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3"/>
  </p:notesMasterIdLst>
  <p:sldIdLst>
    <p:sldId id="257" r:id="rId5"/>
    <p:sldId id="393" r:id="rId6"/>
    <p:sldId id="421" r:id="rId7"/>
    <p:sldId id="442" r:id="rId8"/>
    <p:sldId id="427" r:id="rId9"/>
    <p:sldId id="428" r:id="rId10"/>
    <p:sldId id="429" r:id="rId11"/>
    <p:sldId id="430" r:id="rId12"/>
    <p:sldId id="443" r:id="rId13"/>
    <p:sldId id="432" r:id="rId14"/>
    <p:sldId id="431" r:id="rId15"/>
    <p:sldId id="419" r:id="rId16"/>
    <p:sldId id="418" r:id="rId17"/>
    <p:sldId id="422" r:id="rId18"/>
    <p:sldId id="423" r:id="rId19"/>
    <p:sldId id="424" r:id="rId20"/>
    <p:sldId id="425" r:id="rId21"/>
    <p:sldId id="426" r:id="rId22"/>
    <p:sldId id="433" r:id="rId23"/>
    <p:sldId id="434" r:id="rId24"/>
    <p:sldId id="444" r:id="rId25"/>
    <p:sldId id="435" r:id="rId26"/>
    <p:sldId id="436" r:id="rId27"/>
    <p:sldId id="445" r:id="rId28"/>
    <p:sldId id="437" r:id="rId29"/>
    <p:sldId id="446" r:id="rId30"/>
    <p:sldId id="439" r:id="rId31"/>
    <p:sldId id="441" r:id="rId32"/>
    <p:sldId id="447" r:id="rId33"/>
    <p:sldId id="448" r:id="rId34"/>
    <p:sldId id="449" r:id="rId35"/>
    <p:sldId id="450" r:id="rId36"/>
    <p:sldId id="285" r:id="rId37"/>
    <p:sldId id="286" r:id="rId38"/>
    <p:sldId id="451" r:id="rId39"/>
    <p:sldId id="453" r:id="rId40"/>
    <p:sldId id="290" r:id="rId41"/>
    <p:sldId id="452" r:id="rId42"/>
    <p:sldId id="454" r:id="rId43"/>
    <p:sldId id="457" r:id="rId44"/>
    <p:sldId id="458" r:id="rId45"/>
    <p:sldId id="460" r:id="rId46"/>
    <p:sldId id="461" r:id="rId47"/>
    <p:sldId id="462" r:id="rId48"/>
    <p:sldId id="463" r:id="rId49"/>
    <p:sldId id="464" r:id="rId50"/>
    <p:sldId id="465" r:id="rId51"/>
    <p:sldId id="466" r:id="rId52"/>
    <p:sldId id="467" r:id="rId53"/>
    <p:sldId id="469" r:id="rId54"/>
    <p:sldId id="470" r:id="rId55"/>
    <p:sldId id="471" r:id="rId56"/>
    <p:sldId id="455" r:id="rId57"/>
    <p:sldId id="473" r:id="rId58"/>
    <p:sldId id="474" r:id="rId59"/>
    <p:sldId id="475" r:id="rId60"/>
    <p:sldId id="476" r:id="rId61"/>
    <p:sldId id="494" r:id="rId62"/>
    <p:sldId id="477" r:id="rId63"/>
    <p:sldId id="495" r:id="rId64"/>
    <p:sldId id="478" r:id="rId65"/>
    <p:sldId id="479" r:id="rId66"/>
    <p:sldId id="480" r:id="rId67"/>
    <p:sldId id="481" r:id="rId68"/>
    <p:sldId id="496" r:id="rId69"/>
    <p:sldId id="482" r:id="rId70"/>
    <p:sldId id="483" r:id="rId71"/>
    <p:sldId id="484" r:id="rId72"/>
    <p:sldId id="485" r:id="rId73"/>
    <p:sldId id="456" r:id="rId74"/>
    <p:sldId id="486" r:id="rId75"/>
    <p:sldId id="487" r:id="rId76"/>
    <p:sldId id="488" r:id="rId77"/>
    <p:sldId id="489" r:id="rId78"/>
    <p:sldId id="490" r:id="rId79"/>
    <p:sldId id="491" r:id="rId80"/>
    <p:sldId id="492" r:id="rId81"/>
    <p:sldId id="493" r:id="rId8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964"/>
    <a:srgbClr val="FBE5D6"/>
    <a:srgbClr val="FE8048"/>
    <a:srgbClr val="FE5708"/>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3BE973-DF80-4E9F-946A-69EEBCD55009}" v="1" dt="2022-10-28T04:02:35.319"/>
    <p1510:client id="{C343C86A-592C-47A7-91C7-F3C7F77EAA14}" v="200" dt="2022-06-22T08:06:40.892"/>
    <p1510:client id="{CB2E1653-71E5-42C4-B0C5-D3E657DD5D40}" v="1" dt="2022-10-26T09:06:59.992"/>
    <p1510:client id="{EC26DC48-C48C-446E-9130-081B70406D32}" v="3" dt="2022-10-26T09:23:09.9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Stile chiaro 2 - Colore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ile con tema 2 - Color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Stile con tema 1 - Color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3977" autoAdjust="0"/>
  </p:normalViewPr>
  <p:slideViewPr>
    <p:cSldViewPr snapToGrid="0">
      <p:cViewPr varScale="1">
        <p:scale>
          <a:sx n="65" d="100"/>
          <a:sy n="65" d="100"/>
        </p:scale>
        <p:origin x="930" y="6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81037B-80DB-450E-A7D0-A00EFEA92A07}" type="doc">
      <dgm:prSet loTypeId="urn:microsoft.com/office/officeart/2005/8/layout/cycle4#1" loCatId="cycle" qsTypeId="urn:microsoft.com/office/officeart/2005/8/quickstyle/simple1" qsCatId="simple" csTypeId="urn:microsoft.com/office/officeart/2005/8/colors/accent1_2" csCatId="accent1" phldr="1"/>
      <dgm:spPr/>
      <dgm:t>
        <a:bodyPr/>
        <a:lstStyle/>
        <a:p>
          <a:endParaRPr lang="en-US"/>
        </a:p>
      </dgm:t>
    </dgm:pt>
    <dgm:pt modelId="{A160A2E4-D69C-429D-BAD8-93A1207C00B9}">
      <dgm:prSet phldrT="[Text]" custT="1"/>
      <dgm:spPr>
        <a:solidFill>
          <a:srgbClr val="002060"/>
        </a:solidFill>
      </dgm:spPr>
      <dgm:t>
        <a:bodyPr/>
        <a:lstStyle/>
        <a:p>
          <a:r>
            <a:rPr lang="en-IN" sz="2000" b="1" dirty="0"/>
            <a:t>FI / CO</a:t>
          </a:r>
          <a:endParaRPr lang="en-US" sz="2000" b="1" dirty="0"/>
        </a:p>
      </dgm:t>
    </dgm:pt>
    <dgm:pt modelId="{1F44464A-9899-4D8F-8774-A380ABE1FA14}" type="parTrans" cxnId="{464A4C90-B2FA-48E7-8F0E-D220FA878F27}">
      <dgm:prSet/>
      <dgm:spPr/>
      <dgm:t>
        <a:bodyPr/>
        <a:lstStyle/>
        <a:p>
          <a:endParaRPr lang="en-US"/>
        </a:p>
      </dgm:t>
    </dgm:pt>
    <dgm:pt modelId="{0732F38C-1A5B-4118-84F7-44DC68D9EDB7}" type="sibTrans" cxnId="{464A4C90-B2FA-48E7-8F0E-D220FA878F27}">
      <dgm:prSet/>
      <dgm:spPr/>
      <dgm:t>
        <a:bodyPr/>
        <a:lstStyle/>
        <a:p>
          <a:endParaRPr lang="en-US"/>
        </a:p>
      </dgm:t>
    </dgm:pt>
    <dgm:pt modelId="{6E229FA0-EEC0-48B9-9837-48BB4690CDC6}">
      <dgm:prSet phldrT="[Text]" custT="1"/>
      <dgm:spPr>
        <a:solidFill>
          <a:srgbClr val="00B0F0">
            <a:alpha val="90000"/>
          </a:srgbClr>
        </a:solidFill>
      </dgm:spPr>
      <dgm:t>
        <a:bodyPr anchor="ctr"/>
        <a:lstStyle/>
        <a:p>
          <a:r>
            <a:rPr lang="en-IN" sz="1400" dirty="0"/>
            <a:t> Invoice Verification </a:t>
          </a:r>
          <a:endParaRPr lang="en-US" sz="1400" dirty="0"/>
        </a:p>
      </dgm:t>
    </dgm:pt>
    <dgm:pt modelId="{07D69B1F-51F1-4350-BE63-302FE5095050}" type="parTrans" cxnId="{7D3EBAFD-7712-4CCE-B89C-32B76E34EDA2}">
      <dgm:prSet/>
      <dgm:spPr/>
      <dgm:t>
        <a:bodyPr/>
        <a:lstStyle/>
        <a:p>
          <a:endParaRPr lang="en-US"/>
        </a:p>
      </dgm:t>
    </dgm:pt>
    <dgm:pt modelId="{4E3D077B-680E-4D9B-8BE0-3BF5F32AAFD0}" type="sibTrans" cxnId="{7D3EBAFD-7712-4CCE-B89C-32B76E34EDA2}">
      <dgm:prSet/>
      <dgm:spPr/>
      <dgm:t>
        <a:bodyPr/>
        <a:lstStyle/>
        <a:p>
          <a:endParaRPr lang="en-US"/>
        </a:p>
      </dgm:t>
    </dgm:pt>
    <dgm:pt modelId="{0D7F19D2-6195-4354-88DC-7F13442E50D0}">
      <dgm:prSet phldrT="[Text]" custT="1"/>
      <dgm:spPr>
        <a:solidFill>
          <a:srgbClr val="00B0F0"/>
        </a:solidFill>
      </dgm:spPr>
      <dgm:t>
        <a:bodyPr/>
        <a:lstStyle/>
        <a:p>
          <a:r>
            <a:rPr lang="en-IN" sz="2000" b="1" dirty="0"/>
            <a:t>SD / PS</a:t>
          </a:r>
          <a:endParaRPr lang="en-US" sz="2000" b="1" dirty="0"/>
        </a:p>
      </dgm:t>
    </dgm:pt>
    <dgm:pt modelId="{7D0171F8-6F16-4FCE-9F35-18D56312D712}" type="parTrans" cxnId="{A29B7A44-F877-4E2A-9FE2-00594D93D787}">
      <dgm:prSet/>
      <dgm:spPr/>
      <dgm:t>
        <a:bodyPr/>
        <a:lstStyle/>
        <a:p>
          <a:endParaRPr lang="en-US"/>
        </a:p>
      </dgm:t>
    </dgm:pt>
    <dgm:pt modelId="{3F029F70-60AA-4380-8333-BCD1BCE3F180}" type="sibTrans" cxnId="{A29B7A44-F877-4E2A-9FE2-00594D93D787}">
      <dgm:prSet/>
      <dgm:spPr/>
      <dgm:t>
        <a:bodyPr/>
        <a:lstStyle/>
        <a:p>
          <a:endParaRPr lang="en-US"/>
        </a:p>
      </dgm:t>
    </dgm:pt>
    <dgm:pt modelId="{58A493FF-B719-4BC0-BA89-996D0D1C2659}">
      <dgm:prSet phldrT="[Text]" custT="1"/>
      <dgm:spPr>
        <a:solidFill>
          <a:srgbClr val="002060">
            <a:alpha val="90000"/>
          </a:srgbClr>
        </a:solidFill>
      </dgm:spPr>
      <dgm:t>
        <a:bodyPr anchor="ctr"/>
        <a:lstStyle/>
        <a:p>
          <a:pPr algn="l"/>
          <a:r>
            <a:rPr lang="en-IN" sz="1200" dirty="0">
              <a:solidFill>
                <a:schemeClr val="bg1"/>
              </a:solidFill>
            </a:rPr>
            <a:t> </a:t>
          </a:r>
          <a:endParaRPr lang="en-US" sz="1200" dirty="0">
            <a:solidFill>
              <a:schemeClr val="bg1"/>
            </a:solidFill>
          </a:endParaRPr>
        </a:p>
      </dgm:t>
    </dgm:pt>
    <dgm:pt modelId="{B835DC1B-5124-40F7-AC1F-34B79DAC5C3E}" type="parTrans" cxnId="{83649459-0790-4382-8EB4-30A44357A122}">
      <dgm:prSet/>
      <dgm:spPr/>
      <dgm:t>
        <a:bodyPr/>
        <a:lstStyle/>
        <a:p>
          <a:endParaRPr lang="en-US"/>
        </a:p>
      </dgm:t>
    </dgm:pt>
    <dgm:pt modelId="{6685CAD0-7F6D-4045-83B0-2D23C10AC97B}" type="sibTrans" cxnId="{83649459-0790-4382-8EB4-30A44357A122}">
      <dgm:prSet/>
      <dgm:spPr/>
      <dgm:t>
        <a:bodyPr/>
        <a:lstStyle/>
        <a:p>
          <a:endParaRPr lang="en-US"/>
        </a:p>
      </dgm:t>
    </dgm:pt>
    <dgm:pt modelId="{C1AA6F18-3843-4B7F-BF85-9F3706D81F8E}">
      <dgm:prSet phldrT="[Text]" custT="1"/>
      <dgm:spPr>
        <a:solidFill>
          <a:srgbClr val="002060"/>
        </a:solidFill>
      </dgm:spPr>
      <dgm:t>
        <a:bodyPr/>
        <a:lstStyle/>
        <a:p>
          <a:r>
            <a:rPr lang="en-IN" sz="2000" b="1" dirty="0"/>
            <a:t>PP / PM</a:t>
          </a:r>
          <a:endParaRPr lang="en-US" sz="2400" b="1" dirty="0"/>
        </a:p>
      </dgm:t>
    </dgm:pt>
    <dgm:pt modelId="{1A02C22C-822C-4E31-A32C-AEFA1A52B0DF}" type="parTrans" cxnId="{F5395B75-6CC8-4C1C-8DA4-22AA489A7B2A}">
      <dgm:prSet/>
      <dgm:spPr/>
      <dgm:t>
        <a:bodyPr/>
        <a:lstStyle/>
        <a:p>
          <a:endParaRPr lang="en-US"/>
        </a:p>
      </dgm:t>
    </dgm:pt>
    <dgm:pt modelId="{6EC43330-841B-40B8-846F-D8B1D095F757}" type="sibTrans" cxnId="{F5395B75-6CC8-4C1C-8DA4-22AA489A7B2A}">
      <dgm:prSet/>
      <dgm:spPr/>
      <dgm:t>
        <a:bodyPr/>
        <a:lstStyle/>
        <a:p>
          <a:endParaRPr lang="en-US"/>
        </a:p>
      </dgm:t>
    </dgm:pt>
    <dgm:pt modelId="{7BE66655-69C2-495D-AC5E-DF9E86900BAE}">
      <dgm:prSet phldrT="[Text]" custT="1"/>
      <dgm:spPr>
        <a:solidFill>
          <a:srgbClr val="00B0F0">
            <a:alpha val="90000"/>
          </a:srgbClr>
        </a:solidFill>
      </dgm:spPr>
      <dgm:t>
        <a:bodyPr anchor="t"/>
        <a:lstStyle/>
        <a:p>
          <a:r>
            <a:rPr lang="en-IN" sz="1400" dirty="0"/>
            <a:t> Material Requirement Planning (MRP)</a:t>
          </a:r>
          <a:endParaRPr lang="en-US" sz="1400" dirty="0"/>
        </a:p>
      </dgm:t>
    </dgm:pt>
    <dgm:pt modelId="{85E81ED8-1066-474D-AFB7-EC4133E8839D}" type="parTrans" cxnId="{D3313BB0-0F33-41E6-96EA-C9108EA57439}">
      <dgm:prSet/>
      <dgm:spPr/>
      <dgm:t>
        <a:bodyPr/>
        <a:lstStyle/>
        <a:p>
          <a:endParaRPr lang="en-US"/>
        </a:p>
      </dgm:t>
    </dgm:pt>
    <dgm:pt modelId="{DA0F7EDF-1F4F-4B1A-ADE9-1730AFA3F0EF}" type="sibTrans" cxnId="{D3313BB0-0F33-41E6-96EA-C9108EA57439}">
      <dgm:prSet/>
      <dgm:spPr/>
      <dgm:t>
        <a:bodyPr/>
        <a:lstStyle/>
        <a:p>
          <a:endParaRPr lang="en-US"/>
        </a:p>
      </dgm:t>
    </dgm:pt>
    <dgm:pt modelId="{CFB38252-5952-45B6-BB48-E587E4877ADF}">
      <dgm:prSet phldrT="[Text]" custT="1"/>
      <dgm:spPr>
        <a:solidFill>
          <a:srgbClr val="00B0F0"/>
        </a:solidFill>
      </dgm:spPr>
      <dgm:t>
        <a:bodyPr/>
        <a:lstStyle/>
        <a:p>
          <a:r>
            <a:rPr lang="en-IN" sz="2000" b="1" dirty="0"/>
            <a:t>WM / QM</a:t>
          </a:r>
          <a:endParaRPr lang="en-US" sz="2000" b="1" dirty="0"/>
        </a:p>
      </dgm:t>
    </dgm:pt>
    <dgm:pt modelId="{5D6623CC-0706-4741-8434-3927A08DA770}" type="parTrans" cxnId="{31610904-F37F-477A-85BB-33F5C3A429B6}">
      <dgm:prSet/>
      <dgm:spPr/>
      <dgm:t>
        <a:bodyPr/>
        <a:lstStyle/>
        <a:p>
          <a:endParaRPr lang="en-US"/>
        </a:p>
      </dgm:t>
    </dgm:pt>
    <dgm:pt modelId="{5FB9AF7A-CFBC-4031-A092-C9212A6165B4}" type="sibTrans" cxnId="{31610904-F37F-477A-85BB-33F5C3A429B6}">
      <dgm:prSet/>
      <dgm:spPr/>
      <dgm:t>
        <a:bodyPr/>
        <a:lstStyle/>
        <a:p>
          <a:endParaRPr lang="en-US"/>
        </a:p>
      </dgm:t>
    </dgm:pt>
    <dgm:pt modelId="{0ED0CB6E-1711-4088-8EB2-2929E81CF386}">
      <dgm:prSet phldrT="[Text]" custT="1"/>
      <dgm:spPr>
        <a:solidFill>
          <a:srgbClr val="002060">
            <a:alpha val="90000"/>
          </a:srgbClr>
        </a:solidFill>
      </dgm:spPr>
      <dgm:t>
        <a:bodyPr anchor="t"/>
        <a:lstStyle/>
        <a:p>
          <a:r>
            <a:rPr lang="en-IN" sz="1400" dirty="0">
              <a:solidFill>
                <a:schemeClr val="bg1"/>
              </a:solidFill>
            </a:rPr>
            <a:t> Goods Receipt Inspection</a:t>
          </a:r>
          <a:endParaRPr lang="en-US" sz="1400" dirty="0">
            <a:solidFill>
              <a:schemeClr val="bg1"/>
            </a:solidFill>
          </a:endParaRPr>
        </a:p>
      </dgm:t>
    </dgm:pt>
    <dgm:pt modelId="{643EBDED-3A2E-40D1-9AB7-2EEDD396C25B}" type="parTrans" cxnId="{084BB45C-234D-42A2-A1BE-F75E31D8F618}">
      <dgm:prSet/>
      <dgm:spPr/>
      <dgm:t>
        <a:bodyPr/>
        <a:lstStyle/>
        <a:p>
          <a:endParaRPr lang="en-US"/>
        </a:p>
      </dgm:t>
    </dgm:pt>
    <dgm:pt modelId="{497B3B77-9BBE-4B99-B9AE-0C427E5853F5}" type="sibTrans" cxnId="{084BB45C-234D-42A2-A1BE-F75E31D8F618}">
      <dgm:prSet/>
      <dgm:spPr/>
      <dgm:t>
        <a:bodyPr/>
        <a:lstStyle/>
        <a:p>
          <a:endParaRPr lang="en-US"/>
        </a:p>
      </dgm:t>
    </dgm:pt>
    <dgm:pt modelId="{805F5C6F-B624-4221-A58E-EC59C8AE66E8}">
      <dgm:prSet phldrT="[Text]" custT="1"/>
      <dgm:spPr>
        <a:solidFill>
          <a:srgbClr val="00B0F0">
            <a:alpha val="90000"/>
          </a:srgbClr>
        </a:solidFill>
      </dgm:spPr>
      <dgm:t>
        <a:bodyPr anchor="ctr"/>
        <a:lstStyle/>
        <a:p>
          <a:r>
            <a:rPr lang="en-IN" sz="1400" dirty="0"/>
            <a:t> Vendor Payment</a:t>
          </a:r>
          <a:endParaRPr lang="en-US" sz="1400" dirty="0"/>
        </a:p>
      </dgm:t>
    </dgm:pt>
    <dgm:pt modelId="{16A6E47B-8851-4A55-B637-4520ACAA09EA}" type="parTrans" cxnId="{9911E314-3ED6-4F28-905B-86B4ED15551E}">
      <dgm:prSet/>
      <dgm:spPr/>
      <dgm:t>
        <a:bodyPr/>
        <a:lstStyle/>
        <a:p>
          <a:endParaRPr lang="en-US"/>
        </a:p>
      </dgm:t>
    </dgm:pt>
    <dgm:pt modelId="{643572B0-EEBC-4359-BBF9-6C347B17DD87}" type="sibTrans" cxnId="{9911E314-3ED6-4F28-905B-86B4ED15551E}">
      <dgm:prSet/>
      <dgm:spPr/>
      <dgm:t>
        <a:bodyPr/>
        <a:lstStyle/>
        <a:p>
          <a:endParaRPr lang="en-US"/>
        </a:p>
      </dgm:t>
    </dgm:pt>
    <dgm:pt modelId="{F41AEB30-3D1B-44DC-8AB3-9F7DAE21611E}">
      <dgm:prSet phldrT="[Text]" custT="1"/>
      <dgm:spPr>
        <a:solidFill>
          <a:srgbClr val="00B0F0">
            <a:alpha val="90000"/>
          </a:srgbClr>
        </a:solidFill>
      </dgm:spPr>
      <dgm:t>
        <a:bodyPr anchor="ctr"/>
        <a:lstStyle/>
        <a:p>
          <a:r>
            <a:rPr lang="en-IN" sz="1400" dirty="0"/>
            <a:t> Material Valuation</a:t>
          </a:r>
          <a:endParaRPr lang="en-US" sz="1400" dirty="0"/>
        </a:p>
      </dgm:t>
    </dgm:pt>
    <dgm:pt modelId="{C9D28EC2-B17C-4FF3-9501-16DDB598D6C7}" type="parTrans" cxnId="{17561BCD-BD78-4ADD-85EE-C0D42953E96F}">
      <dgm:prSet/>
      <dgm:spPr/>
      <dgm:t>
        <a:bodyPr/>
        <a:lstStyle/>
        <a:p>
          <a:endParaRPr lang="en-US"/>
        </a:p>
      </dgm:t>
    </dgm:pt>
    <dgm:pt modelId="{810C8FCE-CA02-4B3B-B429-FCE84A80B992}" type="sibTrans" cxnId="{17561BCD-BD78-4ADD-85EE-C0D42953E96F}">
      <dgm:prSet/>
      <dgm:spPr/>
      <dgm:t>
        <a:bodyPr/>
        <a:lstStyle/>
        <a:p>
          <a:endParaRPr lang="en-US"/>
        </a:p>
      </dgm:t>
    </dgm:pt>
    <dgm:pt modelId="{77B83974-1599-4E47-B8B0-4A754F0608D8}">
      <dgm:prSet phldrT="[Text]" custT="1"/>
      <dgm:spPr>
        <a:solidFill>
          <a:srgbClr val="002060">
            <a:alpha val="90000"/>
          </a:srgbClr>
        </a:solidFill>
      </dgm:spPr>
      <dgm:t>
        <a:bodyPr anchor="ctr"/>
        <a:lstStyle/>
        <a:p>
          <a:pPr algn="l"/>
          <a:r>
            <a:rPr lang="en-IN" sz="1200" dirty="0">
              <a:solidFill>
                <a:schemeClr val="bg1"/>
              </a:solidFill>
            </a:rPr>
            <a:t> Third Party Drop Ship</a:t>
          </a:r>
          <a:endParaRPr lang="en-US" sz="1200" dirty="0">
            <a:solidFill>
              <a:schemeClr val="bg1"/>
            </a:solidFill>
          </a:endParaRPr>
        </a:p>
      </dgm:t>
    </dgm:pt>
    <dgm:pt modelId="{6D16B0B7-4FEB-4C07-B861-5B4B2BC6200E}" type="parTrans" cxnId="{5D4DB572-0B47-4D8C-82C0-315F3D24C96D}">
      <dgm:prSet/>
      <dgm:spPr/>
      <dgm:t>
        <a:bodyPr/>
        <a:lstStyle/>
        <a:p>
          <a:endParaRPr lang="en-US"/>
        </a:p>
      </dgm:t>
    </dgm:pt>
    <dgm:pt modelId="{7B39F8E4-616A-4BEA-9788-2CF07EFCA36F}" type="sibTrans" cxnId="{5D4DB572-0B47-4D8C-82C0-315F3D24C96D}">
      <dgm:prSet/>
      <dgm:spPr/>
      <dgm:t>
        <a:bodyPr/>
        <a:lstStyle/>
        <a:p>
          <a:endParaRPr lang="en-US"/>
        </a:p>
      </dgm:t>
    </dgm:pt>
    <dgm:pt modelId="{41425D01-D8C1-4394-AD12-BEE21EBA7DF2}">
      <dgm:prSet phldrT="[Text]" custT="1"/>
      <dgm:spPr>
        <a:solidFill>
          <a:srgbClr val="002060">
            <a:alpha val="90000"/>
          </a:srgbClr>
        </a:solidFill>
      </dgm:spPr>
      <dgm:t>
        <a:bodyPr anchor="ctr"/>
        <a:lstStyle/>
        <a:p>
          <a:pPr algn="l"/>
          <a:r>
            <a:rPr lang="en-IN" sz="1200" dirty="0">
              <a:solidFill>
                <a:schemeClr val="bg1"/>
              </a:solidFill>
            </a:rPr>
            <a:t> STO Delivery Process</a:t>
          </a:r>
          <a:endParaRPr lang="en-US" sz="1200" dirty="0">
            <a:solidFill>
              <a:schemeClr val="bg1"/>
            </a:solidFill>
          </a:endParaRPr>
        </a:p>
      </dgm:t>
    </dgm:pt>
    <dgm:pt modelId="{6C9C565B-C02D-4602-94AB-AEC397DD7BE3}" type="parTrans" cxnId="{7AB9DB61-6F97-4783-8B83-E45E77346869}">
      <dgm:prSet/>
      <dgm:spPr/>
      <dgm:t>
        <a:bodyPr/>
        <a:lstStyle/>
        <a:p>
          <a:endParaRPr lang="en-US"/>
        </a:p>
      </dgm:t>
    </dgm:pt>
    <dgm:pt modelId="{600F272E-B393-45E7-9C6C-952426DBFE1A}" type="sibTrans" cxnId="{7AB9DB61-6F97-4783-8B83-E45E77346869}">
      <dgm:prSet/>
      <dgm:spPr/>
      <dgm:t>
        <a:bodyPr/>
        <a:lstStyle/>
        <a:p>
          <a:endParaRPr lang="en-US"/>
        </a:p>
      </dgm:t>
    </dgm:pt>
    <dgm:pt modelId="{BCC4CE12-54B1-4A8C-9520-6B60FEE7D2F2}">
      <dgm:prSet phldrT="[Text]" custT="1"/>
      <dgm:spPr>
        <a:solidFill>
          <a:srgbClr val="00B0F0">
            <a:alpha val="90000"/>
          </a:srgbClr>
        </a:solidFill>
      </dgm:spPr>
      <dgm:t>
        <a:bodyPr anchor="ctr"/>
        <a:lstStyle/>
        <a:p>
          <a:r>
            <a:rPr lang="en-IN" sz="1400" dirty="0"/>
            <a:t> Material Costing</a:t>
          </a:r>
          <a:endParaRPr lang="en-US" sz="1400" dirty="0"/>
        </a:p>
      </dgm:t>
    </dgm:pt>
    <dgm:pt modelId="{791C61C6-132E-49C9-88B0-F65D229D183B}" type="parTrans" cxnId="{B9737AD4-95D2-49E7-B100-FD93D3A1BFCB}">
      <dgm:prSet/>
      <dgm:spPr/>
      <dgm:t>
        <a:bodyPr/>
        <a:lstStyle/>
        <a:p>
          <a:endParaRPr lang="en-US"/>
        </a:p>
      </dgm:t>
    </dgm:pt>
    <dgm:pt modelId="{3FD1DE77-0328-442D-902C-744E511B5BE7}" type="sibTrans" cxnId="{B9737AD4-95D2-49E7-B100-FD93D3A1BFCB}">
      <dgm:prSet/>
      <dgm:spPr/>
      <dgm:t>
        <a:bodyPr/>
        <a:lstStyle/>
        <a:p>
          <a:endParaRPr lang="en-US"/>
        </a:p>
      </dgm:t>
    </dgm:pt>
    <dgm:pt modelId="{55DC7D19-EF2C-4A4F-864A-AB0FC9619A70}">
      <dgm:prSet phldrT="[Text]" custT="1"/>
      <dgm:spPr>
        <a:solidFill>
          <a:srgbClr val="00B0F0">
            <a:alpha val="90000"/>
          </a:srgbClr>
        </a:solidFill>
      </dgm:spPr>
      <dgm:t>
        <a:bodyPr anchor="t"/>
        <a:lstStyle/>
        <a:p>
          <a:r>
            <a:rPr lang="en-IN" sz="1400" dirty="0"/>
            <a:t> Goods Receipts / Issues against Production Order</a:t>
          </a:r>
          <a:endParaRPr lang="en-US" sz="1400" dirty="0"/>
        </a:p>
      </dgm:t>
    </dgm:pt>
    <dgm:pt modelId="{7B0E4C51-6CB8-4F8E-999C-C83DA550D835}" type="parTrans" cxnId="{2C75B7B4-7FA9-4F4A-9185-CEE5043872BD}">
      <dgm:prSet/>
      <dgm:spPr/>
      <dgm:t>
        <a:bodyPr/>
        <a:lstStyle/>
        <a:p>
          <a:endParaRPr lang="en-US"/>
        </a:p>
      </dgm:t>
    </dgm:pt>
    <dgm:pt modelId="{29035249-A3D1-47A7-AC16-A6A6949A8301}" type="sibTrans" cxnId="{2C75B7B4-7FA9-4F4A-9185-CEE5043872BD}">
      <dgm:prSet/>
      <dgm:spPr/>
      <dgm:t>
        <a:bodyPr/>
        <a:lstStyle/>
        <a:p>
          <a:endParaRPr lang="en-US"/>
        </a:p>
      </dgm:t>
    </dgm:pt>
    <dgm:pt modelId="{67EDE98D-7D06-4A2B-B126-DF6B9E1E360B}">
      <dgm:prSet phldrT="[Text]" custT="1"/>
      <dgm:spPr>
        <a:solidFill>
          <a:srgbClr val="00B0F0">
            <a:alpha val="90000"/>
          </a:srgbClr>
        </a:solidFill>
      </dgm:spPr>
      <dgm:t>
        <a:bodyPr anchor="t"/>
        <a:lstStyle/>
        <a:p>
          <a:r>
            <a:rPr lang="en-IN" sz="1400" dirty="0"/>
            <a:t> Stock Availability Check</a:t>
          </a:r>
          <a:endParaRPr lang="en-US" sz="1400" dirty="0"/>
        </a:p>
      </dgm:t>
    </dgm:pt>
    <dgm:pt modelId="{E9BAF24F-B3FA-4755-9E94-0FFB524B855B}" type="parTrans" cxnId="{1C6F1226-BBA5-456E-B050-DA324158E152}">
      <dgm:prSet/>
      <dgm:spPr/>
      <dgm:t>
        <a:bodyPr/>
        <a:lstStyle/>
        <a:p>
          <a:endParaRPr lang="en-US"/>
        </a:p>
      </dgm:t>
    </dgm:pt>
    <dgm:pt modelId="{075DF0E4-094A-4216-A097-963A4C62F8C6}" type="sibTrans" cxnId="{1C6F1226-BBA5-456E-B050-DA324158E152}">
      <dgm:prSet/>
      <dgm:spPr/>
      <dgm:t>
        <a:bodyPr/>
        <a:lstStyle/>
        <a:p>
          <a:endParaRPr lang="en-US"/>
        </a:p>
      </dgm:t>
    </dgm:pt>
    <dgm:pt modelId="{7F9CCD3C-BCC9-4FBC-9669-C1C800AFA9E0}">
      <dgm:prSet phldrT="[Text]" custT="1"/>
      <dgm:spPr>
        <a:solidFill>
          <a:srgbClr val="002060">
            <a:alpha val="90000"/>
          </a:srgbClr>
        </a:solidFill>
      </dgm:spPr>
      <dgm:t>
        <a:bodyPr anchor="ctr"/>
        <a:lstStyle/>
        <a:p>
          <a:pPr algn="l"/>
          <a:r>
            <a:rPr lang="en-IN" sz="1200" dirty="0">
              <a:solidFill>
                <a:schemeClr val="bg1"/>
              </a:solidFill>
            </a:rPr>
            <a:t> Order Delivery Process</a:t>
          </a:r>
          <a:endParaRPr lang="en-US" sz="1200" dirty="0">
            <a:solidFill>
              <a:schemeClr val="bg1"/>
            </a:solidFill>
          </a:endParaRPr>
        </a:p>
      </dgm:t>
    </dgm:pt>
    <dgm:pt modelId="{39001165-E0BA-45B4-9ACC-A257EE7EE8F8}" type="parTrans" cxnId="{F9C0E72A-E07B-467F-9408-20FC1B30A2D3}">
      <dgm:prSet/>
      <dgm:spPr/>
      <dgm:t>
        <a:bodyPr/>
        <a:lstStyle/>
        <a:p>
          <a:endParaRPr lang="en-US"/>
        </a:p>
      </dgm:t>
    </dgm:pt>
    <dgm:pt modelId="{AB1E24CD-CAAC-49F3-8FE2-F2024A44E7ED}" type="sibTrans" cxnId="{F9C0E72A-E07B-467F-9408-20FC1B30A2D3}">
      <dgm:prSet/>
      <dgm:spPr/>
      <dgm:t>
        <a:bodyPr/>
        <a:lstStyle/>
        <a:p>
          <a:endParaRPr lang="en-US"/>
        </a:p>
      </dgm:t>
    </dgm:pt>
    <dgm:pt modelId="{7F87877F-96FF-4AD5-8FEE-0E5CEB1D97F4}">
      <dgm:prSet phldrT="[Text]" custT="1"/>
      <dgm:spPr>
        <a:solidFill>
          <a:srgbClr val="002060">
            <a:alpha val="90000"/>
          </a:srgbClr>
        </a:solidFill>
      </dgm:spPr>
      <dgm:t>
        <a:bodyPr anchor="ctr"/>
        <a:lstStyle/>
        <a:p>
          <a:pPr algn="l"/>
          <a:r>
            <a:rPr lang="en-IN" sz="1200" dirty="0">
              <a:solidFill>
                <a:schemeClr val="bg1"/>
              </a:solidFill>
            </a:rPr>
            <a:t> Stock Availability Check</a:t>
          </a:r>
          <a:endParaRPr lang="en-US" sz="1200" dirty="0">
            <a:solidFill>
              <a:schemeClr val="bg1"/>
            </a:solidFill>
          </a:endParaRPr>
        </a:p>
      </dgm:t>
    </dgm:pt>
    <dgm:pt modelId="{14B253A8-24F9-4824-8217-83B277FD6082}" type="parTrans" cxnId="{07375270-FEA4-4068-9A1D-3C94049D789F}">
      <dgm:prSet/>
      <dgm:spPr/>
      <dgm:t>
        <a:bodyPr/>
        <a:lstStyle/>
        <a:p>
          <a:endParaRPr lang="en-US"/>
        </a:p>
      </dgm:t>
    </dgm:pt>
    <dgm:pt modelId="{99589D06-71B6-4E7F-BC4A-9DF97E1F262E}" type="sibTrans" cxnId="{07375270-FEA4-4068-9A1D-3C94049D789F}">
      <dgm:prSet/>
      <dgm:spPr/>
      <dgm:t>
        <a:bodyPr/>
        <a:lstStyle/>
        <a:p>
          <a:endParaRPr lang="en-US"/>
        </a:p>
      </dgm:t>
    </dgm:pt>
    <dgm:pt modelId="{8E290D87-700D-454F-8373-72C3450200CE}">
      <dgm:prSet phldrT="[Text]" custT="1"/>
      <dgm:spPr>
        <a:solidFill>
          <a:srgbClr val="002060">
            <a:alpha val="90000"/>
          </a:srgbClr>
        </a:solidFill>
      </dgm:spPr>
      <dgm:t>
        <a:bodyPr anchor="t"/>
        <a:lstStyle/>
        <a:p>
          <a:r>
            <a:rPr lang="en-IN" sz="1400" dirty="0">
              <a:solidFill>
                <a:schemeClr val="bg1"/>
              </a:solidFill>
            </a:rPr>
            <a:t> Transfer Requirements auto creation for the goods movement</a:t>
          </a:r>
          <a:endParaRPr lang="en-US" sz="1400" dirty="0">
            <a:solidFill>
              <a:schemeClr val="bg1"/>
            </a:solidFill>
          </a:endParaRPr>
        </a:p>
      </dgm:t>
    </dgm:pt>
    <dgm:pt modelId="{A07140F1-18BF-4034-A6B3-61349D86AB30}" type="parTrans" cxnId="{728F5298-A189-4D1E-BA17-367BF276C896}">
      <dgm:prSet/>
      <dgm:spPr/>
      <dgm:t>
        <a:bodyPr/>
        <a:lstStyle/>
        <a:p>
          <a:endParaRPr lang="en-US"/>
        </a:p>
      </dgm:t>
    </dgm:pt>
    <dgm:pt modelId="{9D1C9C73-C11A-488F-83C0-6182DB1A914A}" type="sibTrans" cxnId="{728F5298-A189-4D1E-BA17-367BF276C896}">
      <dgm:prSet/>
      <dgm:spPr/>
      <dgm:t>
        <a:bodyPr/>
        <a:lstStyle/>
        <a:p>
          <a:endParaRPr lang="en-US"/>
        </a:p>
      </dgm:t>
    </dgm:pt>
    <dgm:pt modelId="{DD835FD0-EF76-4E97-B8A5-1D3A366E3567}">
      <dgm:prSet phldrT="[Text]" custT="1"/>
      <dgm:spPr>
        <a:solidFill>
          <a:srgbClr val="002060">
            <a:alpha val="90000"/>
          </a:srgbClr>
        </a:solidFill>
      </dgm:spPr>
      <dgm:t>
        <a:bodyPr anchor="t"/>
        <a:lstStyle/>
        <a:p>
          <a:r>
            <a:rPr lang="en-IN" sz="1400" dirty="0">
              <a:solidFill>
                <a:schemeClr val="bg1"/>
              </a:solidFill>
            </a:rPr>
            <a:t> Plant and Storage Bin </a:t>
          </a:r>
          <a:endParaRPr lang="en-US" sz="1400" dirty="0">
            <a:solidFill>
              <a:schemeClr val="bg1"/>
            </a:solidFill>
          </a:endParaRPr>
        </a:p>
      </dgm:t>
    </dgm:pt>
    <dgm:pt modelId="{4AC52411-A59B-4210-B072-6D09E47E4809}" type="parTrans" cxnId="{5B24F261-065B-490C-AC59-EAD45AF7F91D}">
      <dgm:prSet/>
      <dgm:spPr/>
      <dgm:t>
        <a:bodyPr/>
        <a:lstStyle/>
        <a:p>
          <a:endParaRPr lang="en-US"/>
        </a:p>
      </dgm:t>
    </dgm:pt>
    <dgm:pt modelId="{3405A17E-C408-4DBF-967C-69EB2FA21ACC}" type="sibTrans" cxnId="{5B24F261-065B-490C-AC59-EAD45AF7F91D}">
      <dgm:prSet/>
      <dgm:spPr/>
      <dgm:t>
        <a:bodyPr/>
        <a:lstStyle/>
        <a:p>
          <a:endParaRPr lang="en-US"/>
        </a:p>
      </dgm:t>
    </dgm:pt>
    <dgm:pt modelId="{64E97596-42DA-49B8-A16F-7E0943F4D440}">
      <dgm:prSet phldrT="[Text]" custT="1"/>
      <dgm:spPr>
        <a:solidFill>
          <a:srgbClr val="002060">
            <a:alpha val="90000"/>
          </a:srgbClr>
        </a:solidFill>
      </dgm:spPr>
      <dgm:t>
        <a:bodyPr anchor="ctr"/>
        <a:lstStyle/>
        <a:p>
          <a:pPr algn="l"/>
          <a:r>
            <a:rPr lang="en-IN" sz="1200" dirty="0">
              <a:solidFill>
                <a:schemeClr val="bg1"/>
              </a:solidFill>
            </a:rPr>
            <a:t>Material Requirement (Demand from Customer)</a:t>
          </a:r>
          <a:endParaRPr lang="en-US" sz="1200" dirty="0">
            <a:solidFill>
              <a:schemeClr val="bg1"/>
            </a:solidFill>
          </a:endParaRPr>
        </a:p>
      </dgm:t>
    </dgm:pt>
    <dgm:pt modelId="{11F30C27-B631-42BE-A5EF-469C38C25CBA}" type="parTrans" cxnId="{06CC06CB-12EC-4EF3-B35E-F999060A713C}">
      <dgm:prSet/>
      <dgm:spPr/>
      <dgm:t>
        <a:bodyPr/>
        <a:lstStyle/>
        <a:p>
          <a:endParaRPr lang="en-IN"/>
        </a:p>
      </dgm:t>
    </dgm:pt>
    <dgm:pt modelId="{67215091-485B-43F1-89CD-935E288E6768}" type="sibTrans" cxnId="{06CC06CB-12EC-4EF3-B35E-F999060A713C}">
      <dgm:prSet/>
      <dgm:spPr/>
      <dgm:t>
        <a:bodyPr/>
        <a:lstStyle/>
        <a:p>
          <a:endParaRPr lang="en-IN"/>
        </a:p>
      </dgm:t>
    </dgm:pt>
    <dgm:pt modelId="{5E759965-AD34-4D10-8D76-25BA8D40CC73}">
      <dgm:prSet phldrT="[Text]" custT="1"/>
      <dgm:spPr>
        <a:solidFill>
          <a:srgbClr val="002060">
            <a:alpha val="90000"/>
          </a:srgbClr>
        </a:solidFill>
      </dgm:spPr>
      <dgm:t>
        <a:bodyPr anchor="t"/>
        <a:lstStyle/>
        <a:p>
          <a:endParaRPr lang="en-US" sz="1400" dirty="0">
            <a:solidFill>
              <a:schemeClr val="bg1"/>
            </a:solidFill>
          </a:endParaRPr>
        </a:p>
      </dgm:t>
    </dgm:pt>
    <dgm:pt modelId="{E2F68007-6F0F-48D6-9D8B-32C379A157D7}" type="parTrans" cxnId="{146E567D-0FF8-421C-8C49-555FE48D775C}">
      <dgm:prSet/>
      <dgm:spPr/>
      <dgm:t>
        <a:bodyPr/>
        <a:lstStyle/>
        <a:p>
          <a:endParaRPr lang="en-IN"/>
        </a:p>
      </dgm:t>
    </dgm:pt>
    <dgm:pt modelId="{B68FCE59-19D7-4E07-BF79-8D03B36B59BB}" type="sibTrans" cxnId="{146E567D-0FF8-421C-8C49-555FE48D775C}">
      <dgm:prSet/>
      <dgm:spPr/>
      <dgm:t>
        <a:bodyPr/>
        <a:lstStyle/>
        <a:p>
          <a:endParaRPr lang="en-IN"/>
        </a:p>
      </dgm:t>
    </dgm:pt>
    <dgm:pt modelId="{CB0DC2BB-62B4-44EA-94FB-AA992017BEC7}" type="pres">
      <dgm:prSet presAssocID="{8981037B-80DB-450E-A7D0-A00EFEA92A07}" presName="cycleMatrixDiagram" presStyleCnt="0">
        <dgm:presLayoutVars>
          <dgm:chMax val="1"/>
          <dgm:dir/>
          <dgm:animLvl val="lvl"/>
          <dgm:resizeHandles val="exact"/>
        </dgm:presLayoutVars>
      </dgm:prSet>
      <dgm:spPr/>
    </dgm:pt>
    <dgm:pt modelId="{4F7AC029-88EA-4AF2-A402-ABACAF2B48A8}" type="pres">
      <dgm:prSet presAssocID="{8981037B-80DB-450E-A7D0-A00EFEA92A07}" presName="children" presStyleCnt="0"/>
      <dgm:spPr/>
    </dgm:pt>
    <dgm:pt modelId="{DE54CF7D-3432-4B2D-9DBD-4116852A2FD6}" type="pres">
      <dgm:prSet presAssocID="{8981037B-80DB-450E-A7D0-A00EFEA92A07}" presName="child1group" presStyleCnt="0"/>
      <dgm:spPr/>
    </dgm:pt>
    <dgm:pt modelId="{8D90D2F6-60A5-4E5A-B831-8FE5E6884336}" type="pres">
      <dgm:prSet presAssocID="{8981037B-80DB-450E-A7D0-A00EFEA92A07}" presName="child1" presStyleLbl="bgAcc1" presStyleIdx="0" presStyleCnt="4" custScaleX="133100"/>
      <dgm:spPr/>
    </dgm:pt>
    <dgm:pt modelId="{7EFA3EE7-2A77-4EEE-92A0-2AA38D9CDDD7}" type="pres">
      <dgm:prSet presAssocID="{8981037B-80DB-450E-A7D0-A00EFEA92A07}" presName="child1Text" presStyleLbl="bgAcc1" presStyleIdx="0" presStyleCnt="4">
        <dgm:presLayoutVars>
          <dgm:bulletEnabled val="1"/>
        </dgm:presLayoutVars>
      </dgm:prSet>
      <dgm:spPr/>
    </dgm:pt>
    <dgm:pt modelId="{554FC1B8-127B-4CA3-916B-998DD8FF19EA}" type="pres">
      <dgm:prSet presAssocID="{8981037B-80DB-450E-A7D0-A00EFEA92A07}" presName="child2group" presStyleCnt="0"/>
      <dgm:spPr/>
    </dgm:pt>
    <dgm:pt modelId="{DADE6B37-17E7-4873-B6E6-E9F74869BD3A}" type="pres">
      <dgm:prSet presAssocID="{8981037B-80DB-450E-A7D0-A00EFEA92A07}" presName="child2" presStyleLbl="bgAcc1" presStyleIdx="1" presStyleCnt="4" custScaleX="150361" custScaleY="94378" custLinFactNeighborX="12019"/>
      <dgm:spPr/>
    </dgm:pt>
    <dgm:pt modelId="{F7B8C294-D327-488D-961B-4948B0F6A913}" type="pres">
      <dgm:prSet presAssocID="{8981037B-80DB-450E-A7D0-A00EFEA92A07}" presName="child2Text" presStyleLbl="bgAcc1" presStyleIdx="1" presStyleCnt="4">
        <dgm:presLayoutVars>
          <dgm:bulletEnabled val="1"/>
        </dgm:presLayoutVars>
      </dgm:prSet>
      <dgm:spPr/>
    </dgm:pt>
    <dgm:pt modelId="{4CDB9327-BEE1-44F4-8B47-D22069B60338}" type="pres">
      <dgm:prSet presAssocID="{8981037B-80DB-450E-A7D0-A00EFEA92A07}" presName="child3group" presStyleCnt="0"/>
      <dgm:spPr/>
    </dgm:pt>
    <dgm:pt modelId="{21842586-0254-4390-B267-237AFD9F1513}" type="pres">
      <dgm:prSet presAssocID="{8981037B-80DB-450E-A7D0-A00EFEA92A07}" presName="child3" presStyleLbl="bgAcc1" presStyleIdx="2" presStyleCnt="4" custScaleX="151142" custLinFactNeighborX="5958"/>
      <dgm:spPr/>
    </dgm:pt>
    <dgm:pt modelId="{F39B9B7C-A730-456D-8D7C-B984091BAF9E}" type="pres">
      <dgm:prSet presAssocID="{8981037B-80DB-450E-A7D0-A00EFEA92A07}" presName="child3Text" presStyleLbl="bgAcc1" presStyleIdx="2" presStyleCnt="4">
        <dgm:presLayoutVars>
          <dgm:bulletEnabled val="1"/>
        </dgm:presLayoutVars>
      </dgm:prSet>
      <dgm:spPr/>
    </dgm:pt>
    <dgm:pt modelId="{F878802C-1B55-4F1E-B967-86EA29CC550E}" type="pres">
      <dgm:prSet presAssocID="{8981037B-80DB-450E-A7D0-A00EFEA92A07}" presName="child4group" presStyleCnt="0"/>
      <dgm:spPr/>
    </dgm:pt>
    <dgm:pt modelId="{5437D7B0-F845-49C8-9D16-230C9C23D8EC}" type="pres">
      <dgm:prSet presAssocID="{8981037B-80DB-450E-A7D0-A00EFEA92A07}" presName="child4" presStyleLbl="bgAcc1" presStyleIdx="3" presStyleCnt="4" custScaleX="133100"/>
      <dgm:spPr/>
    </dgm:pt>
    <dgm:pt modelId="{EB31C448-5C0B-4327-8C4B-32AC151ABC93}" type="pres">
      <dgm:prSet presAssocID="{8981037B-80DB-450E-A7D0-A00EFEA92A07}" presName="child4Text" presStyleLbl="bgAcc1" presStyleIdx="3" presStyleCnt="4">
        <dgm:presLayoutVars>
          <dgm:bulletEnabled val="1"/>
        </dgm:presLayoutVars>
      </dgm:prSet>
      <dgm:spPr/>
    </dgm:pt>
    <dgm:pt modelId="{DBA4A38E-7F92-4029-ABE5-B6EDF8E5E55C}" type="pres">
      <dgm:prSet presAssocID="{8981037B-80DB-450E-A7D0-A00EFEA92A07}" presName="childPlaceholder" presStyleCnt="0"/>
      <dgm:spPr/>
    </dgm:pt>
    <dgm:pt modelId="{B9289E52-081B-4C44-AD28-7E41B940156A}" type="pres">
      <dgm:prSet presAssocID="{8981037B-80DB-450E-A7D0-A00EFEA92A07}" presName="circle" presStyleCnt="0"/>
      <dgm:spPr/>
    </dgm:pt>
    <dgm:pt modelId="{61134ED0-8889-4628-A924-65F87C03194F}" type="pres">
      <dgm:prSet presAssocID="{8981037B-80DB-450E-A7D0-A00EFEA92A07}" presName="quadrant1" presStyleLbl="node1" presStyleIdx="0" presStyleCnt="4" custScaleY="90910" custLinFactNeighborY="6302">
        <dgm:presLayoutVars>
          <dgm:chMax val="1"/>
          <dgm:bulletEnabled val="1"/>
        </dgm:presLayoutVars>
      </dgm:prSet>
      <dgm:spPr/>
    </dgm:pt>
    <dgm:pt modelId="{6EA66C76-05C0-415F-86CD-976E40690831}" type="pres">
      <dgm:prSet presAssocID="{8981037B-80DB-450E-A7D0-A00EFEA92A07}" presName="quadrant2" presStyleLbl="node1" presStyleIdx="1" presStyleCnt="4" custScaleY="90910" custLinFactNeighborX="-3967" custLinFactNeighborY="6302">
        <dgm:presLayoutVars>
          <dgm:chMax val="1"/>
          <dgm:bulletEnabled val="1"/>
        </dgm:presLayoutVars>
      </dgm:prSet>
      <dgm:spPr/>
    </dgm:pt>
    <dgm:pt modelId="{914F6C10-5017-4041-8DFF-807056AB1888}" type="pres">
      <dgm:prSet presAssocID="{8981037B-80DB-450E-A7D0-A00EFEA92A07}" presName="quadrant3" presStyleLbl="node1" presStyleIdx="2" presStyleCnt="4" custScaleY="90910" custLinFactNeighborX="-3967" custLinFactNeighborY="-7407">
        <dgm:presLayoutVars>
          <dgm:chMax val="1"/>
          <dgm:bulletEnabled val="1"/>
        </dgm:presLayoutVars>
      </dgm:prSet>
      <dgm:spPr/>
    </dgm:pt>
    <dgm:pt modelId="{6DD31155-4D1D-43D0-ABA7-8C35862A6B3D}" type="pres">
      <dgm:prSet presAssocID="{8981037B-80DB-450E-A7D0-A00EFEA92A07}" presName="quadrant4" presStyleLbl="node1" presStyleIdx="3" presStyleCnt="4" custScaleY="90910" custLinFactNeighborY="-7407">
        <dgm:presLayoutVars>
          <dgm:chMax val="1"/>
          <dgm:bulletEnabled val="1"/>
        </dgm:presLayoutVars>
      </dgm:prSet>
      <dgm:spPr/>
    </dgm:pt>
    <dgm:pt modelId="{0333E243-DB21-4235-B916-16F10282D23C}" type="pres">
      <dgm:prSet presAssocID="{8981037B-80DB-450E-A7D0-A00EFEA92A07}" presName="quadrantPlaceholder" presStyleCnt="0"/>
      <dgm:spPr/>
    </dgm:pt>
    <dgm:pt modelId="{A452C62D-3B7D-47C8-A7E2-6E46A4E78458}" type="pres">
      <dgm:prSet presAssocID="{8981037B-80DB-450E-A7D0-A00EFEA92A07}" presName="center1" presStyleLbl="fgShp" presStyleIdx="0" presStyleCnt="2"/>
      <dgm:spPr/>
    </dgm:pt>
    <dgm:pt modelId="{18334A92-62D0-4588-8D66-84DDD6CA808E}" type="pres">
      <dgm:prSet presAssocID="{8981037B-80DB-450E-A7D0-A00EFEA92A07}" presName="center2" presStyleLbl="fgShp" presStyleIdx="1" presStyleCnt="2"/>
      <dgm:spPr/>
    </dgm:pt>
  </dgm:ptLst>
  <dgm:cxnLst>
    <dgm:cxn modelId="{E8983F01-5D54-403A-9449-7F58A607E066}" type="presOf" srcId="{0D7F19D2-6195-4354-88DC-7F13442E50D0}" destId="{6EA66C76-05C0-415F-86CD-976E40690831}" srcOrd="0" destOrd="0" presId="urn:microsoft.com/office/officeart/2005/8/layout/cycle4#1"/>
    <dgm:cxn modelId="{D2590D03-4B75-4C22-BF56-931161029E64}" type="presOf" srcId="{58A493FF-B719-4BC0-BA89-996D0D1C2659}" destId="{F7B8C294-D327-488D-961B-4948B0F6A913}" srcOrd="1" destOrd="0" presId="urn:microsoft.com/office/officeart/2005/8/layout/cycle4#1"/>
    <dgm:cxn modelId="{31610904-F37F-477A-85BB-33F5C3A429B6}" srcId="{8981037B-80DB-450E-A7D0-A00EFEA92A07}" destId="{CFB38252-5952-45B6-BB48-E587E4877ADF}" srcOrd="3" destOrd="0" parTransId="{5D6623CC-0706-4741-8434-3927A08DA770}" sibTransId="{5FB9AF7A-CFBC-4031-A092-C9212A6165B4}"/>
    <dgm:cxn modelId="{7CF2F10B-C88E-4AD0-B110-D500F1186557}" type="presOf" srcId="{41425D01-D8C1-4394-AD12-BEE21EBA7DF2}" destId="{F7B8C294-D327-488D-961B-4948B0F6A913}" srcOrd="1" destOrd="5" presId="urn:microsoft.com/office/officeart/2005/8/layout/cycle4#1"/>
    <dgm:cxn modelId="{9CD37D0D-582A-4AD7-A723-663761276EC4}" type="presOf" srcId="{6E229FA0-EEC0-48B9-9837-48BB4690CDC6}" destId="{7EFA3EE7-2A77-4EEE-92A0-2AA38D9CDDD7}" srcOrd="1" destOrd="1" presId="urn:microsoft.com/office/officeart/2005/8/layout/cycle4#1"/>
    <dgm:cxn modelId="{D98B950F-D16A-4950-AC6D-27D8EECD413D}" type="presOf" srcId="{7BE66655-69C2-495D-AC5E-DF9E86900BAE}" destId="{F39B9B7C-A730-456D-8D7C-B984091BAF9E}" srcOrd="1" destOrd="0" presId="urn:microsoft.com/office/officeart/2005/8/layout/cycle4#1"/>
    <dgm:cxn modelId="{3C4D5B14-89B1-476A-9A19-78959EE4C1F4}" type="presOf" srcId="{58A493FF-B719-4BC0-BA89-996D0D1C2659}" destId="{DADE6B37-17E7-4873-B6E6-E9F74869BD3A}" srcOrd="0" destOrd="0" presId="urn:microsoft.com/office/officeart/2005/8/layout/cycle4#1"/>
    <dgm:cxn modelId="{9911E314-3ED6-4F28-905B-86B4ED15551E}" srcId="{A160A2E4-D69C-429D-BAD8-93A1207C00B9}" destId="{805F5C6F-B624-4221-A58E-EC59C8AE66E8}" srcOrd="2" destOrd="0" parTransId="{16A6E47B-8851-4A55-B637-4520ACAA09EA}" sibTransId="{643572B0-EEBC-4359-BBF9-6C347B17DD87}"/>
    <dgm:cxn modelId="{A4D7B115-EE7D-454B-88C1-00DFE6FF4BCA}" type="presOf" srcId="{DD835FD0-EF76-4E97-B8A5-1D3A366E3567}" destId="{EB31C448-5C0B-4327-8C4B-32AC151ABC93}" srcOrd="1" destOrd="3" presId="urn:microsoft.com/office/officeart/2005/8/layout/cycle4#1"/>
    <dgm:cxn modelId="{76550E1D-B6B4-4C44-A05A-CB8C93F101A0}" type="presOf" srcId="{64E97596-42DA-49B8-A16F-7E0943F4D440}" destId="{DADE6B37-17E7-4873-B6E6-E9F74869BD3A}" srcOrd="0" destOrd="1" presId="urn:microsoft.com/office/officeart/2005/8/layout/cycle4#1"/>
    <dgm:cxn modelId="{1C6F1226-BBA5-456E-B050-DA324158E152}" srcId="{C1AA6F18-3843-4B7F-BF85-9F3706D81F8E}" destId="{67EDE98D-7D06-4A2B-B126-DF6B9E1E360B}" srcOrd="2" destOrd="0" parTransId="{E9BAF24F-B3FA-4755-9E94-0FFB524B855B}" sibTransId="{075DF0E4-094A-4216-A097-963A4C62F8C6}"/>
    <dgm:cxn modelId="{F9C0E72A-E07B-467F-9408-20FC1B30A2D3}" srcId="{0D7F19D2-6195-4354-88DC-7F13442E50D0}" destId="{7F9CCD3C-BCC9-4FBC-9669-C1C800AFA9E0}" srcOrd="3" destOrd="0" parTransId="{39001165-E0BA-45B4-9ACC-A257EE7EE8F8}" sibTransId="{AB1E24CD-CAAC-49F3-8FE2-F2024A44E7ED}"/>
    <dgm:cxn modelId="{D3040832-F90B-4786-8899-4EFE5821797F}" type="presOf" srcId="{0ED0CB6E-1711-4088-8EB2-2929E81CF386}" destId="{EB31C448-5C0B-4327-8C4B-32AC151ABC93}" srcOrd="1" destOrd="0" presId="urn:microsoft.com/office/officeart/2005/8/layout/cycle4#1"/>
    <dgm:cxn modelId="{71953637-D344-4839-9587-D49C32CB23DB}" type="presOf" srcId="{7F9CCD3C-BCC9-4FBC-9669-C1C800AFA9E0}" destId="{DADE6B37-17E7-4873-B6E6-E9F74869BD3A}" srcOrd="0" destOrd="3" presId="urn:microsoft.com/office/officeart/2005/8/layout/cycle4#1"/>
    <dgm:cxn modelId="{C85C8938-7654-4221-A886-93C1C914B6DF}" type="presOf" srcId="{CFB38252-5952-45B6-BB48-E587E4877ADF}" destId="{6DD31155-4D1D-43D0-ABA7-8C35862A6B3D}" srcOrd="0" destOrd="0" presId="urn:microsoft.com/office/officeart/2005/8/layout/cycle4#1"/>
    <dgm:cxn modelId="{58E2453B-6B64-4EBD-9C92-8745FB2C7771}" type="presOf" srcId="{5E759965-AD34-4D10-8D76-25BA8D40CC73}" destId="{5437D7B0-F845-49C8-9D16-230C9C23D8EC}" srcOrd="0" destOrd="2" presId="urn:microsoft.com/office/officeart/2005/8/layout/cycle4#1"/>
    <dgm:cxn modelId="{76B49D3C-A2D7-4C74-8896-2DF4D3390CA7}" type="presOf" srcId="{F41AEB30-3D1B-44DC-8AB3-9F7DAE21611E}" destId="{8D90D2F6-60A5-4E5A-B831-8FE5E6884336}" srcOrd="0" destOrd="0" presId="urn:microsoft.com/office/officeart/2005/8/layout/cycle4#1"/>
    <dgm:cxn modelId="{084BB45C-234D-42A2-A1BE-F75E31D8F618}" srcId="{CFB38252-5952-45B6-BB48-E587E4877ADF}" destId="{0ED0CB6E-1711-4088-8EB2-2929E81CF386}" srcOrd="0" destOrd="0" parTransId="{643EBDED-3A2E-40D1-9AB7-2EEDD396C25B}" sibTransId="{497B3B77-9BBE-4B99-B9AE-0C427E5853F5}"/>
    <dgm:cxn modelId="{7AB9DB61-6F97-4783-8B83-E45E77346869}" srcId="{0D7F19D2-6195-4354-88DC-7F13442E50D0}" destId="{41425D01-D8C1-4394-AD12-BEE21EBA7DF2}" srcOrd="5" destOrd="0" parTransId="{6C9C565B-C02D-4602-94AB-AEC397DD7BE3}" sibTransId="{600F272E-B393-45E7-9C6C-952426DBFE1A}"/>
    <dgm:cxn modelId="{5B24F261-065B-490C-AC59-EAD45AF7F91D}" srcId="{CFB38252-5952-45B6-BB48-E587E4877ADF}" destId="{DD835FD0-EF76-4E97-B8A5-1D3A366E3567}" srcOrd="3" destOrd="0" parTransId="{4AC52411-A59B-4210-B072-6D09E47E4809}" sibTransId="{3405A17E-C408-4DBF-967C-69EB2FA21ACC}"/>
    <dgm:cxn modelId="{45160F43-120A-4055-AC97-0BAE5A5CFA8B}" type="presOf" srcId="{41425D01-D8C1-4394-AD12-BEE21EBA7DF2}" destId="{DADE6B37-17E7-4873-B6E6-E9F74869BD3A}" srcOrd="0" destOrd="5" presId="urn:microsoft.com/office/officeart/2005/8/layout/cycle4#1"/>
    <dgm:cxn modelId="{35807063-4A24-4AB2-8627-B2C827369835}" type="presOf" srcId="{BCC4CE12-54B1-4A8C-9520-6B60FEE7D2F2}" destId="{7EFA3EE7-2A77-4EEE-92A0-2AA38D9CDDD7}" srcOrd="1" destOrd="3" presId="urn:microsoft.com/office/officeart/2005/8/layout/cycle4#1"/>
    <dgm:cxn modelId="{A29B7A44-F877-4E2A-9FE2-00594D93D787}" srcId="{8981037B-80DB-450E-A7D0-A00EFEA92A07}" destId="{0D7F19D2-6195-4354-88DC-7F13442E50D0}" srcOrd="1" destOrd="0" parTransId="{7D0171F8-6F16-4FCE-9F35-18D56312D712}" sibTransId="{3F029F70-60AA-4380-8333-BCD1BCE3F180}"/>
    <dgm:cxn modelId="{C1F9DE64-BB3E-4999-9F75-8B53671058BD}" type="presOf" srcId="{67EDE98D-7D06-4A2B-B126-DF6B9E1E360B}" destId="{F39B9B7C-A730-456D-8D7C-B984091BAF9E}" srcOrd="1" destOrd="2" presId="urn:microsoft.com/office/officeart/2005/8/layout/cycle4#1"/>
    <dgm:cxn modelId="{07375270-FEA4-4068-9A1D-3C94049D789F}" srcId="{0D7F19D2-6195-4354-88DC-7F13442E50D0}" destId="{7F87877F-96FF-4AD5-8FEE-0E5CEB1D97F4}" srcOrd="4" destOrd="0" parTransId="{14B253A8-24F9-4824-8217-83B277FD6082}" sibTransId="{99589D06-71B6-4E7F-BC4A-9DF97E1F262E}"/>
    <dgm:cxn modelId="{81C75970-70F2-4B8B-91F3-70EDDE409B97}" type="presOf" srcId="{67EDE98D-7D06-4A2B-B126-DF6B9E1E360B}" destId="{21842586-0254-4390-B267-237AFD9F1513}" srcOrd="0" destOrd="2" presId="urn:microsoft.com/office/officeart/2005/8/layout/cycle4#1"/>
    <dgm:cxn modelId="{29284971-4164-46C4-9653-58B5ACFF6BBF}" type="presOf" srcId="{55DC7D19-EF2C-4A4F-864A-AB0FC9619A70}" destId="{21842586-0254-4390-B267-237AFD9F1513}" srcOrd="0" destOrd="1" presId="urn:microsoft.com/office/officeart/2005/8/layout/cycle4#1"/>
    <dgm:cxn modelId="{96794D71-639F-4F47-A92A-9D03EC84F816}" type="presOf" srcId="{BCC4CE12-54B1-4A8C-9520-6B60FEE7D2F2}" destId="{8D90D2F6-60A5-4E5A-B831-8FE5E6884336}" srcOrd="0" destOrd="3" presId="urn:microsoft.com/office/officeart/2005/8/layout/cycle4#1"/>
    <dgm:cxn modelId="{5D4DB572-0B47-4D8C-82C0-315F3D24C96D}" srcId="{0D7F19D2-6195-4354-88DC-7F13442E50D0}" destId="{77B83974-1599-4E47-B8B0-4A754F0608D8}" srcOrd="2" destOrd="0" parTransId="{6D16B0B7-4FEB-4C07-B861-5B4B2BC6200E}" sibTransId="{7B39F8E4-616A-4BEA-9788-2CF07EFCA36F}"/>
    <dgm:cxn modelId="{D5801D55-5769-4A2A-BE63-6043389957B6}" type="presOf" srcId="{DD835FD0-EF76-4E97-B8A5-1D3A366E3567}" destId="{5437D7B0-F845-49C8-9D16-230C9C23D8EC}" srcOrd="0" destOrd="3" presId="urn:microsoft.com/office/officeart/2005/8/layout/cycle4#1"/>
    <dgm:cxn modelId="{F5395B75-6CC8-4C1C-8DA4-22AA489A7B2A}" srcId="{8981037B-80DB-450E-A7D0-A00EFEA92A07}" destId="{C1AA6F18-3843-4B7F-BF85-9F3706D81F8E}" srcOrd="2" destOrd="0" parTransId="{1A02C22C-822C-4E31-A32C-AEFA1A52B0DF}" sibTransId="{6EC43330-841B-40B8-846F-D8B1D095F757}"/>
    <dgm:cxn modelId="{F375FC56-C8F8-4281-A0C2-E38B5D3755A3}" type="presOf" srcId="{805F5C6F-B624-4221-A58E-EC59C8AE66E8}" destId="{8D90D2F6-60A5-4E5A-B831-8FE5E6884336}" srcOrd="0" destOrd="2" presId="urn:microsoft.com/office/officeart/2005/8/layout/cycle4#1"/>
    <dgm:cxn modelId="{DBA28A57-D4EE-4C68-859F-7B7DDBEF1F20}" type="presOf" srcId="{8E290D87-700D-454F-8373-72C3450200CE}" destId="{5437D7B0-F845-49C8-9D16-230C9C23D8EC}" srcOrd="0" destOrd="1" presId="urn:microsoft.com/office/officeart/2005/8/layout/cycle4#1"/>
    <dgm:cxn modelId="{A1993B58-46CC-4E3A-AB8E-389166C18267}" type="presOf" srcId="{8981037B-80DB-450E-A7D0-A00EFEA92A07}" destId="{CB0DC2BB-62B4-44EA-94FB-AA992017BEC7}" srcOrd="0" destOrd="0" presId="urn:microsoft.com/office/officeart/2005/8/layout/cycle4#1"/>
    <dgm:cxn modelId="{83649459-0790-4382-8EB4-30A44357A122}" srcId="{0D7F19D2-6195-4354-88DC-7F13442E50D0}" destId="{58A493FF-B719-4BC0-BA89-996D0D1C2659}" srcOrd="0" destOrd="0" parTransId="{B835DC1B-5124-40F7-AC1F-34B79DAC5C3E}" sibTransId="{6685CAD0-7F6D-4045-83B0-2D23C10AC97B}"/>
    <dgm:cxn modelId="{146E567D-0FF8-421C-8C49-555FE48D775C}" srcId="{CFB38252-5952-45B6-BB48-E587E4877ADF}" destId="{5E759965-AD34-4D10-8D76-25BA8D40CC73}" srcOrd="2" destOrd="0" parTransId="{E2F68007-6F0F-48D6-9D8B-32C379A157D7}" sibTransId="{B68FCE59-19D7-4E07-BF79-8D03B36B59BB}"/>
    <dgm:cxn modelId="{DEB5E37E-F26E-414D-8877-F4CC4F1AE7A4}" type="presOf" srcId="{77B83974-1599-4E47-B8B0-4A754F0608D8}" destId="{DADE6B37-17E7-4873-B6E6-E9F74869BD3A}" srcOrd="0" destOrd="2" presId="urn:microsoft.com/office/officeart/2005/8/layout/cycle4#1"/>
    <dgm:cxn modelId="{782FC681-D01E-4186-AD1C-F720F42611A4}" type="presOf" srcId="{6E229FA0-EEC0-48B9-9837-48BB4690CDC6}" destId="{8D90D2F6-60A5-4E5A-B831-8FE5E6884336}" srcOrd="0" destOrd="1" presId="urn:microsoft.com/office/officeart/2005/8/layout/cycle4#1"/>
    <dgm:cxn modelId="{06270986-EAA9-479D-9F97-51614A3CF8AB}" type="presOf" srcId="{7F87877F-96FF-4AD5-8FEE-0E5CEB1D97F4}" destId="{F7B8C294-D327-488D-961B-4948B0F6A913}" srcOrd="1" destOrd="4" presId="urn:microsoft.com/office/officeart/2005/8/layout/cycle4#1"/>
    <dgm:cxn modelId="{464A4C90-B2FA-48E7-8F0E-D220FA878F27}" srcId="{8981037B-80DB-450E-A7D0-A00EFEA92A07}" destId="{A160A2E4-D69C-429D-BAD8-93A1207C00B9}" srcOrd="0" destOrd="0" parTransId="{1F44464A-9899-4D8F-8774-A380ABE1FA14}" sibTransId="{0732F38C-1A5B-4118-84F7-44DC68D9EDB7}"/>
    <dgm:cxn modelId="{CE302293-7FDF-4E58-9F1D-907B7D45247F}" type="presOf" srcId="{F41AEB30-3D1B-44DC-8AB3-9F7DAE21611E}" destId="{7EFA3EE7-2A77-4EEE-92A0-2AA38D9CDDD7}" srcOrd="1" destOrd="0" presId="urn:microsoft.com/office/officeart/2005/8/layout/cycle4#1"/>
    <dgm:cxn modelId="{EBA0FF95-6841-4C2C-A200-0D9B79981171}" type="presOf" srcId="{77B83974-1599-4E47-B8B0-4A754F0608D8}" destId="{F7B8C294-D327-488D-961B-4948B0F6A913}" srcOrd="1" destOrd="2" presId="urn:microsoft.com/office/officeart/2005/8/layout/cycle4#1"/>
    <dgm:cxn modelId="{728F5298-A189-4D1E-BA17-367BF276C896}" srcId="{CFB38252-5952-45B6-BB48-E587E4877ADF}" destId="{8E290D87-700D-454F-8373-72C3450200CE}" srcOrd="1" destOrd="0" parTransId="{A07140F1-18BF-4034-A6B3-61349D86AB30}" sibTransId="{9D1C9C73-C11A-488F-83C0-6182DB1A914A}"/>
    <dgm:cxn modelId="{BB28B59F-68D2-4E8B-BF43-5CF41D19258C}" type="presOf" srcId="{55DC7D19-EF2C-4A4F-864A-AB0FC9619A70}" destId="{F39B9B7C-A730-456D-8D7C-B984091BAF9E}" srcOrd="1" destOrd="1" presId="urn:microsoft.com/office/officeart/2005/8/layout/cycle4#1"/>
    <dgm:cxn modelId="{9A5669AA-BB4E-4CB5-BEB0-6D033423F086}" type="presOf" srcId="{7F9CCD3C-BCC9-4FBC-9669-C1C800AFA9E0}" destId="{F7B8C294-D327-488D-961B-4948B0F6A913}" srcOrd="1" destOrd="3" presId="urn:microsoft.com/office/officeart/2005/8/layout/cycle4#1"/>
    <dgm:cxn modelId="{9FD7B5AE-D35A-400F-9E68-764C58CFA9F6}" type="presOf" srcId="{0ED0CB6E-1711-4088-8EB2-2929E81CF386}" destId="{5437D7B0-F845-49C8-9D16-230C9C23D8EC}" srcOrd="0" destOrd="0" presId="urn:microsoft.com/office/officeart/2005/8/layout/cycle4#1"/>
    <dgm:cxn modelId="{D3313BB0-0F33-41E6-96EA-C9108EA57439}" srcId="{C1AA6F18-3843-4B7F-BF85-9F3706D81F8E}" destId="{7BE66655-69C2-495D-AC5E-DF9E86900BAE}" srcOrd="0" destOrd="0" parTransId="{85E81ED8-1066-474D-AFB7-EC4133E8839D}" sibTransId="{DA0F7EDF-1F4F-4B1A-ADE9-1730AFA3F0EF}"/>
    <dgm:cxn modelId="{2C75B7B4-7FA9-4F4A-9185-CEE5043872BD}" srcId="{C1AA6F18-3843-4B7F-BF85-9F3706D81F8E}" destId="{55DC7D19-EF2C-4A4F-864A-AB0FC9619A70}" srcOrd="1" destOrd="0" parTransId="{7B0E4C51-6CB8-4F8E-999C-C83DA550D835}" sibTransId="{29035249-A3D1-47A7-AC16-A6A6949A8301}"/>
    <dgm:cxn modelId="{593A2FB5-CC4E-4369-A4BC-BE77A6A22239}" type="presOf" srcId="{8E290D87-700D-454F-8373-72C3450200CE}" destId="{EB31C448-5C0B-4327-8C4B-32AC151ABC93}" srcOrd="1" destOrd="1" presId="urn:microsoft.com/office/officeart/2005/8/layout/cycle4#1"/>
    <dgm:cxn modelId="{73C1E8C8-80EA-4CB9-870B-5433D5E973C6}" type="presOf" srcId="{C1AA6F18-3843-4B7F-BF85-9F3706D81F8E}" destId="{914F6C10-5017-4041-8DFF-807056AB1888}" srcOrd="0" destOrd="0" presId="urn:microsoft.com/office/officeart/2005/8/layout/cycle4#1"/>
    <dgm:cxn modelId="{06CC06CB-12EC-4EF3-B35E-F999060A713C}" srcId="{0D7F19D2-6195-4354-88DC-7F13442E50D0}" destId="{64E97596-42DA-49B8-A16F-7E0943F4D440}" srcOrd="1" destOrd="0" parTransId="{11F30C27-B631-42BE-A5EF-469C38C25CBA}" sibTransId="{67215091-485B-43F1-89CD-935E288E6768}"/>
    <dgm:cxn modelId="{17561BCD-BD78-4ADD-85EE-C0D42953E96F}" srcId="{A160A2E4-D69C-429D-BAD8-93A1207C00B9}" destId="{F41AEB30-3D1B-44DC-8AB3-9F7DAE21611E}" srcOrd="0" destOrd="0" parTransId="{C9D28EC2-B17C-4FF3-9501-16DDB598D6C7}" sibTransId="{810C8FCE-CA02-4B3B-B429-FCE84A80B992}"/>
    <dgm:cxn modelId="{D30007CF-348E-48B5-AF67-66A15E73E8F5}" type="presOf" srcId="{A160A2E4-D69C-429D-BAD8-93A1207C00B9}" destId="{61134ED0-8889-4628-A924-65F87C03194F}" srcOrd="0" destOrd="0" presId="urn:microsoft.com/office/officeart/2005/8/layout/cycle4#1"/>
    <dgm:cxn modelId="{B9737AD4-95D2-49E7-B100-FD93D3A1BFCB}" srcId="{A160A2E4-D69C-429D-BAD8-93A1207C00B9}" destId="{BCC4CE12-54B1-4A8C-9520-6B60FEE7D2F2}" srcOrd="3" destOrd="0" parTransId="{791C61C6-132E-49C9-88B0-F65D229D183B}" sibTransId="{3FD1DE77-0328-442D-902C-744E511B5BE7}"/>
    <dgm:cxn modelId="{C4CA5BD5-2053-4869-A5EE-DF59CB9EE521}" type="presOf" srcId="{7BE66655-69C2-495D-AC5E-DF9E86900BAE}" destId="{21842586-0254-4390-B267-237AFD9F1513}" srcOrd="0" destOrd="0" presId="urn:microsoft.com/office/officeart/2005/8/layout/cycle4#1"/>
    <dgm:cxn modelId="{0FA9FEE8-CB61-44BC-9409-D7FFD484243E}" type="presOf" srcId="{7F87877F-96FF-4AD5-8FEE-0E5CEB1D97F4}" destId="{DADE6B37-17E7-4873-B6E6-E9F74869BD3A}" srcOrd="0" destOrd="4" presId="urn:microsoft.com/office/officeart/2005/8/layout/cycle4#1"/>
    <dgm:cxn modelId="{2EB4D0F8-D966-430E-906E-A85F2AC01287}" type="presOf" srcId="{64E97596-42DA-49B8-A16F-7E0943F4D440}" destId="{F7B8C294-D327-488D-961B-4948B0F6A913}" srcOrd="1" destOrd="1" presId="urn:microsoft.com/office/officeart/2005/8/layout/cycle4#1"/>
    <dgm:cxn modelId="{5D56BEFB-95C8-42F7-BC1E-76D1298B46AE}" type="presOf" srcId="{5E759965-AD34-4D10-8D76-25BA8D40CC73}" destId="{EB31C448-5C0B-4327-8C4B-32AC151ABC93}" srcOrd="1" destOrd="2" presId="urn:microsoft.com/office/officeart/2005/8/layout/cycle4#1"/>
    <dgm:cxn modelId="{7D3EBAFD-7712-4CCE-B89C-32B76E34EDA2}" srcId="{A160A2E4-D69C-429D-BAD8-93A1207C00B9}" destId="{6E229FA0-EEC0-48B9-9837-48BB4690CDC6}" srcOrd="1" destOrd="0" parTransId="{07D69B1F-51F1-4350-BE63-302FE5095050}" sibTransId="{4E3D077B-680E-4D9B-8BE0-3BF5F32AAFD0}"/>
    <dgm:cxn modelId="{3343EEFD-D677-4AAE-BBA7-2FA6E39F9D7B}" type="presOf" srcId="{805F5C6F-B624-4221-A58E-EC59C8AE66E8}" destId="{7EFA3EE7-2A77-4EEE-92A0-2AA38D9CDDD7}" srcOrd="1" destOrd="2" presId="urn:microsoft.com/office/officeart/2005/8/layout/cycle4#1"/>
    <dgm:cxn modelId="{E2DD8B73-96A4-4F13-A20E-98AE3A02D2A4}" type="presParOf" srcId="{CB0DC2BB-62B4-44EA-94FB-AA992017BEC7}" destId="{4F7AC029-88EA-4AF2-A402-ABACAF2B48A8}" srcOrd="0" destOrd="0" presId="urn:microsoft.com/office/officeart/2005/8/layout/cycle4#1"/>
    <dgm:cxn modelId="{0D5248DD-6588-47CB-BD3D-D1D708A7B2D7}" type="presParOf" srcId="{4F7AC029-88EA-4AF2-A402-ABACAF2B48A8}" destId="{DE54CF7D-3432-4B2D-9DBD-4116852A2FD6}" srcOrd="0" destOrd="0" presId="urn:microsoft.com/office/officeart/2005/8/layout/cycle4#1"/>
    <dgm:cxn modelId="{B4D2C6FA-3E57-4D94-925B-9767EA99F3E5}" type="presParOf" srcId="{DE54CF7D-3432-4B2D-9DBD-4116852A2FD6}" destId="{8D90D2F6-60A5-4E5A-B831-8FE5E6884336}" srcOrd="0" destOrd="0" presId="urn:microsoft.com/office/officeart/2005/8/layout/cycle4#1"/>
    <dgm:cxn modelId="{21FEB096-8F70-4328-AA12-BD5A896F54F7}" type="presParOf" srcId="{DE54CF7D-3432-4B2D-9DBD-4116852A2FD6}" destId="{7EFA3EE7-2A77-4EEE-92A0-2AA38D9CDDD7}" srcOrd="1" destOrd="0" presId="urn:microsoft.com/office/officeart/2005/8/layout/cycle4#1"/>
    <dgm:cxn modelId="{1922B64E-D082-418B-A4B1-17E2B5F0C004}" type="presParOf" srcId="{4F7AC029-88EA-4AF2-A402-ABACAF2B48A8}" destId="{554FC1B8-127B-4CA3-916B-998DD8FF19EA}" srcOrd="1" destOrd="0" presId="urn:microsoft.com/office/officeart/2005/8/layout/cycle4#1"/>
    <dgm:cxn modelId="{2BA043DF-B5E9-4F81-A8B9-E8B912B0CD99}" type="presParOf" srcId="{554FC1B8-127B-4CA3-916B-998DD8FF19EA}" destId="{DADE6B37-17E7-4873-B6E6-E9F74869BD3A}" srcOrd="0" destOrd="0" presId="urn:microsoft.com/office/officeart/2005/8/layout/cycle4#1"/>
    <dgm:cxn modelId="{F4ED172C-9910-447D-AF38-101350D3C886}" type="presParOf" srcId="{554FC1B8-127B-4CA3-916B-998DD8FF19EA}" destId="{F7B8C294-D327-488D-961B-4948B0F6A913}" srcOrd="1" destOrd="0" presId="urn:microsoft.com/office/officeart/2005/8/layout/cycle4#1"/>
    <dgm:cxn modelId="{7DB67FD5-68A6-4C53-92F1-2BAE3C890A2F}" type="presParOf" srcId="{4F7AC029-88EA-4AF2-A402-ABACAF2B48A8}" destId="{4CDB9327-BEE1-44F4-8B47-D22069B60338}" srcOrd="2" destOrd="0" presId="urn:microsoft.com/office/officeart/2005/8/layout/cycle4#1"/>
    <dgm:cxn modelId="{2817F703-9210-4A18-B0A4-9D25CEA67ACA}" type="presParOf" srcId="{4CDB9327-BEE1-44F4-8B47-D22069B60338}" destId="{21842586-0254-4390-B267-237AFD9F1513}" srcOrd="0" destOrd="0" presId="urn:microsoft.com/office/officeart/2005/8/layout/cycle4#1"/>
    <dgm:cxn modelId="{003750A6-5D58-45A4-8A5B-7EC24E5A6919}" type="presParOf" srcId="{4CDB9327-BEE1-44F4-8B47-D22069B60338}" destId="{F39B9B7C-A730-456D-8D7C-B984091BAF9E}" srcOrd="1" destOrd="0" presId="urn:microsoft.com/office/officeart/2005/8/layout/cycle4#1"/>
    <dgm:cxn modelId="{6BADA9C0-0DDF-412B-8234-EC365E2BEF29}" type="presParOf" srcId="{4F7AC029-88EA-4AF2-A402-ABACAF2B48A8}" destId="{F878802C-1B55-4F1E-B967-86EA29CC550E}" srcOrd="3" destOrd="0" presId="urn:microsoft.com/office/officeart/2005/8/layout/cycle4#1"/>
    <dgm:cxn modelId="{9A0C1FCF-FB80-4E64-8736-88077867C014}" type="presParOf" srcId="{F878802C-1B55-4F1E-B967-86EA29CC550E}" destId="{5437D7B0-F845-49C8-9D16-230C9C23D8EC}" srcOrd="0" destOrd="0" presId="urn:microsoft.com/office/officeart/2005/8/layout/cycle4#1"/>
    <dgm:cxn modelId="{226E3888-072C-447B-8063-43E462481B29}" type="presParOf" srcId="{F878802C-1B55-4F1E-B967-86EA29CC550E}" destId="{EB31C448-5C0B-4327-8C4B-32AC151ABC93}" srcOrd="1" destOrd="0" presId="urn:microsoft.com/office/officeart/2005/8/layout/cycle4#1"/>
    <dgm:cxn modelId="{E3ADF5C3-2C43-4FB5-82E3-64F3F63D32CD}" type="presParOf" srcId="{4F7AC029-88EA-4AF2-A402-ABACAF2B48A8}" destId="{DBA4A38E-7F92-4029-ABE5-B6EDF8E5E55C}" srcOrd="4" destOrd="0" presId="urn:microsoft.com/office/officeart/2005/8/layout/cycle4#1"/>
    <dgm:cxn modelId="{1B62294D-E30E-4AAC-A60C-C520A0E81CF8}" type="presParOf" srcId="{CB0DC2BB-62B4-44EA-94FB-AA992017BEC7}" destId="{B9289E52-081B-4C44-AD28-7E41B940156A}" srcOrd="1" destOrd="0" presId="urn:microsoft.com/office/officeart/2005/8/layout/cycle4#1"/>
    <dgm:cxn modelId="{1A4E0DFB-F207-434D-8BAD-EB4965780B22}" type="presParOf" srcId="{B9289E52-081B-4C44-AD28-7E41B940156A}" destId="{61134ED0-8889-4628-A924-65F87C03194F}" srcOrd="0" destOrd="0" presId="urn:microsoft.com/office/officeart/2005/8/layout/cycle4#1"/>
    <dgm:cxn modelId="{52EEAAD8-68F8-4BE4-A080-78E725BD4B14}" type="presParOf" srcId="{B9289E52-081B-4C44-AD28-7E41B940156A}" destId="{6EA66C76-05C0-415F-86CD-976E40690831}" srcOrd="1" destOrd="0" presId="urn:microsoft.com/office/officeart/2005/8/layout/cycle4#1"/>
    <dgm:cxn modelId="{E798754B-3537-4771-9551-618BB7678976}" type="presParOf" srcId="{B9289E52-081B-4C44-AD28-7E41B940156A}" destId="{914F6C10-5017-4041-8DFF-807056AB1888}" srcOrd="2" destOrd="0" presId="urn:microsoft.com/office/officeart/2005/8/layout/cycle4#1"/>
    <dgm:cxn modelId="{BD72ECBC-E5A1-4F87-9089-49C4CCE09337}" type="presParOf" srcId="{B9289E52-081B-4C44-AD28-7E41B940156A}" destId="{6DD31155-4D1D-43D0-ABA7-8C35862A6B3D}" srcOrd="3" destOrd="0" presId="urn:microsoft.com/office/officeart/2005/8/layout/cycle4#1"/>
    <dgm:cxn modelId="{46FE2FAA-1338-4F3A-A6F1-49953FAE49A8}" type="presParOf" srcId="{B9289E52-081B-4C44-AD28-7E41B940156A}" destId="{0333E243-DB21-4235-B916-16F10282D23C}" srcOrd="4" destOrd="0" presId="urn:microsoft.com/office/officeart/2005/8/layout/cycle4#1"/>
    <dgm:cxn modelId="{ED5BCBFA-220A-4321-A6AA-E21BF8ECE6A6}" type="presParOf" srcId="{CB0DC2BB-62B4-44EA-94FB-AA992017BEC7}" destId="{A452C62D-3B7D-47C8-A7E2-6E46A4E78458}" srcOrd="2" destOrd="0" presId="urn:microsoft.com/office/officeart/2005/8/layout/cycle4#1"/>
    <dgm:cxn modelId="{3E6C285C-FC22-444F-BC5C-2942F198E32A}" type="presParOf" srcId="{CB0DC2BB-62B4-44EA-94FB-AA992017BEC7}" destId="{18334A92-62D0-4588-8D66-84DDD6CA808E}" srcOrd="3" destOrd="0" presId="urn:microsoft.com/office/officeart/2005/8/layout/cycle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42586-0254-4390-B267-237AFD9F1513}">
      <dsp:nvSpPr>
        <dsp:cNvPr id="0" name=""/>
        <dsp:cNvSpPr/>
      </dsp:nvSpPr>
      <dsp:spPr>
        <a:xfrm>
          <a:off x="4156604" y="3173283"/>
          <a:ext cx="3484272" cy="1493310"/>
        </a:xfrm>
        <a:prstGeom prst="roundRect">
          <a:avLst>
            <a:gd name="adj" fmla="val 10000"/>
          </a:avLst>
        </a:prstGeom>
        <a:solidFill>
          <a:srgbClr val="00B0F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IN" sz="1400" kern="1200" dirty="0"/>
            <a:t> Material Requirement Planning (MRP)</a:t>
          </a:r>
          <a:endParaRPr lang="en-US" sz="1400" kern="1200" dirty="0"/>
        </a:p>
        <a:p>
          <a:pPr marL="114300" lvl="1" indent="-114300" algn="l" defTabSz="622300">
            <a:lnSpc>
              <a:spcPct val="90000"/>
            </a:lnSpc>
            <a:spcBef>
              <a:spcPct val="0"/>
            </a:spcBef>
            <a:spcAft>
              <a:spcPct val="15000"/>
            </a:spcAft>
            <a:buChar char="•"/>
          </a:pPr>
          <a:r>
            <a:rPr lang="en-IN" sz="1400" kern="1200" dirty="0"/>
            <a:t> Goods Receipts / Issues against Production Order</a:t>
          </a:r>
          <a:endParaRPr lang="en-US" sz="1400" kern="1200" dirty="0"/>
        </a:p>
        <a:p>
          <a:pPr marL="114300" lvl="1" indent="-114300" algn="l" defTabSz="622300">
            <a:lnSpc>
              <a:spcPct val="90000"/>
            </a:lnSpc>
            <a:spcBef>
              <a:spcPct val="0"/>
            </a:spcBef>
            <a:spcAft>
              <a:spcPct val="15000"/>
            </a:spcAft>
            <a:buChar char="•"/>
          </a:pPr>
          <a:r>
            <a:rPr lang="en-IN" sz="1400" kern="1200" dirty="0"/>
            <a:t> Stock Availability Check</a:t>
          </a:r>
          <a:endParaRPr lang="en-US" sz="1400" kern="1200" dirty="0"/>
        </a:p>
      </dsp:txBody>
      <dsp:txXfrm>
        <a:off x="5234689" y="3579414"/>
        <a:ext cx="2373384" cy="1054376"/>
      </dsp:txXfrm>
    </dsp:sp>
    <dsp:sp modelId="{5437D7B0-F845-49C8-9D16-230C9C23D8EC}">
      <dsp:nvSpPr>
        <dsp:cNvPr id="0" name=""/>
        <dsp:cNvSpPr/>
      </dsp:nvSpPr>
      <dsp:spPr>
        <a:xfrm>
          <a:off x="465941" y="3173283"/>
          <a:ext cx="3068350" cy="1493310"/>
        </a:xfrm>
        <a:prstGeom prst="roundRect">
          <a:avLst>
            <a:gd name="adj" fmla="val 10000"/>
          </a:avLst>
        </a:prstGeom>
        <a:solidFill>
          <a:srgbClr val="00206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IN" sz="1400" kern="1200" dirty="0">
              <a:solidFill>
                <a:schemeClr val="bg1"/>
              </a:solidFill>
            </a:rPr>
            <a:t> Goods Receipt Inspection</a:t>
          </a:r>
          <a:endParaRPr lang="en-US" sz="1400" kern="1200" dirty="0">
            <a:solidFill>
              <a:schemeClr val="bg1"/>
            </a:solidFill>
          </a:endParaRPr>
        </a:p>
        <a:p>
          <a:pPr marL="114300" lvl="1" indent="-114300" algn="l" defTabSz="622300">
            <a:lnSpc>
              <a:spcPct val="90000"/>
            </a:lnSpc>
            <a:spcBef>
              <a:spcPct val="0"/>
            </a:spcBef>
            <a:spcAft>
              <a:spcPct val="15000"/>
            </a:spcAft>
            <a:buChar char="•"/>
          </a:pPr>
          <a:r>
            <a:rPr lang="en-IN" sz="1400" kern="1200" dirty="0">
              <a:solidFill>
                <a:schemeClr val="bg1"/>
              </a:solidFill>
            </a:rPr>
            <a:t> Transfer Requirements auto creation for the goods movement</a:t>
          </a:r>
          <a:endParaRPr lang="en-US" sz="1400" kern="1200" dirty="0">
            <a:solidFill>
              <a:schemeClr val="bg1"/>
            </a:solidFill>
          </a:endParaRPr>
        </a:p>
        <a:p>
          <a:pPr marL="114300" lvl="1" indent="-114300" algn="l" defTabSz="622300">
            <a:lnSpc>
              <a:spcPct val="90000"/>
            </a:lnSpc>
            <a:spcBef>
              <a:spcPct val="0"/>
            </a:spcBef>
            <a:spcAft>
              <a:spcPct val="15000"/>
            </a:spcAft>
            <a:buChar char="•"/>
          </a:pPr>
          <a:endParaRPr lang="en-US" sz="1400" kern="1200" dirty="0">
            <a:solidFill>
              <a:schemeClr val="bg1"/>
            </a:solidFill>
          </a:endParaRPr>
        </a:p>
        <a:p>
          <a:pPr marL="114300" lvl="1" indent="-114300" algn="l" defTabSz="622300">
            <a:lnSpc>
              <a:spcPct val="90000"/>
            </a:lnSpc>
            <a:spcBef>
              <a:spcPct val="0"/>
            </a:spcBef>
            <a:spcAft>
              <a:spcPct val="15000"/>
            </a:spcAft>
            <a:buChar char="•"/>
          </a:pPr>
          <a:r>
            <a:rPr lang="en-IN" sz="1400" kern="1200" dirty="0">
              <a:solidFill>
                <a:schemeClr val="bg1"/>
              </a:solidFill>
            </a:rPr>
            <a:t> Plant and Storage Bin </a:t>
          </a:r>
          <a:endParaRPr lang="en-US" sz="1400" kern="1200" dirty="0">
            <a:solidFill>
              <a:schemeClr val="bg1"/>
            </a:solidFill>
          </a:endParaRPr>
        </a:p>
      </dsp:txBody>
      <dsp:txXfrm>
        <a:off x="498744" y="3579414"/>
        <a:ext cx="2082239" cy="1054376"/>
      </dsp:txXfrm>
    </dsp:sp>
    <dsp:sp modelId="{DADE6B37-17E7-4873-B6E6-E9F74869BD3A}">
      <dsp:nvSpPr>
        <dsp:cNvPr id="0" name=""/>
        <dsp:cNvSpPr/>
      </dsp:nvSpPr>
      <dsp:spPr>
        <a:xfrm>
          <a:off x="4305331" y="41976"/>
          <a:ext cx="3466268" cy="1409356"/>
        </a:xfrm>
        <a:prstGeom prst="roundRect">
          <a:avLst>
            <a:gd name="adj" fmla="val 10000"/>
          </a:avLst>
        </a:prstGeom>
        <a:solidFill>
          <a:srgbClr val="00206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solidFill>
                <a:schemeClr val="bg1"/>
              </a:solidFill>
            </a:rPr>
            <a:t> </a:t>
          </a:r>
          <a:endParaRPr lang="en-US" sz="1200" kern="1200" dirty="0">
            <a:solidFill>
              <a:schemeClr val="bg1"/>
            </a:solidFill>
          </a:endParaRPr>
        </a:p>
        <a:p>
          <a:pPr marL="114300" lvl="1" indent="-114300" algn="l" defTabSz="533400">
            <a:lnSpc>
              <a:spcPct val="90000"/>
            </a:lnSpc>
            <a:spcBef>
              <a:spcPct val="0"/>
            </a:spcBef>
            <a:spcAft>
              <a:spcPct val="15000"/>
            </a:spcAft>
            <a:buChar char="•"/>
          </a:pPr>
          <a:r>
            <a:rPr lang="en-IN" sz="1200" kern="1200" dirty="0">
              <a:solidFill>
                <a:schemeClr val="bg1"/>
              </a:solidFill>
            </a:rPr>
            <a:t>Material Requirement (Demand from Customer)</a:t>
          </a:r>
          <a:endParaRPr lang="en-US" sz="1200" kern="1200" dirty="0">
            <a:solidFill>
              <a:schemeClr val="bg1"/>
            </a:solidFill>
          </a:endParaRPr>
        </a:p>
        <a:p>
          <a:pPr marL="114300" lvl="1" indent="-114300" algn="l" defTabSz="533400">
            <a:lnSpc>
              <a:spcPct val="90000"/>
            </a:lnSpc>
            <a:spcBef>
              <a:spcPct val="0"/>
            </a:spcBef>
            <a:spcAft>
              <a:spcPct val="15000"/>
            </a:spcAft>
            <a:buChar char="•"/>
          </a:pPr>
          <a:r>
            <a:rPr lang="en-IN" sz="1200" kern="1200" dirty="0">
              <a:solidFill>
                <a:schemeClr val="bg1"/>
              </a:solidFill>
            </a:rPr>
            <a:t> Third Party Drop Ship</a:t>
          </a:r>
          <a:endParaRPr lang="en-US" sz="1200" kern="1200" dirty="0">
            <a:solidFill>
              <a:schemeClr val="bg1"/>
            </a:solidFill>
          </a:endParaRPr>
        </a:p>
        <a:p>
          <a:pPr marL="114300" lvl="1" indent="-114300" algn="l" defTabSz="533400">
            <a:lnSpc>
              <a:spcPct val="90000"/>
            </a:lnSpc>
            <a:spcBef>
              <a:spcPct val="0"/>
            </a:spcBef>
            <a:spcAft>
              <a:spcPct val="15000"/>
            </a:spcAft>
            <a:buChar char="•"/>
          </a:pPr>
          <a:r>
            <a:rPr lang="en-IN" sz="1200" kern="1200" dirty="0">
              <a:solidFill>
                <a:schemeClr val="bg1"/>
              </a:solidFill>
            </a:rPr>
            <a:t> Order Delivery Process</a:t>
          </a:r>
          <a:endParaRPr lang="en-US" sz="1200" kern="1200" dirty="0">
            <a:solidFill>
              <a:schemeClr val="bg1"/>
            </a:solidFill>
          </a:endParaRPr>
        </a:p>
        <a:p>
          <a:pPr marL="114300" lvl="1" indent="-114300" algn="l" defTabSz="533400">
            <a:lnSpc>
              <a:spcPct val="90000"/>
            </a:lnSpc>
            <a:spcBef>
              <a:spcPct val="0"/>
            </a:spcBef>
            <a:spcAft>
              <a:spcPct val="15000"/>
            </a:spcAft>
            <a:buChar char="•"/>
          </a:pPr>
          <a:r>
            <a:rPr lang="en-IN" sz="1200" kern="1200" dirty="0">
              <a:solidFill>
                <a:schemeClr val="bg1"/>
              </a:solidFill>
            </a:rPr>
            <a:t> Stock Availability Check</a:t>
          </a:r>
          <a:endParaRPr lang="en-US" sz="1200" kern="1200" dirty="0">
            <a:solidFill>
              <a:schemeClr val="bg1"/>
            </a:solidFill>
          </a:endParaRPr>
        </a:p>
        <a:p>
          <a:pPr marL="114300" lvl="1" indent="-114300" algn="l" defTabSz="533400">
            <a:lnSpc>
              <a:spcPct val="90000"/>
            </a:lnSpc>
            <a:spcBef>
              <a:spcPct val="0"/>
            </a:spcBef>
            <a:spcAft>
              <a:spcPct val="15000"/>
            </a:spcAft>
            <a:buChar char="•"/>
          </a:pPr>
          <a:r>
            <a:rPr lang="en-IN" sz="1200" kern="1200" dirty="0">
              <a:solidFill>
                <a:schemeClr val="bg1"/>
              </a:solidFill>
            </a:rPr>
            <a:t> STO Delivery Process</a:t>
          </a:r>
          <a:endParaRPr lang="en-US" sz="1200" kern="1200" dirty="0">
            <a:solidFill>
              <a:schemeClr val="bg1"/>
            </a:solidFill>
          </a:endParaRPr>
        </a:p>
      </dsp:txBody>
      <dsp:txXfrm>
        <a:off x="5376170" y="72935"/>
        <a:ext cx="2364469" cy="995099"/>
      </dsp:txXfrm>
    </dsp:sp>
    <dsp:sp modelId="{8D90D2F6-60A5-4E5A-B831-8FE5E6884336}">
      <dsp:nvSpPr>
        <dsp:cNvPr id="0" name=""/>
        <dsp:cNvSpPr/>
      </dsp:nvSpPr>
      <dsp:spPr>
        <a:xfrm>
          <a:off x="465941" y="0"/>
          <a:ext cx="3068350" cy="1493310"/>
        </a:xfrm>
        <a:prstGeom prst="roundRect">
          <a:avLst>
            <a:gd name="adj" fmla="val 10000"/>
          </a:avLst>
        </a:prstGeom>
        <a:solidFill>
          <a:srgbClr val="00B0F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IN" sz="1400" kern="1200" dirty="0"/>
            <a:t> Material Valuation</a:t>
          </a:r>
          <a:endParaRPr lang="en-US" sz="1400" kern="1200" dirty="0"/>
        </a:p>
        <a:p>
          <a:pPr marL="114300" lvl="1" indent="-114300" algn="l" defTabSz="622300">
            <a:lnSpc>
              <a:spcPct val="90000"/>
            </a:lnSpc>
            <a:spcBef>
              <a:spcPct val="0"/>
            </a:spcBef>
            <a:spcAft>
              <a:spcPct val="15000"/>
            </a:spcAft>
            <a:buChar char="•"/>
          </a:pPr>
          <a:r>
            <a:rPr lang="en-IN" sz="1400" kern="1200" dirty="0"/>
            <a:t> Invoice Verification </a:t>
          </a:r>
          <a:endParaRPr lang="en-US" sz="1400" kern="1200" dirty="0"/>
        </a:p>
        <a:p>
          <a:pPr marL="114300" lvl="1" indent="-114300" algn="l" defTabSz="622300">
            <a:lnSpc>
              <a:spcPct val="90000"/>
            </a:lnSpc>
            <a:spcBef>
              <a:spcPct val="0"/>
            </a:spcBef>
            <a:spcAft>
              <a:spcPct val="15000"/>
            </a:spcAft>
            <a:buChar char="•"/>
          </a:pPr>
          <a:r>
            <a:rPr lang="en-IN" sz="1400" kern="1200" dirty="0"/>
            <a:t> Vendor Payment</a:t>
          </a:r>
          <a:endParaRPr lang="en-US" sz="1400" kern="1200" dirty="0"/>
        </a:p>
        <a:p>
          <a:pPr marL="114300" lvl="1" indent="-114300" algn="l" defTabSz="622300">
            <a:lnSpc>
              <a:spcPct val="90000"/>
            </a:lnSpc>
            <a:spcBef>
              <a:spcPct val="0"/>
            </a:spcBef>
            <a:spcAft>
              <a:spcPct val="15000"/>
            </a:spcAft>
            <a:buChar char="•"/>
          </a:pPr>
          <a:r>
            <a:rPr lang="en-IN" sz="1400" kern="1200" dirty="0"/>
            <a:t> Material Costing</a:t>
          </a:r>
          <a:endParaRPr lang="en-US" sz="1400" kern="1200" dirty="0"/>
        </a:p>
      </dsp:txBody>
      <dsp:txXfrm>
        <a:off x="498744" y="32803"/>
        <a:ext cx="2082239" cy="1054376"/>
      </dsp:txXfrm>
    </dsp:sp>
    <dsp:sp modelId="{61134ED0-8889-4628-A924-65F87C03194F}">
      <dsp:nvSpPr>
        <dsp:cNvPr id="0" name=""/>
        <dsp:cNvSpPr/>
      </dsp:nvSpPr>
      <dsp:spPr>
        <a:xfrm>
          <a:off x="1917433" y="485174"/>
          <a:ext cx="2020635" cy="1836959"/>
        </a:xfrm>
        <a:prstGeom prst="pieWedg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b="1" kern="1200" dirty="0"/>
            <a:t>FI / CO</a:t>
          </a:r>
          <a:endParaRPr lang="en-US" sz="2000" b="1" kern="1200" dirty="0"/>
        </a:p>
      </dsp:txBody>
      <dsp:txXfrm>
        <a:off x="2509263" y="1023207"/>
        <a:ext cx="1428805" cy="1298926"/>
      </dsp:txXfrm>
    </dsp:sp>
    <dsp:sp modelId="{6EA66C76-05C0-415F-86CD-976E40690831}">
      <dsp:nvSpPr>
        <dsp:cNvPr id="0" name=""/>
        <dsp:cNvSpPr/>
      </dsp:nvSpPr>
      <dsp:spPr>
        <a:xfrm rot="5400000">
          <a:off x="4043079" y="393336"/>
          <a:ext cx="1836959" cy="2020635"/>
        </a:xfrm>
        <a:prstGeom prst="pieWedg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b="1" kern="1200" dirty="0"/>
            <a:t>SD / PS</a:t>
          </a:r>
          <a:endParaRPr lang="en-US" sz="2000" b="1" kern="1200" dirty="0"/>
        </a:p>
      </dsp:txBody>
      <dsp:txXfrm rot="-5400000">
        <a:off x="3951242" y="1023207"/>
        <a:ext cx="1428805" cy="1298926"/>
      </dsp:txXfrm>
    </dsp:sp>
    <dsp:sp modelId="{914F6C10-5017-4041-8DFF-807056AB1888}">
      <dsp:nvSpPr>
        <dsp:cNvPr id="0" name=""/>
        <dsp:cNvSpPr/>
      </dsp:nvSpPr>
      <dsp:spPr>
        <a:xfrm rot="10800000">
          <a:off x="3951241" y="2322132"/>
          <a:ext cx="2020635" cy="1836959"/>
        </a:xfrm>
        <a:prstGeom prst="pieWedg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b="1" kern="1200" dirty="0"/>
            <a:t>PP / PM</a:t>
          </a:r>
          <a:endParaRPr lang="en-US" sz="2400" b="1" kern="1200" dirty="0"/>
        </a:p>
      </dsp:txBody>
      <dsp:txXfrm rot="10800000">
        <a:off x="3951241" y="2322132"/>
        <a:ext cx="1428805" cy="1298926"/>
      </dsp:txXfrm>
    </dsp:sp>
    <dsp:sp modelId="{6DD31155-4D1D-43D0-ABA7-8C35862A6B3D}">
      <dsp:nvSpPr>
        <dsp:cNvPr id="0" name=""/>
        <dsp:cNvSpPr/>
      </dsp:nvSpPr>
      <dsp:spPr>
        <a:xfrm rot="16200000">
          <a:off x="2009271" y="2230294"/>
          <a:ext cx="1836959" cy="2020635"/>
        </a:xfrm>
        <a:prstGeom prst="pieWedg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b="1" kern="1200" dirty="0"/>
            <a:t>WM / QM</a:t>
          </a:r>
          <a:endParaRPr lang="en-US" sz="2000" b="1" kern="1200" dirty="0"/>
        </a:p>
      </dsp:txBody>
      <dsp:txXfrm rot="5400000">
        <a:off x="2509264" y="2322132"/>
        <a:ext cx="1428805" cy="1298926"/>
      </dsp:txXfrm>
    </dsp:sp>
    <dsp:sp modelId="{A452C62D-3B7D-47C8-A7E2-6E46A4E78458}">
      <dsp:nvSpPr>
        <dsp:cNvPr id="0" name=""/>
        <dsp:cNvSpPr/>
      </dsp:nvSpPr>
      <dsp:spPr>
        <a:xfrm>
          <a:off x="3635906" y="1913303"/>
          <a:ext cx="697655" cy="606657"/>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334A92-62D0-4588-8D66-84DDD6CA808E}">
      <dsp:nvSpPr>
        <dsp:cNvPr id="0" name=""/>
        <dsp:cNvSpPr/>
      </dsp:nvSpPr>
      <dsp:spPr>
        <a:xfrm rot="10800000">
          <a:off x="3635906" y="2146633"/>
          <a:ext cx="697655" cy="606657"/>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DBB7AF-ACFC-4DBC-9B1E-5A565CA76C03}" type="datetimeFigureOut">
              <a:rPr lang="it-IT" smtClean="0"/>
              <a:t>15/02/2023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08F22-DEC0-499B-B1C4-687D20DED45B}" type="slidenum">
              <a:rPr lang="it-IT" smtClean="0"/>
              <a:t>‹#›</a:t>
            </a:fld>
            <a:endParaRPr lang="it-IT"/>
          </a:p>
        </p:txBody>
      </p:sp>
    </p:spTree>
    <p:extLst>
      <p:ext uri="{BB962C8B-B14F-4D97-AF65-F5344CB8AC3E}">
        <p14:creationId xmlns:p14="http://schemas.microsoft.com/office/powerpoint/2010/main" val="2517556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
        <p:cNvGrpSpPr/>
        <p:nvPr/>
      </p:nvGrpSpPr>
      <p:grpSpPr>
        <a:xfrm>
          <a:off x="0" y="0"/>
          <a:ext cx="0" cy="0"/>
          <a:chOff x="0" y="0"/>
          <a:chExt cx="0" cy="0"/>
        </a:xfrm>
      </p:grpSpPr>
      <p:sp>
        <p:nvSpPr>
          <p:cNvPr id="16" name="Shape 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 name="Shape 1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2400" b="0" i="0" u="none" strike="noStrike" cap="none">
              <a:solidFill>
                <a:schemeClr val="dk1"/>
              </a:solidFill>
              <a:latin typeface="Calibri"/>
              <a:ea typeface="Calibri"/>
              <a:cs typeface="Calibri"/>
              <a:sym typeface="Calibri"/>
            </a:endParaRPr>
          </a:p>
        </p:txBody>
      </p:sp>
      <p:sp>
        <p:nvSpPr>
          <p:cNvPr id="18" name="Shape 1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id-ID" sz="1200" b="0" i="0" u="none" strike="noStrike" cap="none">
                <a:solidFill>
                  <a:schemeClr val="dk1"/>
                </a:solidFill>
                <a:latin typeface="Calibri"/>
                <a:ea typeface="Calibri"/>
                <a:cs typeface="Calibri"/>
                <a:sym typeface="Calibri"/>
              </a:rPr>
              <a:pPr marL="0" marR="0" lvl="0" indent="0" algn="r" rtl="0">
                <a:spcBef>
                  <a:spcPts val="0"/>
                </a:spcBef>
                <a:buSzPct val="25000"/>
                <a:buNone/>
              </a:pPr>
              <a:t>1</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7125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IN" sz="1200" dirty="0"/>
              <a:t>Company-In an </a:t>
            </a:r>
            <a:r>
              <a:rPr lang="en-US" sz="1200" dirty="0"/>
              <a:t>organizational unit represents the enterprise structure.</a:t>
            </a:r>
            <a:endParaRPr lang="en-IN" sz="1200" dirty="0"/>
          </a:p>
          <a:p>
            <a:pPr marL="285750" indent="-285750" algn="just">
              <a:buFont typeface="Arial" panose="020B0604020202020204" pitchFamily="34" charset="0"/>
              <a:buChar char="•"/>
            </a:pPr>
            <a:r>
              <a:rPr lang="en-IN" sz="1200" dirty="0"/>
              <a:t>Business Residence- Geographical location which legally belongs.</a:t>
            </a:r>
          </a:p>
          <a:p>
            <a:pPr marL="285750" indent="-285750" algn="just">
              <a:buFont typeface="Arial" panose="020B0604020202020204" pitchFamily="34" charset="0"/>
              <a:buChar char="•"/>
            </a:pPr>
            <a:r>
              <a:rPr lang="en-IN" sz="1200" dirty="0"/>
              <a:t>Segment- Financial reporting purpose.</a:t>
            </a:r>
          </a:p>
          <a:p>
            <a:pPr marL="285750" indent="-285750" algn="just">
              <a:buFont typeface="Arial" panose="020B0604020202020204" pitchFamily="34" charset="0"/>
              <a:buChar char="•"/>
            </a:pPr>
            <a:r>
              <a:rPr lang="en-IN" sz="1200" dirty="0"/>
              <a:t>Reporting line- Approval from hierarchy level in a company</a:t>
            </a:r>
          </a:p>
          <a:p>
            <a:pPr marL="285750" indent="-285750" algn="just">
              <a:buFont typeface="Arial" panose="020B0604020202020204" pitchFamily="34" charset="0"/>
              <a:buChar char="•"/>
            </a:pPr>
            <a:r>
              <a:rPr lang="en-IN" sz="1200" dirty="0"/>
              <a:t>Profit </a:t>
            </a:r>
            <a:r>
              <a:rPr lang="en-IN" sz="1200" dirty="0" err="1"/>
              <a:t>center</a:t>
            </a:r>
            <a:r>
              <a:rPr lang="en-IN" sz="1200" dirty="0"/>
              <a:t>-</a:t>
            </a:r>
            <a:r>
              <a:rPr lang="en-US" sz="1200" dirty="0"/>
              <a:t> Responsible for generating revenues. For example,  Sales department.  </a:t>
            </a:r>
          </a:p>
          <a:p>
            <a:pPr marL="285750" indent="-285750" algn="just">
              <a:buFont typeface="Arial" panose="020B0604020202020204" pitchFamily="34" charset="0"/>
              <a:buChar char="•"/>
            </a:pPr>
            <a:r>
              <a:rPr lang="en-IN" sz="1200" dirty="0"/>
              <a:t>Cost </a:t>
            </a:r>
            <a:r>
              <a:rPr lang="en-IN" sz="1200" dirty="0" err="1"/>
              <a:t>center</a:t>
            </a:r>
            <a:r>
              <a:rPr lang="en-IN" sz="1200" dirty="0"/>
              <a:t>-</a:t>
            </a:r>
            <a:r>
              <a:rPr lang="en-US" sz="1200" dirty="0"/>
              <a:t> Individual costs incurred during a given period. For example, consider a company's legal department, accounting department, research and development, advertising, marketing, and customer service a cost center.</a:t>
            </a:r>
            <a:endParaRPr lang="en-IN" sz="1200" dirty="0"/>
          </a:p>
          <a:p>
            <a:pPr marL="285750" indent="-285750" algn="just">
              <a:buFont typeface="Arial" panose="020B0604020202020204" pitchFamily="34" charset="0"/>
              <a:buChar char="•"/>
            </a:pPr>
            <a:r>
              <a:rPr lang="en-IN" sz="1200" dirty="0"/>
              <a:t>Functional Area- Particular functions should be enabled (</a:t>
            </a:r>
            <a:r>
              <a:rPr lang="en-IN" sz="1200" dirty="0" err="1"/>
              <a:t>ie</a:t>
            </a:r>
            <a:r>
              <a:rPr lang="en-IN" sz="1200" dirty="0"/>
              <a:t>) activities like sales and service, purchasing, supply chain management, finance, human resource and administration.</a:t>
            </a:r>
          </a:p>
          <a:p>
            <a:endParaRPr lang="en-IN" dirty="0"/>
          </a:p>
        </p:txBody>
      </p:sp>
      <p:sp>
        <p:nvSpPr>
          <p:cNvPr id="4" name="Slide Number Placeholder 3"/>
          <p:cNvSpPr>
            <a:spLocks noGrp="1"/>
          </p:cNvSpPr>
          <p:nvPr>
            <p:ph type="sldNum" sz="quarter" idx="10"/>
          </p:nvPr>
        </p:nvSpPr>
        <p:spPr/>
        <p:txBody>
          <a:bodyPr/>
          <a:lstStyle/>
          <a:p>
            <a:fld id="{66C08F22-DEC0-499B-B1C4-687D20DED45B}" type="slidenum">
              <a:rPr lang="it-IT" smtClean="0"/>
              <a:t>14</a:t>
            </a:fld>
            <a:endParaRPr lang="it-IT"/>
          </a:p>
        </p:txBody>
      </p:sp>
    </p:spTree>
    <p:extLst>
      <p:ext uri="{BB962C8B-B14F-4D97-AF65-F5344CB8AC3E}">
        <p14:creationId xmlns:p14="http://schemas.microsoft.com/office/powerpoint/2010/main" val="3691181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IN" sz="1200" dirty="0"/>
              <a:t>Company-In an </a:t>
            </a:r>
            <a:r>
              <a:rPr lang="en-US" sz="1200" dirty="0"/>
              <a:t>organizational unit represents the enterprise structure.</a:t>
            </a:r>
            <a:endParaRPr lang="en-IN" sz="1200" dirty="0"/>
          </a:p>
          <a:p>
            <a:pPr marL="285750" indent="-285750" algn="just">
              <a:buFont typeface="Arial" panose="020B0604020202020204" pitchFamily="34" charset="0"/>
              <a:buChar char="•"/>
            </a:pPr>
            <a:r>
              <a:rPr lang="en-IN" sz="1200" dirty="0"/>
              <a:t>Business Residence- Geographical location which legally belongs.</a:t>
            </a:r>
          </a:p>
          <a:p>
            <a:pPr marL="285750" indent="-285750" algn="just">
              <a:buFont typeface="Arial" panose="020B0604020202020204" pitchFamily="34" charset="0"/>
              <a:buChar char="•"/>
            </a:pPr>
            <a:r>
              <a:rPr lang="en-IN" sz="1200" dirty="0"/>
              <a:t>Segment- Financial reporting purpose.</a:t>
            </a:r>
          </a:p>
          <a:p>
            <a:pPr marL="285750" indent="-285750" algn="just">
              <a:buFont typeface="Arial" panose="020B0604020202020204" pitchFamily="34" charset="0"/>
              <a:buChar char="•"/>
            </a:pPr>
            <a:r>
              <a:rPr lang="en-IN" sz="1200" dirty="0"/>
              <a:t>Reporting line- Approval from hierarchy level in a company</a:t>
            </a:r>
          </a:p>
          <a:p>
            <a:pPr marL="285750" indent="-285750" algn="just">
              <a:buFont typeface="Arial" panose="020B0604020202020204" pitchFamily="34" charset="0"/>
              <a:buChar char="•"/>
            </a:pPr>
            <a:r>
              <a:rPr lang="en-IN" sz="1200" dirty="0"/>
              <a:t>Profit </a:t>
            </a:r>
            <a:r>
              <a:rPr lang="en-IN" sz="1200" dirty="0" err="1"/>
              <a:t>center</a:t>
            </a:r>
            <a:r>
              <a:rPr lang="en-IN" sz="1200" dirty="0"/>
              <a:t>-</a:t>
            </a:r>
            <a:r>
              <a:rPr lang="en-US" sz="1200" dirty="0"/>
              <a:t> Responsible for generating revenues. For example,  Sales department.  </a:t>
            </a:r>
          </a:p>
          <a:p>
            <a:pPr marL="285750" indent="-285750" algn="just">
              <a:buFont typeface="Arial" panose="020B0604020202020204" pitchFamily="34" charset="0"/>
              <a:buChar char="•"/>
            </a:pPr>
            <a:r>
              <a:rPr lang="en-IN" sz="1200" dirty="0"/>
              <a:t>Cost </a:t>
            </a:r>
            <a:r>
              <a:rPr lang="en-IN" sz="1200" dirty="0" err="1"/>
              <a:t>center</a:t>
            </a:r>
            <a:r>
              <a:rPr lang="en-IN" sz="1200" dirty="0"/>
              <a:t>-</a:t>
            </a:r>
            <a:r>
              <a:rPr lang="en-US" sz="1200" dirty="0"/>
              <a:t> Individual costs incurred during a given period. For example, consider a company's legal department, accounting department, research and development, advertising, marketing, and customer service a cost center.</a:t>
            </a:r>
            <a:endParaRPr lang="en-IN" sz="1200" dirty="0"/>
          </a:p>
          <a:p>
            <a:pPr marL="285750" indent="-285750" algn="just">
              <a:buFont typeface="Arial" panose="020B0604020202020204" pitchFamily="34" charset="0"/>
              <a:buChar char="•"/>
            </a:pPr>
            <a:r>
              <a:rPr lang="en-IN" sz="1200" dirty="0"/>
              <a:t>Functional Area- Particular functions should be enabled (</a:t>
            </a:r>
            <a:r>
              <a:rPr lang="en-IN" sz="1200" dirty="0" err="1"/>
              <a:t>ie</a:t>
            </a:r>
            <a:r>
              <a:rPr lang="en-IN" sz="1200" dirty="0"/>
              <a:t>) activities like sales and service, purchasing, supply chain management, finance, human resource and administration.</a:t>
            </a:r>
          </a:p>
          <a:p>
            <a:endParaRPr lang="en-IN" dirty="0"/>
          </a:p>
        </p:txBody>
      </p:sp>
      <p:sp>
        <p:nvSpPr>
          <p:cNvPr id="4" name="Slide Number Placeholder 3"/>
          <p:cNvSpPr>
            <a:spLocks noGrp="1"/>
          </p:cNvSpPr>
          <p:nvPr>
            <p:ph type="sldNum" sz="quarter" idx="10"/>
          </p:nvPr>
        </p:nvSpPr>
        <p:spPr/>
        <p:txBody>
          <a:bodyPr/>
          <a:lstStyle/>
          <a:p>
            <a:fld id="{66C08F22-DEC0-499B-B1C4-687D20DED45B}" type="slidenum">
              <a:rPr lang="it-IT" smtClean="0"/>
              <a:t>15</a:t>
            </a:fld>
            <a:endParaRPr lang="it-IT"/>
          </a:p>
        </p:txBody>
      </p:sp>
    </p:spTree>
    <p:extLst>
      <p:ext uri="{BB962C8B-B14F-4D97-AF65-F5344CB8AC3E}">
        <p14:creationId xmlns:p14="http://schemas.microsoft.com/office/powerpoint/2010/main" val="2906392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IN" sz="1200" dirty="0"/>
              <a:t>Company-In an </a:t>
            </a:r>
            <a:r>
              <a:rPr lang="en-US" sz="1200" dirty="0"/>
              <a:t>organizational unit represents the enterprise structure.</a:t>
            </a:r>
            <a:endParaRPr lang="en-IN" sz="1200" dirty="0"/>
          </a:p>
          <a:p>
            <a:pPr marL="285750" indent="-285750" algn="just">
              <a:buFont typeface="Arial" panose="020B0604020202020204" pitchFamily="34" charset="0"/>
              <a:buChar char="•"/>
            </a:pPr>
            <a:r>
              <a:rPr lang="en-IN" sz="1200" dirty="0"/>
              <a:t>Business Residence- Geographical location which legally belongs.</a:t>
            </a:r>
          </a:p>
          <a:p>
            <a:pPr marL="285750" indent="-285750" algn="just">
              <a:buFont typeface="Arial" panose="020B0604020202020204" pitchFamily="34" charset="0"/>
              <a:buChar char="•"/>
            </a:pPr>
            <a:r>
              <a:rPr lang="en-IN" sz="1200" dirty="0"/>
              <a:t>Segment- Financial reporting purpose.</a:t>
            </a:r>
          </a:p>
          <a:p>
            <a:pPr marL="285750" indent="-285750" algn="just">
              <a:buFont typeface="Arial" panose="020B0604020202020204" pitchFamily="34" charset="0"/>
              <a:buChar char="•"/>
            </a:pPr>
            <a:r>
              <a:rPr lang="en-IN" sz="1200" dirty="0"/>
              <a:t>Reporting line- Approval from hierarchy level in a company</a:t>
            </a:r>
          </a:p>
          <a:p>
            <a:pPr marL="285750" indent="-285750" algn="just">
              <a:buFont typeface="Arial" panose="020B0604020202020204" pitchFamily="34" charset="0"/>
              <a:buChar char="•"/>
            </a:pPr>
            <a:r>
              <a:rPr lang="en-IN" sz="1200" dirty="0"/>
              <a:t>Profit </a:t>
            </a:r>
            <a:r>
              <a:rPr lang="en-IN" sz="1200" dirty="0" err="1"/>
              <a:t>center</a:t>
            </a:r>
            <a:r>
              <a:rPr lang="en-IN" sz="1200" dirty="0"/>
              <a:t>-</a:t>
            </a:r>
            <a:r>
              <a:rPr lang="en-US" sz="1200" dirty="0"/>
              <a:t> Responsible for generating revenues. For example,  Sales department.  </a:t>
            </a:r>
          </a:p>
          <a:p>
            <a:pPr marL="285750" indent="-285750" algn="just">
              <a:buFont typeface="Arial" panose="020B0604020202020204" pitchFamily="34" charset="0"/>
              <a:buChar char="•"/>
            </a:pPr>
            <a:r>
              <a:rPr lang="en-IN" sz="1200" dirty="0"/>
              <a:t>Cost </a:t>
            </a:r>
            <a:r>
              <a:rPr lang="en-IN" sz="1200" dirty="0" err="1"/>
              <a:t>center</a:t>
            </a:r>
            <a:r>
              <a:rPr lang="en-IN" sz="1200" dirty="0"/>
              <a:t>-</a:t>
            </a:r>
            <a:r>
              <a:rPr lang="en-US" sz="1200" dirty="0"/>
              <a:t> Individual costs incurred during a given period. For example, consider a company's legal department, accounting department, research and development, advertising, marketing, and customer service a cost center.</a:t>
            </a:r>
            <a:endParaRPr lang="en-IN" sz="1200" dirty="0"/>
          </a:p>
          <a:p>
            <a:pPr marL="285750" indent="-285750" algn="just">
              <a:buFont typeface="Arial" panose="020B0604020202020204" pitchFamily="34" charset="0"/>
              <a:buChar char="•"/>
            </a:pPr>
            <a:r>
              <a:rPr lang="en-IN" sz="1200" dirty="0"/>
              <a:t>Functional Area- Particular functions should be enabled (</a:t>
            </a:r>
            <a:r>
              <a:rPr lang="en-IN" sz="1200" dirty="0" err="1"/>
              <a:t>ie</a:t>
            </a:r>
            <a:r>
              <a:rPr lang="en-IN" sz="1200" dirty="0"/>
              <a:t>) activities like sales and service, purchasing, supply chain management, finance, human resource and administration.</a:t>
            </a:r>
          </a:p>
          <a:p>
            <a:endParaRPr lang="en-IN" dirty="0"/>
          </a:p>
        </p:txBody>
      </p:sp>
      <p:sp>
        <p:nvSpPr>
          <p:cNvPr id="4" name="Slide Number Placeholder 3"/>
          <p:cNvSpPr>
            <a:spLocks noGrp="1"/>
          </p:cNvSpPr>
          <p:nvPr>
            <p:ph type="sldNum" sz="quarter" idx="10"/>
          </p:nvPr>
        </p:nvSpPr>
        <p:spPr/>
        <p:txBody>
          <a:bodyPr/>
          <a:lstStyle/>
          <a:p>
            <a:fld id="{66C08F22-DEC0-499B-B1C4-687D20DED45B}" type="slidenum">
              <a:rPr lang="it-IT" smtClean="0"/>
              <a:t>16</a:t>
            </a:fld>
            <a:endParaRPr lang="it-IT"/>
          </a:p>
        </p:txBody>
      </p:sp>
    </p:spTree>
    <p:extLst>
      <p:ext uri="{BB962C8B-B14F-4D97-AF65-F5344CB8AC3E}">
        <p14:creationId xmlns:p14="http://schemas.microsoft.com/office/powerpoint/2010/main" val="1144158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IN" sz="1200" dirty="0"/>
              <a:t>Company-In an </a:t>
            </a:r>
            <a:r>
              <a:rPr lang="en-US" sz="1200" dirty="0"/>
              <a:t>organizational unit represents the enterprise structure.</a:t>
            </a:r>
            <a:endParaRPr lang="en-IN" sz="1200" dirty="0"/>
          </a:p>
          <a:p>
            <a:pPr marL="285750" indent="-285750" algn="just">
              <a:buFont typeface="Arial" panose="020B0604020202020204" pitchFamily="34" charset="0"/>
              <a:buChar char="•"/>
            </a:pPr>
            <a:r>
              <a:rPr lang="en-IN" sz="1200" dirty="0"/>
              <a:t>Business Residence- Geographical location which legally belongs.</a:t>
            </a:r>
          </a:p>
          <a:p>
            <a:pPr marL="285750" indent="-285750" algn="just">
              <a:buFont typeface="Arial" panose="020B0604020202020204" pitchFamily="34" charset="0"/>
              <a:buChar char="•"/>
            </a:pPr>
            <a:r>
              <a:rPr lang="en-IN" sz="1200" dirty="0"/>
              <a:t>Segment- Financial reporting purpose.</a:t>
            </a:r>
          </a:p>
          <a:p>
            <a:pPr marL="285750" indent="-285750" algn="just">
              <a:buFont typeface="Arial" panose="020B0604020202020204" pitchFamily="34" charset="0"/>
              <a:buChar char="•"/>
            </a:pPr>
            <a:r>
              <a:rPr lang="en-IN" sz="1200" dirty="0"/>
              <a:t>Reporting line- Approval from hierarchy level in a company</a:t>
            </a:r>
          </a:p>
          <a:p>
            <a:pPr marL="285750" indent="-285750" algn="just">
              <a:buFont typeface="Arial" panose="020B0604020202020204" pitchFamily="34" charset="0"/>
              <a:buChar char="•"/>
            </a:pPr>
            <a:r>
              <a:rPr lang="en-IN" sz="1200" dirty="0"/>
              <a:t>Profit </a:t>
            </a:r>
            <a:r>
              <a:rPr lang="en-IN" sz="1200" dirty="0" err="1"/>
              <a:t>center</a:t>
            </a:r>
            <a:r>
              <a:rPr lang="en-IN" sz="1200" dirty="0"/>
              <a:t>-</a:t>
            </a:r>
            <a:r>
              <a:rPr lang="en-US" sz="1200" dirty="0"/>
              <a:t> Responsible for generating revenues. For example,  Sales department.  </a:t>
            </a:r>
          </a:p>
          <a:p>
            <a:pPr marL="285750" indent="-285750" algn="just">
              <a:buFont typeface="Arial" panose="020B0604020202020204" pitchFamily="34" charset="0"/>
              <a:buChar char="•"/>
            </a:pPr>
            <a:r>
              <a:rPr lang="en-IN" sz="1200" dirty="0"/>
              <a:t>Cost </a:t>
            </a:r>
            <a:r>
              <a:rPr lang="en-IN" sz="1200" dirty="0" err="1"/>
              <a:t>center</a:t>
            </a:r>
            <a:r>
              <a:rPr lang="en-IN" sz="1200" dirty="0"/>
              <a:t>-</a:t>
            </a:r>
            <a:r>
              <a:rPr lang="en-US" sz="1200" dirty="0"/>
              <a:t> Individual costs incurred during a given period. For example, consider a company's legal department, accounting department, research and development, advertising, marketing, and customer service a cost center.</a:t>
            </a:r>
            <a:endParaRPr lang="en-IN" sz="1200" dirty="0"/>
          </a:p>
          <a:p>
            <a:pPr marL="285750" indent="-285750" algn="just">
              <a:buFont typeface="Arial" panose="020B0604020202020204" pitchFamily="34" charset="0"/>
              <a:buChar char="•"/>
            </a:pPr>
            <a:r>
              <a:rPr lang="en-IN" sz="1200" dirty="0"/>
              <a:t>Functional Area- Particular functions should be enabled (</a:t>
            </a:r>
            <a:r>
              <a:rPr lang="en-IN" sz="1200" dirty="0" err="1"/>
              <a:t>ie</a:t>
            </a:r>
            <a:r>
              <a:rPr lang="en-IN" sz="1200" dirty="0"/>
              <a:t>) activities like sales and service, purchasing, supply chain management, finance, human resource and administration.</a:t>
            </a:r>
          </a:p>
          <a:p>
            <a:endParaRPr lang="en-IN" dirty="0"/>
          </a:p>
        </p:txBody>
      </p:sp>
      <p:sp>
        <p:nvSpPr>
          <p:cNvPr id="4" name="Slide Number Placeholder 3"/>
          <p:cNvSpPr>
            <a:spLocks noGrp="1"/>
          </p:cNvSpPr>
          <p:nvPr>
            <p:ph type="sldNum" sz="quarter" idx="10"/>
          </p:nvPr>
        </p:nvSpPr>
        <p:spPr/>
        <p:txBody>
          <a:bodyPr/>
          <a:lstStyle/>
          <a:p>
            <a:fld id="{66C08F22-DEC0-499B-B1C4-687D20DED45B}" type="slidenum">
              <a:rPr lang="it-IT" smtClean="0"/>
              <a:t>17</a:t>
            </a:fld>
            <a:endParaRPr lang="it-IT"/>
          </a:p>
        </p:txBody>
      </p:sp>
    </p:spTree>
    <p:extLst>
      <p:ext uri="{BB962C8B-B14F-4D97-AF65-F5344CB8AC3E}">
        <p14:creationId xmlns:p14="http://schemas.microsoft.com/office/powerpoint/2010/main" val="1105249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IN" sz="1200" dirty="0"/>
              <a:t>Company-In an </a:t>
            </a:r>
            <a:r>
              <a:rPr lang="en-US" sz="1200" dirty="0"/>
              <a:t>organizational unit represents the enterprise structure.</a:t>
            </a:r>
            <a:endParaRPr lang="en-IN" sz="1200" dirty="0"/>
          </a:p>
          <a:p>
            <a:pPr marL="285750" indent="-285750" algn="just">
              <a:buFont typeface="Arial" panose="020B0604020202020204" pitchFamily="34" charset="0"/>
              <a:buChar char="•"/>
            </a:pPr>
            <a:r>
              <a:rPr lang="en-IN" sz="1200" dirty="0"/>
              <a:t>Business Residence- Geographical location which legally belongs.</a:t>
            </a:r>
          </a:p>
          <a:p>
            <a:pPr marL="285750" indent="-285750" algn="just">
              <a:buFont typeface="Arial" panose="020B0604020202020204" pitchFamily="34" charset="0"/>
              <a:buChar char="•"/>
            </a:pPr>
            <a:r>
              <a:rPr lang="en-IN" sz="1200" dirty="0"/>
              <a:t>Segment- Financial reporting purpose.</a:t>
            </a:r>
          </a:p>
          <a:p>
            <a:pPr marL="285750" indent="-285750" algn="just">
              <a:buFont typeface="Arial" panose="020B0604020202020204" pitchFamily="34" charset="0"/>
              <a:buChar char="•"/>
            </a:pPr>
            <a:r>
              <a:rPr lang="en-IN" sz="1200" dirty="0"/>
              <a:t>Reporting line- Approval from hierarchy level in a company</a:t>
            </a:r>
          </a:p>
          <a:p>
            <a:pPr marL="285750" indent="-285750" algn="just">
              <a:buFont typeface="Arial" panose="020B0604020202020204" pitchFamily="34" charset="0"/>
              <a:buChar char="•"/>
            </a:pPr>
            <a:r>
              <a:rPr lang="en-IN" sz="1200" dirty="0"/>
              <a:t>Profit </a:t>
            </a:r>
            <a:r>
              <a:rPr lang="en-IN" sz="1200" dirty="0" err="1"/>
              <a:t>center</a:t>
            </a:r>
            <a:r>
              <a:rPr lang="en-IN" sz="1200" dirty="0"/>
              <a:t>-</a:t>
            </a:r>
            <a:r>
              <a:rPr lang="en-US" sz="1200" dirty="0"/>
              <a:t> Responsible for generating revenues. For example,  Sales department.  </a:t>
            </a:r>
          </a:p>
          <a:p>
            <a:pPr marL="285750" indent="-285750" algn="just">
              <a:buFont typeface="Arial" panose="020B0604020202020204" pitchFamily="34" charset="0"/>
              <a:buChar char="•"/>
            </a:pPr>
            <a:r>
              <a:rPr lang="en-IN" sz="1200" dirty="0"/>
              <a:t>Cost </a:t>
            </a:r>
            <a:r>
              <a:rPr lang="en-IN" sz="1200" dirty="0" err="1"/>
              <a:t>center</a:t>
            </a:r>
            <a:r>
              <a:rPr lang="en-IN" sz="1200" dirty="0"/>
              <a:t>-</a:t>
            </a:r>
            <a:r>
              <a:rPr lang="en-US" sz="1200" dirty="0"/>
              <a:t> Individual costs incurred during a given period. For example, consider a company's legal department, accounting department, research and development, advertising, marketing, and customer service a cost center.</a:t>
            </a:r>
            <a:endParaRPr lang="en-IN" sz="1200" dirty="0"/>
          </a:p>
          <a:p>
            <a:pPr marL="285750" indent="-285750" algn="just">
              <a:buFont typeface="Arial" panose="020B0604020202020204" pitchFamily="34" charset="0"/>
              <a:buChar char="•"/>
            </a:pPr>
            <a:r>
              <a:rPr lang="en-IN" sz="1200" dirty="0"/>
              <a:t>Functional Area- Particular functions should be enabled (</a:t>
            </a:r>
            <a:r>
              <a:rPr lang="en-IN" sz="1200" dirty="0" err="1"/>
              <a:t>ie</a:t>
            </a:r>
            <a:r>
              <a:rPr lang="en-IN" sz="1200" dirty="0"/>
              <a:t>) activities like sales and service, purchasing, supply chain management, finance, human resource and administration.</a:t>
            </a:r>
          </a:p>
          <a:p>
            <a:endParaRPr lang="en-IN" dirty="0"/>
          </a:p>
        </p:txBody>
      </p:sp>
      <p:sp>
        <p:nvSpPr>
          <p:cNvPr id="4" name="Slide Number Placeholder 3"/>
          <p:cNvSpPr>
            <a:spLocks noGrp="1"/>
          </p:cNvSpPr>
          <p:nvPr>
            <p:ph type="sldNum" sz="quarter" idx="10"/>
          </p:nvPr>
        </p:nvSpPr>
        <p:spPr/>
        <p:txBody>
          <a:bodyPr/>
          <a:lstStyle/>
          <a:p>
            <a:fld id="{66C08F22-DEC0-499B-B1C4-687D20DED45B}" type="slidenum">
              <a:rPr lang="it-IT" smtClean="0"/>
              <a:t>18</a:t>
            </a:fld>
            <a:endParaRPr lang="it-IT"/>
          </a:p>
        </p:txBody>
      </p:sp>
    </p:spTree>
    <p:extLst>
      <p:ext uri="{BB962C8B-B14F-4D97-AF65-F5344CB8AC3E}">
        <p14:creationId xmlns:p14="http://schemas.microsoft.com/office/powerpoint/2010/main" val="3869703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0EC10A-E8AB-4C5D-9E60-B4A60AFF67A7}"/>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C4124F83-22AF-4A85-A45E-C61286FF06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CB00EEB-47AA-4694-A485-5CE1CA3AA78E}"/>
              </a:ext>
            </a:extLst>
          </p:cNvPr>
          <p:cNvSpPr>
            <a:spLocks noGrp="1"/>
          </p:cNvSpPr>
          <p:nvPr>
            <p:ph type="dt" sz="half" idx="10"/>
          </p:nvPr>
        </p:nvSpPr>
        <p:spPr/>
        <p:txBody>
          <a:bodyPr/>
          <a:lstStyle/>
          <a:p>
            <a:fld id="{DC9809E9-260F-4887-8CAE-FB8B851D9FD0}" type="datetimeFigureOut">
              <a:rPr lang="it-IT" smtClean="0"/>
              <a:t>15/02/2023</a:t>
            </a:fld>
            <a:endParaRPr lang="it-IT"/>
          </a:p>
        </p:txBody>
      </p:sp>
      <p:sp>
        <p:nvSpPr>
          <p:cNvPr id="5" name="Segnaposto piè di pagina 4">
            <a:extLst>
              <a:ext uri="{FF2B5EF4-FFF2-40B4-BE49-F238E27FC236}">
                <a16:creationId xmlns:a16="http://schemas.microsoft.com/office/drawing/2014/main" id="{65ABBE20-7F72-44CD-B972-1FCD21068D3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BB9EA10-C575-4B82-A21D-C9178068BAC7}"/>
              </a:ext>
            </a:extLst>
          </p:cNvPr>
          <p:cNvSpPr>
            <a:spLocks noGrp="1"/>
          </p:cNvSpPr>
          <p:nvPr>
            <p:ph type="sldNum" sz="quarter" idx="12"/>
          </p:nvPr>
        </p:nvSpPr>
        <p:spPr/>
        <p:txBody>
          <a:bodyPr/>
          <a:lstStyle/>
          <a:p>
            <a:fld id="{86236C12-B77B-491E-A61A-70C2C8A3F384}" type="slidenum">
              <a:rPr lang="it-IT" smtClean="0"/>
              <a:t>‹#›</a:t>
            </a:fld>
            <a:endParaRPr lang="it-IT"/>
          </a:p>
        </p:txBody>
      </p:sp>
    </p:spTree>
    <p:extLst>
      <p:ext uri="{BB962C8B-B14F-4D97-AF65-F5344CB8AC3E}">
        <p14:creationId xmlns:p14="http://schemas.microsoft.com/office/powerpoint/2010/main" val="748038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624EF6-25FA-43A9-AE8A-DBED7DA7466D}"/>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620660CA-77F3-4A20-B8E8-7AAE6063A4E9}"/>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912685B-E785-4755-BE46-D49B595E8C97}"/>
              </a:ext>
            </a:extLst>
          </p:cNvPr>
          <p:cNvSpPr>
            <a:spLocks noGrp="1"/>
          </p:cNvSpPr>
          <p:nvPr>
            <p:ph type="dt" sz="half" idx="10"/>
          </p:nvPr>
        </p:nvSpPr>
        <p:spPr/>
        <p:txBody>
          <a:bodyPr/>
          <a:lstStyle/>
          <a:p>
            <a:fld id="{DC9809E9-260F-4887-8CAE-FB8B851D9FD0}" type="datetimeFigureOut">
              <a:rPr lang="it-IT" smtClean="0"/>
              <a:t>15/02/2023</a:t>
            </a:fld>
            <a:endParaRPr lang="it-IT"/>
          </a:p>
        </p:txBody>
      </p:sp>
      <p:sp>
        <p:nvSpPr>
          <p:cNvPr id="5" name="Segnaposto piè di pagina 4">
            <a:extLst>
              <a:ext uri="{FF2B5EF4-FFF2-40B4-BE49-F238E27FC236}">
                <a16:creationId xmlns:a16="http://schemas.microsoft.com/office/drawing/2014/main" id="{409F8023-5A63-4CA0-ACFD-846B0591880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0E34CC7-F609-440A-9A0E-F22131803DD7}"/>
              </a:ext>
            </a:extLst>
          </p:cNvPr>
          <p:cNvSpPr>
            <a:spLocks noGrp="1"/>
          </p:cNvSpPr>
          <p:nvPr>
            <p:ph type="sldNum" sz="quarter" idx="12"/>
          </p:nvPr>
        </p:nvSpPr>
        <p:spPr/>
        <p:txBody>
          <a:bodyPr/>
          <a:lstStyle/>
          <a:p>
            <a:fld id="{86236C12-B77B-491E-A61A-70C2C8A3F384}" type="slidenum">
              <a:rPr lang="it-IT" smtClean="0"/>
              <a:t>‹#›</a:t>
            </a:fld>
            <a:endParaRPr lang="it-IT"/>
          </a:p>
        </p:txBody>
      </p:sp>
    </p:spTree>
    <p:extLst>
      <p:ext uri="{BB962C8B-B14F-4D97-AF65-F5344CB8AC3E}">
        <p14:creationId xmlns:p14="http://schemas.microsoft.com/office/powerpoint/2010/main" val="2371674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6F8CBB4F-23D0-4029-8E11-04CC6AF7FF0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C893895-27AB-48AE-B340-CC8BEAC4D51A}"/>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CEB8DEE-5FC7-4FB6-8A9B-6DAA01675DD4}"/>
              </a:ext>
            </a:extLst>
          </p:cNvPr>
          <p:cNvSpPr>
            <a:spLocks noGrp="1"/>
          </p:cNvSpPr>
          <p:nvPr>
            <p:ph type="dt" sz="half" idx="10"/>
          </p:nvPr>
        </p:nvSpPr>
        <p:spPr/>
        <p:txBody>
          <a:bodyPr/>
          <a:lstStyle/>
          <a:p>
            <a:fld id="{DC9809E9-260F-4887-8CAE-FB8B851D9FD0}" type="datetimeFigureOut">
              <a:rPr lang="it-IT" smtClean="0"/>
              <a:t>15/02/2023</a:t>
            </a:fld>
            <a:endParaRPr lang="it-IT"/>
          </a:p>
        </p:txBody>
      </p:sp>
      <p:sp>
        <p:nvSpPr>
          <p:cNvPr id="5" name="Segnaposto piè di pagina 4">
            <a:extLst>
              <a:ext uri="{FF2B5EF4-FFF2-40B4-BE49-F238E27FC236}">
                <a16:creationId xmlns:a16="http://schemas.microsoft.com/office/drawing/2014/main" id="{DD5142D4-0A7D-4491-B196-D79E1D3332F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876A926-2FA2-4BCB-A378-FB4A5538B488}"/>
              </a:ext>
            </a:extLst>
          </p:cNvPr>
          <p:cNvSpPr>
            <a:spLocks noGrp="1"/>
          </p:cNvSpPr>
          <p:nvPr>
            <p:ph type="sldNum" sz="quarter" idx="12"/>
          </p:nvPr>
        </p:nvSpPr>
        <p:spPr/>
        <p:txBody>
          <a:bodyPr/>
          <a:lstStyle/>
          <a:p>
            <a:fld id="{86236C12-B77B-491E-A61A-70C2C8A3F384}" type="slidenum">
              <a:rPr lang="it-IT" smtClean="0"/>
              <a:t>‹#›</a:t>
            </a:fld>
            <a:endParaRPr lang="it-IT"/>
          </a:p>
        </p:txBody>
      </p:sp>
    </p:spTree>
    <p:extLst>
      <p:ext uri="{BB962C8B-B14F-4D97-AF65-F5344CB8AC3E}">
        <p14:creationId xmlns:p14="http://schemas.microsoft.com/office/powerpoint/2010/main" val="1508515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General Slide">
    <p:spTree>
      <p:nvGrpSpPr>
        <p:cNvPr id="1" name="Shape 14"/>
        <p:cNvGrpSpPr/>
        <p:nvPr/>
      </p:nvGrpSpPr>
      <p:grpSpPr>
        <a:xfrm>
          <a:off x="0" y="0"/>
          <a:ext cx="0" cy="0"/>
          <a:chOff x="0" y="0"/>
          <a:chExt cx="0" cy="0"/>
        </a:xfrm>
      </p:grpSpPr>
      <p:cxnSp>
        <p:nvCxnSpPr>
          <p:cNvPr id="5" name="Straight Connector 4"/>
          <p:cNvCxnSpPr/>
          <p:nvPr userDrawn="1"/>
        </p:nvCxnSpPr>
        <p:spPr>
          <a:xfrm flipV="1">
            <a:off x="431418" y="944724"/>
            <a:ext cx="9986188" cy="8712"/>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094731" y="6525344"/>
            <a:ext cx="4407745" cy="307777"/>
          </a:xfrm>
          <a:prstGeom prst="rect">
            <a:avLst/>
          </a:prstGeom>
          <a:noFill/>
        </p:spPr>
        <p:txBody>
          <a:bodyPr wrap="none" rtlCol="0">
            <a:spAutoFit/>
          </a:bodyPr>
          <a:lstStyle/>
          <a:p>
            <a:pPr algn="ctr"/>
            <a:r>
              <a:rPr lang="en-GB" sz="1400" b="1" noProof="0">
                <a:solidFill>
                  <a:srgbClr val="002060"/>
                </a:solidFill>
              </a:rPr>
              <a:t>The best run businesses run SAP powered by ERP Logic</a:t>
            </a:r>
            <a:r>
              <a:rPr lang="en-GB" sz="1400" b="1" baseline="30000" noProof="0">
                <a:solidFill>
                  <a:srgbClr val="002060"/>
                </a:solidFill>
                <a:effectLst/>
              </a:rPr>
              <a:t>TM</a:t>
            </a:r>
          </a:p>
        </p:txBody>
      </p:sp>
      <p:pic>
        <p:nvPicPr>
          <p:cNvPr id="3" name="Picture 2" descr="A picture containing text, businesscard&#10;&#10;Description automatically generated">
            <a:extLst>
              <a:ext uri="{FF2B5EF4-FFF2-40B4-BE49-F238E27FC236}">
                <a16:creationId xmlns:a16="http://schemas.microsoft.com/office/drawing/2014/main" id="{0872B634-4E9E-1F41-6776-5A18E82699E8}"/>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l="-2999" t="20041" r="1062" b="16999"/>
          <a:stretch/>
        </p:blipFill>
        <p:spPr>
          <a:xfrm>
            <a:off x="11159836" y="6359236"/>
            <a:ext cx="706582" cy="436418"/>
          </a:xfrm>
          <a:prstGeom prst="rect">
            <a:avLst/>
          </a:prstGeom>
        </p:spPr>
      </p:pic>
      <p:pic>
        <p:nvPicPr>
          <p:cNvPr id="6" name="Immagine 9" descr="Immagine che contiene edificio, finestra&#10;&#10;Descrizione generata automaticamente">
            <a:extLst>
              <a:ext uri="{FF2B5EF4-FFF2-40B4-BE49-F238E27FC236}">
                <a16:creationId xmlns:a16="http://schemas.microsoft.com/office/drawing/2014/main" id="{83D1DD76-5EF7-3C53-C810-B2619E729E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0984" y="6505094"/>
            <a:ext cx="1573867" cy="290560"/>
          </a:xfrm>
          <a:prstGeom prst="rect">
            <a:avLst/>
          </a:prstGeom>
        </p:spPr>
      </p:pic>
    </p:spTree>
    <p:extLst>
      <p:ext uri="{BB962C8B-B14F-4D97-AF65-F5344CB8AC3E}">
        <p14:creationId xmlns:p14="http://schemas.microsoft.com/office/powerpoint/2010/main" val="2549355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2D1C94-63CE-400C-A95D-7B6876D3231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69536F0-CE1C-430A-AE75-D87FECD9F8BD}"/>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4EEBAD7-A1BA-478F-8242-C511B17EDBA9}"/>
              </a:ext>
            </a:extLst>
          </p:cNvPr>
          <p:cNvSpPr>
            <a:spLocks noGrp="1"/>
          </p:cNvSpPr>
          <p:nvPr>
            <p:ph type="dt" sz="half" idx="10"/>
          </p:nvPr>
        </p:nvSpPr>
        <p:spPr/>
        <p:txBody>
          <a:bodyPr/>
          <a:lstStyle/>
          <a:p>
            <a:fld id="{DC9809E9-260F-4887-8CAE-FB8B851D9FD0}" type="datetimeFigureOut">
              <a:rPr lang="it-IT" smtClean="0"/>
              <a:t>15/02/2023</a:t>
            </a:fld>
            <a:endParaRPr lang="it-IT"/>
          </a:p>
        </p:txBody>
      </p:sp>
      <p:sp>
        <p:nvSpPr>
          <p:cNvPr id="5" name="Segnaposto piè di pagina 4">
            <a:extLst>
              <a:ext uri="{FF2B5EF4-FFF2-40B4-BE49-F238E27FC236}">
                <a16:creationId xmlns:a16="http://schemas.microsoft.com/office/drawing/2014/main" id="{1A43BF0E-F4B8-4E5C-9C73-D40EE369EF6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D92DFB5-0B93-442A-8D97-93E77D0742C6}"/>
              </a:ext>
            </a:extLst>
          </p:cNvPr>
          <p:cNvSpPr>
            <a:spLocks noGrp="1"/>
          </p:cNvSpPr>
          <p:nvPr>
            <p:ph type="sldNum" sz="quarter" idx="12"/>
          </p:nvPr>
        </p:nvSpPr>
        <p:spPr/>
        <p:txBody>
          <a:bodyPr/>
          <a:lstStyle/>
          <a:p>
            <a:fld id="{86236C12-B77B-491E-A61A-70C2C8A3F384}" type="slidenum">
              <a:rPr lang="it-IT" smtClean="0"/>
              <a:t>‹#›</a:t>
            </a:fld>
            <a:endParaRPr lang="it-IT"/>
          </a:p>
        </p:txBody>
      </p:sp>
    </p:spTree>
    <p:extLst>
      <p:ext uri="{BB962C8B-B14F-4D97-AF65-F5344CB8AC3E}">
        <p14:creationId xmlns:p14="http://schemas.microsoft.com/office/powerpoint/2010/main" val="3503464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63F41A-2595-4421-AF79-0007DA4DC12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4EEE330-1E96-4731-A30D-64C32C254E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6FA7606E-63A5-4D2E-B39E-796EDFFAAA3E}"/>
              </a:ext>
            </a:extLst>
          </p:cNvPr>
          <p:cNvSpPr>
            <a:spLocks noGrp="1"/>
          </p:cNvSpPr>
          <p:nvPr>
            <p:ph type="dt" sz="half" idx="10"/>
          </p:nvPr>
        </p:nvSpPr>
        <p:spPr/>
        <p:txBody>
          <a:bodyPr/>
          <a:lstStyle/>
          <a:p>
            <a:fld id="{DC9809E9-260F-4887-8CAE-FB8B851D9FD0}" type="datetimeFigureOut">
              <a:rPr lang="it-IT" smtClean="0"/>
              <a:t>15/02/2023</a:t>
            </a:fld>
            <a:endParaRPr lang="it-IT"/>
          </a:p>
        </p:txBody>
      </p:sp>
      <p:sp>
        <p:nvSpPr>
          <p:cNvPr id="5" name="Segnaposto piè di pagina 4">
            <a:extLst>
              <a:ext uri="{FF2B5EF4-FFF2-40B4-BE49-F238E27FC236}">
                <a16:creationId xmlns:a16="http://schemas.microsoft.com/office/drawing/2014/main" id="{4473D3E0-C28A-452A-BEA3-C10C4216CCF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45DFD63-752F-490C-85DE-B31192F6C66A}"/>
              </a:ext>
            </a:extLst>
          </p:cNvPr>
          <p:cNvSpPr>
            <a:spLocks noGrp="1"/>
          </p:cNvSpPr>
          <p:nvPr>
            <p:ph type="sldNum" sz="quarter" idx="12"/>
          </p:nvPr>
        </p:nvSpPr>
        <p:spPr/>
        <p:txBody>
          <a:bodyPr/>
          <a:lstStyle/>
          <a:p>
            <a:fld id="{86236C12-B77B-491E-A61A-70C2C8A3F384}" type="slidenum">
              <a:rPr lang="it-IT" smtClean="0"/>
              <a:t>‹#›</a:t>
            </a:fld>
            <a:endParaRPr lang="it-IT"/>
          </a:p>
        </p:txBody>
      </p:sp>
    </p:spTree>
    <p:extLst>
      <p:ext uri="{BB962C8B-B14F-4D97-AF65-F5344CB8AC3E}">
        <p14:creationId xmlns:p14="http://schemas.microsoft.com/office/powerpoint/2010/main" val="42666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99F251-51FE-49A2-9F8C-84DA6EE33A5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B9CC7C8-8466-4BFA-A10E-63C704F8635B}"/>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0610ED32-E940-4606-95DC-904E8D088246}"/>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A308A44F-B355-45F3-A0FA-48AFE126A6ED}"/>
              </a:ext>
            </a:extLst>
          </p:cNvPr>
          <p:cNvSpPr>
            <a:spLocks noGrp="1"/>
          </p:cNvSpPr>
          <p:nvPr>
            <p:ph type="dt" sz="half" idx="10"/>
          </p:nvPr>
        </p:nvSpPr>
        <p:spPr/>
        <p:txBody>
          <a:bodyPr/>
          <a:lstStyle/>
          <a:p>
            <a:fld id="{DC9809E9-260F-4887-8CAE-FB8B851D9FD0}" type="datetimeFigureOut">
              <a:rPr lang="it-IT" smtClean="0"/>
              <a:t>15/02/2023</a:t>
            </a:fld>
            <a:endParaRPr lang="it-IT"/>
          </a:p>
        </p:txBody>
      </p:sp>
      <p:sp>
        <p:nvSpPr>
          <p:cNvPr id="6" name="Segnaposto piè di pagina 5">
            <a:extLst>
              <a:ext uri="{FF2B5EF4-FFF2-40B4-BE49-F238E27FC236}">
                <a16:creationId xmlns:a16="http://schemas.microsoft.com/office/drawing/2014/main" id="{404151D4-DB14-4401-B23F-870069B8F4B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EB3C5E7-F190-423D-BE63-E59B2C951F78}"/>
              </a:ext>
            </a:extLst>
          </p:cNvPr>
          <p:cNvSpPr>
            <a:spLocks noGrp="1"/>
          </p:cNvSpPr>
          <p:nvPr>
            <p:ph type="sldNum" sz="quarter" idx="12"/>
          </p:nvPr>
        </p:nvSpPr>
        <p:spPr/>
        <p:txBody>
          <a:bodyPr/>
          <a:lstStyle/>
          <a:p>
            <a:fld id="{86236C12-B77B-491E-A61A-70C2C8A3F384}" type="slidenum">
              <a:rPr lang="it-IT" smtClean="0"/>
              <a:t>‹#›</a:t>
            </a:fld>
            <a:endParaRPr lang="it-IT"/>
          </a:p>
        </p:txBody>
      </p:sp>
    </p:spTree>
    <p:extLst>
      <p:ext uri="{BB962C8B-B14F-4D97-AF65-F5344CB8AC3E}">
        <p14:creationId xmlns:p14="http://schemas.microsoft.com/office/powerpoint/2010/main" val="1555403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71F5C4-EA9E-4D2D-883C-B5CCF21996F3}"/>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B7DD29E-F2F5-4832-B24B-6E785D8E78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BBC39C63-3EE2-4C82-82A7-DD1D140C0FA0}"/>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16974BC-414C-4FD8-B0B7-6099FBA7A2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E3F0C1C6-879C-4835-91CA-D1C77AE524AC}"/>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2155A76-6D7E-4812-B66D-23C79AE939CD}"/>
              </a:ext>
            </a:extLst>
          </p:cNvPr>
          <p:cNvSpPr>
            <a:spLocks noGrp="1"/>
          </p:cNvSpPr>
          <p:nvPr>
            <p:ph type="dt" sz="half" idx="10"/>
          </p:nvPr>
        </p:nvSpPr>
        <p:spPr/>
        <p:txBody>
          <a:bodyPr/>
          <a:lstStyle/>
          <a:p>
            <a:fld id="{DC9809E9-260F-4887-8CAE-FB8B851D9FD0}" type="datetimeFigureOut">
              <a:rPr lang="it-IT" smtClean="0"/>
              <a:t>15/02/2023</a:t>
            </a:fld>
            <a:endParaRPr lang="it-IT"/>
          </a:p>
        </p:txBody>
      </p:sp>
      <p:sp>
        <p:nvSpPr>
          <p:cNvPr id="8" name="Segnaposto piè di pagina 7">
            <a:extLst>
              <a:ext uri="{FF2B5EF4-FFF2-40B4-BE49-F238E27FC236}">
                <a16:creationId xmlns:a16="http://schemas.microsoft.com/office/drawing/2014/main" id="{0F045974-83F8-4E8E-8D78-DCB46B1E93CA}"/>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34852A26-D543-4FCD-BB5F-19CFB27DD2E0}"/>
              </a:ext>
            </a:extLst>
          </p:cNvPr>
          <p:cNvSpPr>
            <a:spLocks noGrp="1"/>
          </p:cNvSpPr>
          <p:nvPr>
            <p:ph type="sldNum" sz="quarter" idx="12"/>
          </p:nvPr>
        </p:nvSpPr>
        <p:spPr/>
        <p:txBody>
          <a:bodyPr/>
          <a:lstStyle/>
          <a:p>
            <a:fld id="{86236C12-B77B-491E-A61A-70C2C8A3F384}" type="slidenum">
              <a:rPr lang="it-IT" smtClean="0"/>
              <a:t>‹#›</a:t>
            </a:fld>
            <a:endParaRPr lang="it-IT"/>
          </a:p>
        </p:txBody>
      </p:sp>
    </p:spTree>
    <p:extLst>
      <p:ext uri="{BB962C8B-B14F-4D97-AF65-F5344CB8AC3E}">
        <p14:creationId xmlns:p14="http://schemas.microsoft.com/office/powerpoint/2010/main" val="484571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CD7B8C-E947-4C04-B558-7F818F8F2A5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235E1F84-B8BD-4371-9738-2F91BAAF49EF}"/>
              </a:ext>
            </a:extLst>
          </p:cNvPr>
          <p:cNvSpPr>
            <a:spLocks noGrp="1"/>
          </p:cNvSpPr>
          <p:nvPr>
            <p:ph type="dt" sz="half" idx="10"/>
          </p:nvPr>
        </p:nvSpPr>
        <p:spPr/>
        <p:txBody>
          <a:bodyPr/>
          <a:lstStyle/>
          <a:p>
            <a:fld id="{DC9809E9-260F-4887-8CAE-FB8B851D9FD0}" type="datetimeFigureOut">
              <a:rPr lang="it-IT" smtClean="0"/>
              <a:t>15/02/2023</a:t>
            </a:fld>
            <a:endParaRPr lang="it-IT"/>
          </a:p>
        </p:txBody>
      </p:sp>
      <p:sp>
        <p:nvSpPr>
          <p:cNvPr id="4" name="Segnaposto piè di pagina 3">
            <a:extLst>
              <a:ext uri="{FF2B5EF4-FFF2-40B4-BE49-F238E27FC236}">
                <a16:creationId xmlns:a16="http://schemas.microsoft.com/office/drawing/2014/main" id="{12C729A6-6AA7-47F3-9C34-EB775FBDCF35}"/>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BEE869D3-5525-4968-AA5F-B181471AC868}"/>
              </a:ext>
            </a:extLst>
          </p:cNvPr>
          <p:cNvSpPr>
            <a:spLocks noGrp="1"/>
          </p:cNvSpPr>
          <p:nvPr>
            <p:ph type="sldNum" sz="quarter" idx="12"/>
          </p:nvPr>
        </p:nvSpPr>
        <p:spPr/>
        <p:txBody>
          <a:bodyPr/>
          <a:lstStyle/>
          <a:p>
            <a:fld id="{86236C12-B77B-491E-A61A-70C2C8A3F384}" type="slidenum">
              <a:rPr lang="it-IT" smtClean="0"/>
              <a:t>‹#›</a:t>
            </a:fld>
            <a:endParaRPr lang="it-IT"/>
          </a:p>
        </p:txBody>
      </p:sp>
    </p:spTree>
    <p:extLst>
      <p:ext uri="{BB962C8B-B14F-4D97-AF65-F5344CB8AC3E}">
        <p14:creationId xmlns:p14="http://schemas.microsoft.com/office/powerpoint/2010/main" val="140550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4F5D98E-D998-4F12-8B35-20DAF57E2903}"/>
              </a:ext>
            </a:extLst>
          </p:cNvPr>
          <p:cNvSpPr>
            <a:spLocks noGrp="1"/>
          </p:cNvSpPr>
          <p:nvPr>
            <p:ph type="dt" sz="half" idx="10"/>
          </p:nvPr>
        </p:nvSpPr>
        <p:spPr/>
        <p:txBody>
          <a:bodyPr/>
          <a:lstStyle/>
          <a:p>
            <a:fld id="{DC9809E9-260F-4887-8CAE-FB8B851D9FD0}" type="datetimeFigureOut">
              <a:rPr lang="it-IT" smtClean="0"/>
              <a:t>15/02/2023</a:t>
            </a:fld>
            <a:endParaRPr lang="it-IT"/>
          </a:p>
        </p:txBody>
      </p:sp>
      <p:sp>
        <p:nvSpPr>
          <p:cNvPr id="3" name="Segnaposto piè di pagina 2">
            <a:extLst>
              <a:ext uri="{FF2B5EF4-FFF2-40B4-BE49-F238E27FC236}">
                <a16:creationId xmlns:a16="http://schemas.microsoft.com/office/drawing/2014/main" id="{B6F11E21-A3E8-40A1-9568-075804DE17AE}"/>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3D9E46A1-6CD5-409D-9A16-135696BF5897}"/>
              </a:ext>
            </a:extLst>
          </p:cNvPr>
          <p:cNvSpPr>
            <a:spLocks noGrp="1"/>
          </p:cNvSpPr>
          <p:nvPr>
            <p:ph type="sldNum" sz="quarter" idx="12"/>
          </p:nvPr>
        </p:nvSpPr>
        <p:spPr/>
        <p:txBody>
          <a:bodyPr/>
          <a:lstStyle/>
          <a:p>
            <a:fld id="{86236C12-B77B-491E-A61A-70C2C8A3F384}" type="slidenum">
              <a:rPr lang="it-IT" smtClean="0"/>
              <a:t>‹#›</a:t>
            </a:fld>
            <a:endParaRPr lang="it-IT"/>
          </a:p>
        </p:txBody>
      </p:sp>
    </p:spTree>
    <p:extLst>
      <p:ext uri="{BB962C8B-B14F-4D97-AF65-F5344CB8AC3E}">
        <p14:creationId xmlns:p14="http://schemas.microsoft.com/office/powerpoint/2010/main" val="565878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AA82E0-BD4D-493B-84C5-0B7AC5B7166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4261A7D-69DC-4CBE-B6D7-8BFE275A9C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5093BFE9-2DFB-400D-96D4-265B0CACB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1517EC9-56DB-40EE-B69B-1FB6554CDB30}"/>
              </a:ext>
            </a:extLst>
          </p:cNvPr>
          <p:cNvSpPr>
            <a:spLocks noGrp="1"/>
          </p:cNvSpPr>
          <p:nvPr>
            <p:ph type="dt" sz="half" idx="10"/>
          </p:nvPr>
        </p:nvSpPr>
        <p:spPr/>
        <p:txBody>
          <a:bodyPr/>
          <a:lstStyle/>
          <a:p>
            <a:fld id="{DC9809E9-260F-4887-8CAE-FB8B851D9FD0}" type="datetimeFigureOut">
              <a:rPr lang="it-IT" smtClean="0"/>
              <a:t>15/02/2023</a:t>
            </a:fld>
            <a:endParaRPr lang="it-IT"/>
          </a:p>
        </p:txBody>
      </p:sp>
      <p:sp>
        <p:nvSpPr>
          <p:cNvPr id="6" name="Segnaposto piè di pagina 5">
            <a:extLst>
              <a:ext uri="{FF2B5EF4-FFF2-40B4-BE49-F238E27FC236}">
                <a16:creationId xmlns:a16="http://schemas.microsoft.com/office/drawing/2014/main" id="{D868C57F-8A61-4938-996B-5748F987444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99657A8-3DBE-4213-9C83-E1CF28FA8421}"/>
              </a:ext>
            </a:extLst>
          </p:cNvPr>
          <p:cNvSpPr>
            <a:spLocks noGrp="1"/>
          </p:cNvSpPr>
          <p:nvPr>
            <p:ph type="sldNum" sz="quarter" idx="12"/>
          </p:nvPr>
        </p:nvSpPr>
        <p:spPr/>
        <p:txBody>
          <a:bodyPr/>
          <a:lstStyle/>
          <a:p>
            <a:fld id="{86236C12-B77B-491E-A61A-70C2C8A3F384}" type="slidenum">
              <a:rPr lang="it-IT" smtClean="0"/>
              <a:t>‹#›</a:t>
            </a:fld>
            <a:endParaRPr lang="it-IT"/>
          </a:p>
        </p:txBody>
      </p:sp>
    </p:spTree>
    <p:extLst>
      <p:ext uri="{BB962C8B-B14F-4D97-AF65-F5344CB8AC3E}">
        <p14:creationId xmlns:p14="http://schemas.microsoft.com/office/powerpoint/2010/main" val="1442120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2A6841-0A79-47CC-9EEF-6932EEA488C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674743DD-747D-44A7-BEFA-7E43B4FFFF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8E9C0E41-A71D-4A07-BF8A-2524A5EF73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7E24A759-44B3-42D2-892B-FBEF0C9282E3}"/>
              </a:ext>
            </a:extLst>
          </p:cNvPr>
          <p:cNvSpPr>
            <a:spLocks noGrp="1"/>
          </p:cNvSpPr>
          <p:nvPr>
            <p:ph type="dt" sz="half" idx="10"/>
          </p:nvPr>
        </p:nvSpPr>
        <p:spPr/>
        <p:txBody>
          <a:bodyPr/>
          <a:lstStyle/>
          <a:p>
            <a:fld id="{DC9809E9-260F-4887-8CAE-FB8B851D9FD0}" type="datetimeFigureOut">
              <a:rPr lang="it-IT" smtClean="0"/>
              <a:t>15/02/2023</a:t>
            </a:fld>
            <a:endParaRPr lang="it-IT"/>
          </a:p>
        </p:txBody>
      </p:sp>
      <p:sp>
        <p:nvSpPr>
          <p:cNvPr id="6" name="Segnaposto piè di pagina 5">
            <a:extLst>
              <a:ext uri="{FF2B5EF4-FFF2-40B4-BE49-F238E27FC236}">
                <a16:creationId xmlns:a16="http://schemas.microsoft.com/office/drawing/2014/main" id="{9CFB5107-6372-48C8-A044-D5BE2E3961A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D2B788D-4001-49F2-83A0-6CC154994017}"/>
              </a:ext>
            </a:extLst>
          </p:cNvPr>
          <p:cNvSpPr>
            <a:spLocks noGrp="1"/>
          </p:cNvSpPr>
          <p:nvPr>
            <p:ph type="sldNum" sz="quarter" idx="12"/>
          </p:nvPr>
        </p:nvSpPr>
        <p:spPr/>
        <p:txBody>
          <a:bodyPr/>
          <a:lstStyle/>
          <a:p>
            <a:fld id="{86236C12-B77B-491E-A61A-70C2C8A3F384}" type="slidenum">
              <a:rPr lang="it-IT" smtClean="0"/>
              <a:t>‹#›</a:t>
            </a:fld>
            <a:endParaRPr lang="it-IT"/>
          </a:p>
        </p:txBody>
      </p:sp>
    </p:spTree>
    <p:extLst>
      <p:ext uri="{BB962C8B-B14F-4D97-AF65-F5344CB8AC3E}">
        <p14:creationId xmlns:p14="http://schemas.microsoft.com/office/powerpoint/2010/main" val="2456825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3D81B60F-6DBF-4D02-B2B4-D30E8EFDF5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DE81046-816C-48C3-9B47-D13C162B15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E8C4570-0C80-4BBC-B03F-672219F3D8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9809E9-260F-4887-8CAE-FB8B851D9FD0}" type="datetimeFigureOut">
              <a:rPr lang="it-IT" smtClean="0"/>
              <a:t>15/02/2023</a:t>
            </a:fld>
            <a:endParaRPr lang="it-IT"/>
          </a:p>
        </p:txBody>
      </p:sp>
      <p:sp>
        <p:nvSpPr>
          <p:cNvPr id="5" name="Segnaposto piè di pagina 4">
            <a:extLst>
              <a:ext uri="{FF2B5EF4-FFF2-40B4-BE49-F238E27FC236}">
                <a16:creationId xmlns:a16="http://schemas.microsoft.com/office/drawing/2014/main" id="{4B5687DF-4193-4A32-A134-E68B565038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972C1B46-0341-4608-AC1A-43335CE97B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236C12-B77B-491E-A61A-70C2C8A3F384}" type="slidenum">
              <a:rPr lang="it-IT" smtClean="0"/>
              <a:t>‹#›</a:t>
            </a:fld>
            <a:endParaRPr lang="it-IT"/>
          </a:p>
        </p:txBody>
      </p:sp>
    </p:spTree>
    <p:extLst>
      <p:ext uri="{BB962C8B-B14F-4D97-AF65-F5344CB8AC3E}">
        <p14:creationId xmlns:p14="http://schemas.microsoft.com/office/powerpoint/2010/main" val="173241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5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pic>
        <p:nvPicPr>
          <p:cNvPr id="20" name="Picture 2" descr="Risultato immagini per business background&quot;">
            <a:extLst>
              <a:ext uri="{FF2B5EF4-FFF2-40B4-BE49-F238E27FC236}">
                <a16:creationId xmlns:a16="http://schemas.microsoft.com/office/drawing/2014/main" id="{8D176687-7132-4F0F-8603-1845F7689B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7" y="936655"/>
            <a:ext cx="12201417" cy="5245070"/>
          </a:xfrm>
          <a:prstGeom prst="rect">
            <a:avLst/>
          </a:prstGeom>
          <a:noFill/>
          <a:extLst>
            <a:ext uri="{909E8E84-426E-40DD-AFC4-6F175D3DCCD1}">
              <a14:hiddenFill xmlns:a14="http://schemas.microsoft.com/office/drawing/2010/main">
                <a:solidFill>
                  <a:srgbClr val="FFFFFF"/>
                </a:solidFill>
              </a14:hiddenFill>
            </a:ext>
          </a:extLst>
        </p:spPr>
      </p:pic>
      <p:sp>
        <p:nvSpPr>
          <p:cNvPr id="22" name="Shape 22"/>
          <p:cNvSpPr txBox="1"/>
          <p:nvPr/>
        </p:nvSpPr>
        <p:spPr>
          <a:xfrm>
            <a:off x="0" y="6095999"/>
            <a:ext cx="12205488" cy="700997"/>
          </a:xfrm>
          <a:prstGeom prst="rect">
            <a:avLst/>
          </a:prstGeom>
          <a:noFill/>
          <a:ln>
            <a:noFill/>
          </a:ln>
        </p:spPr>
        <p:txBody>
          <a:bodyPr lIns="45700" tIns="22850" rIns="45700" bIns="22850" anchor="t" anchorCtr="0">
            <a:noAutofit/>
          </a:bodyPr>
          <a:lstStyle/>
          <a:p>
            <a:pPr lvl="0" algn="ctr">
              <a:buSzPct val="25000"/>
            </a:pPr>
            <a:r>
              <a:rPr lang="en-US" sz="4400" b="1">
                <a:solidFill>
                  <a:srgbClr val="FE5708"/>
                </a:solidFill>
                <a:latin typeface="Roboto"/>
                <a:ea typeface="Roboto"/>
                <a:cs typeface="Roboto"/>
                <a:sym typeface="Roboto"/>
              </a:rPr>
              <a:t>08.02.2023</a:t>
            </a:r>
            <a:endParaRPr lang="id-ID" sz="4400" b="1" dirty="0">
              <a:solidFill>
                <a:srgbClr val="FE5708"/>
              </a:solidFill>
              <a:latin typeface="Roboto"/>
              <a:ea typeface="Roboto"/>
              <a:cs typeface="Roboto"/>
              <a:sym typeface="Roboto"/>
            </a:endParaRPr>
          </a:p>
        </p:txBody>
      </p:sp>
      <p:sp>
        <p:nvSpPr>
          <p:cNvPr id="8" name="Shape 22"/>
          <p:cNvSpPr txBox="1"/>
          <p:nvPr/>
        </p:nvSpPr>
        <p:spPr>
          <a:xfrm>
            <a:off x="13488" y="1854348"/>
            <a:ext cx="12192000" cy="1107986"/>
          </a:xfrm>
          <a:prstGeom prst="rect">
            <a:avLst/>
          </a:prstGeom>
          <a:noFill/>
          <a:ln>
            <a:noFill/>
          </a:ln>
        </p:spPr>
        <p:txBody>
          <a:bodyPr lIns="45700" tIns="22850" rIns="45700" bIns="22850" anchor="t" anchorCtr="0">
            <a:noAutofit/>
          </a:bodyPr>
          <a:lstStyle/>
          <a:p>
            <a:pPr lvl="0" algn="ctr">
              <a:buSzPct val="25000"/>
            </a:pPr>
            <a:r>
              <a:rPr lang="it-IT" sz="6900" b="1" dirty="0">
                <a:solidFill>
                  <a:schemeClr val="bg1"/>
                </a:solidFill>
                <a:latin typeface="Roboto"/>
                <a:ea typeface="Roboto"/>
                <a:cs typeface="Roboto"/>
                <a:sym typeface="Roboto"/>
              </a:rPr>
              <a:t>SAP </a:t>
            </a:r>
          </a:p>
          <a:p>
            <a:pPr lvl="0" algn="ctr">
              <a:buSzPct val="25000"/>
            </a:pPr>
            <a:r>
              <a:rPr lang="it-IT" sz="6900" b="1" dirty="0">
                <a:solidFill>
                  <a:schemeClr val="bg1"/>
                </a:solidFill>
                <a:latin typeface="Roboto"/>
                <a:ea typeface="Roboto"/>
                <a:cs typeface="Roboto"/>
                <a:sym typeface="Roboto"/>
              </a:rPr>
              <a:t>Material Management Overview</a:t>
            </a:r>
          </a:p>
        </p:txBody>
      </p:sp>
      <p:pic>
        <p:nvPicPr>
          <p:cNvPr id="12" name="Immagine 11" descr="Immagine che contiene edificio, finestra&#10;&#10;Descrizione generata automaticamente">
            <a:extLst>
              <a:ext uri="{FF2B5EF4-FFF2-40B4-BE49-F238E27FC236}">
                <a16:creationId xmlns:a16="http://schemas.microsoft.com/office/drawing/2014/main" id="{D5DB0A01-853A-4E34-829B-08639C339E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901" y="250855"/>
            <a:ext cx="3714750" cy="685800"/>
          </a:xfrm>
          <a:prstGeom prst="rect">
            <a:avLst/>
          </a:prstGeom>
        </p:spPr>
      </p:pic>
    </p:spTree>
    <p:extLst>
      <p:ext uri="{BB962C8B-B14F-4D97-AF65-F5344CB8AC3E}">
        <p14:creationId xmlns:p14="http://schemas.microsoft.com/office/powerpoint/2010/main" val="1349823336"/>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8107CD56-CE11-9C18-FB84-A777827AC4E0}"/>
              </a:ext>
            </a:extLst>
          </p:cNvPr>
          <p:cNvSpPr txBox="1"/>
          <p:nvPr/>
        </p:nvSpPr>
        <p:spPr>
          <a:xfrm>
            <a:off x="338301" y="1448160"/>
            <a:ext cx="11515397" cy="2392963"/>
          </a:xfrm>
          <a:prstGeom prst="rect">
            <a:avLst/>
          </a:prstGeom>
          <a:noFill/>
        </p:spPr>
        <p:txBody>
          <a:bodyPr wrap="square" rtlCol="0">
            <a:spAutoFit/>
          </a:bodyPr>
          <a:lstStyle/>
          <a:p>
            <a:r>
              <a:rPr lang="en-US" sz="3200" b="1" dirty="0">
                <a:latin typeface="Source Serif Pro" panose="020B0604020202020204" pitchFamily="18" charset="0"/>
              </a:rPr>
              <a:t>Purchase Group</a:t>
            </a:r>
          </a:p>
          <a:p>
            <a:pPr marL="342900" indent="-342900">
              <a:lnSpc>
                <a:spcPct val="150000"/>
              </a:lnSpc>
              <a:buFont typeface="Arial" panose="020B0604020202020204" pitchFamily="34" charset="0"/>
              <a:buChar char="•"/>
            </a:pPr>
            <a:r>
              <a:rPr lang="en-US" sz="2000" dirty="0">
                <a:latin typeface="Source Serif Pro" panose="020B0604020202020204" pitchFamily="18" charset="0"/>
              </a:rPr>
              <a:t>A Purchasing Group represents an individual or a group of individuals.</a:t>
            </a:r>
          </a:p>
          <a:p>
            <a:pPr marL="342900" indent="-342900">
              <a:lnSpc>
                <a:spcPct val="150000"/>
              </a:lnSpc>
              <a:buFont typeface="Arial" panose="020B0604020202020204" pitchFamily="34" charset="0"/>
              <a:buChar char="•"/>
            </a:pPr>
            <a:r>
              <a:rPr lang="en-US" sz="2000" dirty="0">
                <a:latin typeface="Source Serif Pro" panose="020B0604020202020204" pitchFamily="18" charset="0"/>
              </a:rPr>
              <a:t>This is usually used for reporting purposes, as well as approval procedure (release strategy) for Purchase Requisitions (PR), Requests for Quotation (RFQs), Purchase Orders (PO), Contracts, etc.</a:t>
            </a:r>
            <a:r>
              <a:rPr lang="en-US" sz="2000" b="0" i="0" dirty="0">
                <a:effectLst/>
                <a:latin typeface="Source Serif Pro" panose="020B0604020202020204" pitchFamily="18" charset="0"/>
              </a:rPr>
              <a:t>.</a:t>
            </a:r>
            <a:endParaRPr lang="en-US" sz="2000" dirty="0">
              <a:latin typeface="Source Serif Pro" panose="020B0604020202020204" pitchFamily="18" charset="0"/>
            </a:endParaRPr>
          </a:p>
        </p:txBody>
      </p:sp>
    </p:spTree>
    <p:extLst>
      <p:ext uri="{BB962C8B-B14F-4D97-AF65-F5344CB8AC3E}">
        <p14:creationId xmlns:p14="http://schemas.microsoft.com/office/powerpoint/2010/main" val="1197039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4" name="TextBox 3"/>
          <p:cNvSpPr txBox="1"/>
          <p:nvPr/>
        </p:nvSpPr>
        <p:spPr>
          <a:xfrm>
            <a:off x="338301" y="1073799"/>
            <a:ext cx="11515397" cy="584775"/>
          </a:xfrm>
          <a:prstGeom prst="rect">
            <a:avLst/>
          </a:prstGeom>
          <a:noFill/>
        </p:spPr>
        <p:txBody>
          <a:bodyPr wrap="square" rtlCol="0">
            <a:spAutoFit/>
          </a:bodyPr>
          <a:lstStyle/>
          <a:p>
            <a:r>
              <a:rPr lang="en-US" sz="3200" b="1" dirty="0">
                <a:latin typeface="Source Serif Pro" panose="020B0604020202020204" pitchFamily="18" charset="0"/>
              </a:rPr>
              <a:t>Enterprise Structure Configuration</a:t>
            </a:r>
            <a:endParaRPr lang="en-US" sz="2000" dirty="0">
              <a:latin typeface="Source Serif Pro" panose="020B0604020202020204" pitchFamily="18" charset="0"/>
            </a:endParaRPr>
          </a:p>
        </p:txBody>
      </p:sp>
      <p:graphicFrame>
        <p:nvGraphicFramePr>
          <p:cNvPr id="6" name="Table 5">
            <a:extLst>
              <a:ext uri="{FF2B5EF4-FFF2-40B4-BE49-F238E27FC236}">
                <a16:creationId xmlns:a16="http://schemas.microsoft.com/office/drawing/2014/main" id="{530D1E90-8DF9-8880-D90B-744655EDE4AF}"/>
              </a:ext>
            </a:extLst>
          </p:cNvPr>
          <p:cNvGraphicFramePr>
            <a:graphicFrameLocks noGrp="1"/>
          </p:cNvGraphicFramePr>
          <p:nvPr>
            <p:extLst>
              <p:ext uri="{D42A27DB-BD31-4B8C-83A1-F6EECF244321}">
                <p14:modId xmlns:p14="http://schemas.microsoft.com/office/powerpoint/2010/main" val="1434658247"/>
              </p:ext>
            </p:extLst>
          </p:nvPr>
        </p:nvGraphicFramePr>
        <p:xfrm>
          <a:off x="1681315" y="1577783"/>
          <a:ext cx="8480324" cy="4304120"/>
        </p:xfrm>
        <a:graphic>
          <a:graphicData uri="http://schemas.openxmlformats.org/drawingml/2006/table">
            <a:tbl>
              <a:tblPr>
                <a:tableStyleId>{5C22544A-7EE6-4342-B048-85BDC9FD1C3A}</a:tableStyleId>
              </a:tblPr>
              <a:tblGrid>
                <a:gridCol w="5236972">
                  <a:extLst>
                    <a:ext uri="{9D8B030D-6E8A-4147-A177-3AD203B41FA5}">
                      <a16:colId xmlns:a16="http://schemas.microsoft.com/office/drawing/2014/main" val="3788115826"/>
                    </a:ext>
                  </a:extLst>
                </a:gridCol>
                <a:gridCol w="3243352">
                  <a:extLst>
                    <a:ext uri="{9D8B030D-6E8A-4147-A177-3AD203B41FA5}">
                      <a16:colId xmlns:a16="http://schemas.microsoft.com/office/drawing/2014/main" val="750948901"/>
                    </a:ext>
                  </a:extLst>
                </a:gridCol>
              </a:tblGrid>
              <a:tr h="430412">
                <a:tc>
                  <a:txBody>
                    <a:bodyPr/>
                    <a:lstStyle/>
                    <a:p>
                      <a:pPr algn="l" fontAlgn="b">
                        <a:lnSpc>
                          <a:spcPct val="150000"/>
                        </a:lnSpc>
                      </a:pPr>
                      <a:r>
                        <a:rPr lang="en-IN" sz="1800" b="0" i="0" u="none" strike="noStrike" dirty="0">
                          <a:solidFill>
                            <a:srgbClr val="000000"/>
                          </a:solidFill>
                          <a:effectLst/>
                          <a:latin typeface="Calibri" panose="020F0502020204030204" pitchFamily="34" charset="0"/>
                        </a:rPr>
                        <a:t>Define Company      </a:t>
                      </a:r>
                    </a:p>
                  </a:txBody>
                  <a:tcPr marL="9525" marR="9525" marT="9525" marB="0" anchor="b"/>
                </a:tc>
                <a:tc>
                  <a:txBody>
                    <a:bodyPr/>
                    <a:lstStyle/>
                    <a:p>
                      <a:pPr algn="ctr" fontAlgn="ctr">
                        <a:lnSpc>
                          <a:spcPct val="150000"/>
                        </a:lnSpc>
                      </a:pPr>
                      <a:r>
                        <a:rPr lang="en-IN" sz="1800" b="0" i="0" u="none" strike="noStrike">
                          <a:solidFill>
                            <a:srgbClr val="000000"/>
                          </a:solidFill>
                          <a:effectLst/>
                          <a:latin typeface="Calibri" panose="020F0502020204030204" pitchFamily="34" charset="0"/>
                        </a:rPr>
                        <a:t> OX15</a:t>
                      </a:r>
                    </a:p>
                  </a:txBody>
                  <a:tcPr marL="9525" marR="9525" marT="9525" marB="0" anchor="ctr"/>
                </a:tc>
                <a:extLst>
                  <a:ext uri="{0D108BD9-81ED-4DB2-BD59-A6C34878D82A}">
                    <a16:rowId xmlns:a16="http://schemas.microsoft.com/office/drawing/2014/main" val="61307812"/>
                  </a:ext>
                </a:extLst>
              </a:tr>
              <a:tr h="430412">
                <a:tc>
                  <a:txBody>
                    <a:bodyPr/>
                    <a:lstStyle/>
                    <a:p>
                      <a:pPr algn="l" fontAlgn="b">
                        <a:lnSpc>
                          <a:spcPct val="150000"/>
                        </a:lnSpc>
                      </a:pPr>
                      <a:r>
                        <a:rPr lang="en-IN" sz="1800" b="0" i="0" u="none" strike="noStrike" dirty="0">
                          <a:solidFill>
                            <a:srgbClr val="000000"/>
                          </a:solidFill>
                          <a:effectLst/>
                          <a:latin typeface="Calibri" panose="020F0502020204030204" pitchFamily="34" charset="0"/>
                        </a:rPr>
                        <a:t>Define Company code   </a:t>
                      </a:r>
                    </a:p>
                  </a:txBody>
                  <a:tcPr marL="9525" marR="9525" marT="9525" marB="0" anchor="b"/>
                </a:tc>
                <a:tc>
                  <a:txBody>
                    <a:bodyPr/>
                    <a:lstStyle/>
                    <a:p>
                      <a:pPr algn="ctr" fontAlgn="ctr">
                        <a:lnSpc>
                          <a:spcPct val="150000"/>
                        </a:lnSpc>
                      </a:pPr>
                      <a:r>
                        <a:rPr lang="en-IN" sz="1800" b="0" i="0" u="none" strike="noStrike">
                          <a:solidFill>
                            <a:srgbClr val="000000"/>
                          </a:solidFill>
                          <a:effectLst/>
                          <a:latin typeface="Calibri" panose="020F0502020204030204" pitchFamily="34" charset="0"/>
                        </a:rPr>
                        <a:t> OX02</a:t>
                      </a:r>
                    </a:p>
                  </a:txBody>
                  <a:tcPr marL="9525" marR="9525" marT="9525" marB="0" anchor="ctr"/>
                </a:tc>
                <a:extLst>
                  <a:ext uri="{0D108BD9-81ED-4DB2-BD59-A6C34878D82A}">
                    <a16:rowId xmlns:a16="http://schemas.microsoft.com/office/drawing/2014/main" val="2220647598"/>
                  </a:ext>
                </a:extLst>
              </a:tr>
              <a:tr h="430412">
                <a:tc>
                  <a:txBody>
                    <a:bodyPr/>
                    <a:lstStyle/>
                    <a:p>
                      <a:pPr algn="l" fontAlgn="b">
                        <a:lnSpc>
                          <a:spcPct val="150000"/>
                        </a:lnSpc>
                      </a:pPr>
                      <a:r>
                        <a:rPr lang="en-IN" sz="1800" b="0" i="0" u="none" strike="noStrike" dirty="0">
                          <a:solidFill>
                            <a:srgbClr val="000000"/>
                          </a:solidFill>
                          <a:effectLst/>
                          <a:latin typeface="Calibri" panose="020F0502020204030204" pitchFamily="34" charset="0"/>
                        </a:rPr>
                        <a:t>Define Plant </a:t>
                      </a:r>
                    </a:p>
                  </a:txBody>
                  <a:tcPr marL="9525" marR="9525" marT="9525" marB="0" anchor="b"/>
                </a:tc>
                <a:tc>
                  <a:txBody>
                    <a:bodyPr/>
                    <a:lstStyle/>
                    <a:p>
                      <a:pPr algn="ctr" fontAlgn="ctr">
                        <a:lnSpc>
                          <a:spcPct val="150000"/>
                        </a:lnSpc>
                      </a:pPr>
                      <a:r>
                        <a:rPr lang="en-IN" sz="1800" b="0" i="0" u="none" strike="noStrike">
                          <a:solidFill>
                            <a:srgbClr val="000000"/>
                          </a:solidFill>
                          <a:effectLst/>
                          <a:latin typeface="Calibri" panose="020F0502020204030204" pitchFamily="34" charset="0"/>
                        </a:rPr>
                        <a:t> OX10</a:t>
                      </a:r>
                    </a:p>
                  </a:txBody>
                  <a:tcPr marL="9525" marR="9525" marT="9525" marB="0" anchor="ctr"/>
                </a:tc>
                <a:extLst>
                  <a:ext uri="{0D108BD9-81ED-4DB2-BD59-A6C34878D82A}">
                    <a16:rowId xmlns:a16="http://schemas.microsoft.com/office/drawing/2014/main" val="1522742001"/>
                  </a:ext>
                </a:extLst>
              </a:tr>
              <a:tr h="430412">
                <a:tc>
                  <a:txBody>
                    <a:bodyPr/>
                    <a:lstStyle/>
                    <a:p>
                      <a:pPr algn="l" fontAlgn="b">
                        <a:lnSpc>
                          <a:spcPct val="150000"/>
                        </a:lnSpc>
                      </a:pPr>
                      <a:r>
                        <a:rPr lang="en-IN" sz="1800" b="0" i="0" u="none" strike="noStrike">
                          <a:solidFill>
                            <a:srgbClr val="000000"/>
                          </a:solidFill>
                          <a:effectLst/>
                          <a:latin typeface="Calibri" panose="020F0502020204030204" pitchFamily="34" charset="0"/>
                        </a:rPr>
                        <a:t>Maintain Storage Location </a:t>
                      </a:r>
                    </a:p>
                  </a:txBody>
                  <a:tcPr marL="9525" marR="9525" marT="9525" marB="0" anchor="b"/>
                </a:tc>
                <a:tc>
                  <a:txBody>
                    <a:bodyPr/>
                    <a:lstStyle/>
                    <a:p>
                      <a:pPr algn="ctr" fontAlgn="ctr">
                        <a:lnSpc>
                          <a:spcPct val="150000"/>
                        </a:lnSpc>
                      </a:pPr>
                      <a:r>
                        <a:rPr lang="en-IN" sz="1800" b="0" i="0" u="none" strike="noStrike">
                          <a:solidFill>
                            <a:srgbClr val="000000"/>
                          </a:solidFill>
                          <a:effectLst/>
                          <a:latin typeface="Calibri" panose="020F0502020204030204" pitchFamily="34" charset="0"/>
                        </a:rPr>
                        <a:t>OX09</a:t>
                      </a:r>
                    </a:p>
                  </a:txBody>
                  <a:tcPr marL="9525" marR="9525" marT="9525" marB="0" anchor="ctr"/>
                </a:tc>
                <a:extLst>
                  <a:ext uri="{0D108BD9-81ED-4DB2-BD59-A6C34878D82A}">
                    <a16:rowId xmlns:a16="http://schemas.microsoft.com/office/drawing/2014/main" val="1184851602"/>
                  </a:ext>
                </a:extLst>
              </a:tr>
              <a:tr h="430412">
                <a:tc>
                  <a:txBody>
                    <a:bodyPr/>
                    <a:lstStyle/>
                    <a:p>
                      <a:pPr algn="l" fontAlgn="b">
                        <a:lnSpc>
                          <a:spcPct val="150000"/>
                        </a:lnSpc>
                      </a:pPr>
                      <a:r>
                        <a:rPr lang="en-IN" sz="1800" b="0" i="0" u="none" strike="noStrike" dirty="0">
                          <a:solidFill>
                            <a:srgbClr val="000000"/>
                          </a:solidFill>
                          <a:effectLst/>
                          <a:latin typeface="Calibri" panose="020F0502020204030204" pitchFamily="34" charset="0"/>
                        </a:rPr>
                        <a:t>Define Purchasing Organization </a:t>
                      </a:r>
                    </a:p>
                  </a:txBody>
                  <a:tcPr marL="9525" marR="9525" marT="9525" marB="0" anchor="b"/>
                </a:tc>
                <a:tc>
                  <a:txBody>
                    <a:bodyPr/>
                    <a:lstStyle/>
                    <a:p>
                      <a:pPr algn="ctr" fontAlgn="ctr">
                        <a:lnSpc>
                          <a:spcPct val="150000"/>
                        </a:lnSpc>
                      </a:pPr>
                      <a:r>
                        <a:rPr lang="en-IN" sz="1800" b="0" i="0" u="none" strike="noStrike">
                          <a:solidFill>
                            <a:srgbClr val="000000"/>
                          </a:solidFill>
                          <a:effectLst/>
                          <a:latin typeface="Calibri" panose="020F0502020204030204" pitchFamily="34" charset="0"/>
                        </a:rPr>
                        <a:t> OX08</a:t>
                      </a:r>
                    </a:p>
                  </a:txBody>
                  <a:tcPr marL="9525" marR="9525" marT="9525" marB="0" anchor="ctr"/>
                </a:tc>
                <a:extLst>
                  <a:ext uri="{0D108BD9-81ED-4DB2-BD59-A6C34878D82A}">
                    <a16:rowId xmlns:a16="http://schemas.microsoft.com/office/drawing/2014/main" val="208645648"/>
                  </a:ext>
                </a:extLst>
              </a:tr>
              <a:tr h="430412">
                <a:tc>
                  <a:txBody>
                    <a:bodyPr/>
                    <a:lstStyle/>
                    <a:p>
                      <a:pPr algn="l" fontAlgn="b">
                        <a:lnSpc>
                          <a:spcPct val="150000"/>
                        </a:lnSpc>
                      </a:pPr>
                      <a:r>
                        <a:rPr lang="en-US" sz="1800" b="0" i="0" u="none" strike="noStrike" dirty="0">
                          <a:solidFill>
                            <a:srgbClr val="000000"/>
                          </a:solidFill>
                          <a:effectLst/>
                          <a:latin typeface="Calibri" panose="020F0502020204030204" pitchFamily="34" charset="0"/>
                        </a:rPr>
                        <a:t>Assign Plant to Company Code </a:t>
                      </a:r>
                    </a:p>
                  </a:txBody>
                  <a:tcPr marL="9525" marR="9525" marT="9525" marB="0" anchor="b"/>
                </a:tc>
                <a:tc>
                  <a:txBody>
                    <a:bodyPr/>
                    <a:lstStyle/>
                    <a:p>
                      <a:pPr algn="ctr" fontAlgn="ctr">
                        <a:lnSpc>
                          <a:spcPct val="150000"/>
                        </a:lnSpc>
                      </a:pPr>
                      <a:r>
                        <a:rPr lang="en-IN" sz="1800" b="0" i="0" u="none" strike="noStrike">
                          <a:solidFill>
                            <a:srgbClr val="000000"/>
                          </a:solidFill>
                          <a:effectLst/>
                          <a:latin typeface="Calibri" panose="020F0502020204030204" pitchFamily="34" charset="0"/>
                        </a:rPr>
                        <a:t> OX18</a:t>
                      </a:r>
                    </a:p>
                  </a:txBody>
                  <a:tcPr marL="9525" marR="9525" marT="9525" marB="0" anchor="ctr"/>
                </a:tc>
                <a:extLst>
                  <a:ext uri="{0D108BD9-81ED-4DB2-BD59-A6C34878D82A}">
                    <a16:rowId xmlns:a16="http://schemas.microsoft.com/office/drawing/2014/main" val="247505843"/>
                  </a:ext>
                </a:extLst>
              </a:tr>
              <a:tr h="430412">
                <a:tc>
                  <a:txBody>
                    <a:bodyPr/>
                    <a:lstStyle/>
                    <a:p>
                      <a:pPr algn="l" fontAlgn="b">
                        <a:lnSpc>
                          <a:spcPct val="150000"/>
                        </a:lnSpc>
                      </a:pPr>
                      <a:r>
                        <a:rPr lang="en-US" sz="1800" b="0" i="0" u="none" strike="noStrike" dirty="0">
                          <a:solidFill>
                            <a:srgbClr val="000000"/>
                          </a:solidFill>
                          <a:effectLst/>
                          <a:latin typeface="Calibri" panose="020F0502020204030204" pitchFamily="34" charset="0"/>
                        </a:rPr>
                        <a:t>Assign Purchasing Organization to Plant </a:t>
                      </a:r>
                    </a:p>
                  </a:txBody>
                  <a:tcPr marL="9525" marR="9525" marT="9525" marB="0" anchor="b"/>
                </a:tc>
                <a:tc>
                  <a:txBody>
                    <a:bodyPr/>
                    <a:lstStyle/>
                    <a:p>
                      <a:pPr algn="ctr" fontAlgn="ctr">
                        <a:lnSpc>
                          <a:spcPct val="150000"/>
                        </a:lnSpc>
                      </a:pPr>
                      <a:r>
                        <a:rPr lang="en-IN" sz="1800" b="0" i="0" u="none" strike="noStrike">
                          <a:solidFill>
                            <a:srgbClr val="000000"/>
                          </a:solidFill>
                          <a:effectLst/>
                          <a:latin typeface="Calibri" panose="020F0502020204030204" pitchFamily="34" charset="0"/>
                        </a:rPr>
                        <a:t> OX17</a:t>
                      </a:r>
                    </a:p>
                  </a:txBody>
                  <a:tcPr marL="9525" marR="9525" marT="9525" marB="0" anchor="ctr"/>
                </a:tc>
                <a:extLst>
                  <a:ext uri="{0D108BD9-81ED-4DB2-BD59-A6C34878D82A}">
                    <a16:rowId xmlns:a16="http://schemas.microsoft.com/office/drawing/2014/main" val="2207500977"/>
                  </a:ext>
                </a:extLst>
              </a:tr>
              <a:tr h="430412">
                <a:tc>
                  <a:txBody>
                    <a:bodyPr/>
                    <a:lstStyle/>
                    <a:p>
                      <a:pPr algn="l" fontAlgn="b">
                        <a:lnSpc>
                          <a:spcPct val="150000"/>
                        </a:lnSpc>
                      </a:pPr>
                      <a:r>
                        <a:rPr lang="en-US" sz="1800" b="0" i="0" u="none" strike="noStrike" dirty="0">
                          <a:solidFill>
                            <a:srgbClr val="000000"/>
                          </a:solidFill>
                          <a:effectLst/>
                          <a:latin typeface="Calibri" panose="020F0502020204030204" pitchFamily="34" charset="0"/>
                        </a:rPr>
                        <a:t>Assign Purchasing Organization to company code </a:t>
                      </a:r>
                    </a:p>
                  </a:txBody>
                  <a:tcPr marL="9525" marR="9525" marT="9525" marB="0" anchor="b"/>
                </a:tc>
                <a:tc>
                  <a:txBody>
                    <a:bodyPr/>
                    <a:lstStyle/>
                    <a:p>
                      <a:pPr algn="ctr" fontAlgn="ctr">
                        <a:lnSpc>
                          <a:spcPct val="150000"/>
                        </a:lnSpc>
                      </a:pPr>
                      <a:r>
                        <a:rPr lang="en-IN" sz="1800" b="0" i="0" u="none" strike="noStrike">
                          <a:solidFill>
                            <a:srgbClr val="000000"/>
                          </a:solidFill>
                          <a:effectLst/>
                          <a:latin typeface="Calibri" panose="020F0502020204030204" pitchFamily="34" charset="0"/>
                        </a:rPr>
                        <a:t>OX01</a:t>
                      </a:r>
                    </a:p>
                  </a:txBody>
                  <a:tcPr marL="9525" marR="9525" marT="9525" marB="0" anchor="ctr"/>
                </a:tc>
                <a:extLst>
                  <a:ext uri="{0D108BD9-81ED-4DB2-BD59-A6C34878D82A}">
                    <a16:rowId xmlns:a16="http://schemas.microsoft.com/office/drawing/2014/main" val="2543126372"/>
                  </a:ext>
                </a:extLst>
              </a:tr>
              <a:tr h="430412">
                <a:tc>
                  <a:txBody>
                    <a:bodyPr/>
                    <a:lstStyle/>
                    <a:p>
                      <a:pPr algn="l" fontAlgn="b">
                        <a:lnSpc>
                          <a:spcPct val="150000"/>
                        </a:lnSpc>
                      </a:pPr>
                      <a:r>
                        <a:rPr lang="en-IN" sz="1800" b="0" i="0" u="none" strike="noStrike" dirty="0">
                          <a:solidFill>
                            <a:srgbClr val="000000"/>
                          </a:solidFill>
                          <a:effectLst/>
                          <a:latin typeface="Calibri" panose="020F0502020204030204" pitchFamily="34" charset="0"/>
                        </a:rPr>
                        <a:t>Create Purchasing Groups </a:t>
                      </a:r>
                    </a:p>
                  </a:txBody>
                  <a:tcPr marL="9525" marR="9525" marT="9525" marB="0" anchor="b"/>
                </a:tc>
                <a:tc>
                  <a:txBody>
                    <a:bodyPr/>
                    <a:lstStyle/>
                    <a:p>
                      <a:pPr algn="ctr" fontAlgn="ctr">
                        <a:lnSpc>
                          <a:spcPct val="150000"/>
                        </a:lnSpc>
                      </a:pPr>
                      <a:r>
                        <a:rPr lang="en-IN" sz="1800" b="0" i="0" u="none" strike="noStrike" dirty="0">
                          <a:solidFill>
                            <a:srgbClr val="000000"/>
                          </a:solidFill>
                          <a:effectLst/>
                          <a:latin typeface="Calibri" panose="020F0502020204030204" pitchFamily="34" charset="0"/>
                        </a:rPr>
                        <a:t> OME4</a:t>
                      </a:r>
                    </a:p>
                  </a:txBody>
                  <a:tcPr marL="9525" marR="9525" marT="9525" marB="0" anchor="ctr"/>
                </a:tc>
                <a:extLst>
                  <a:ext uri="{0D108BD9-81ED-4DB2-BD59-A6C34878D82A}">
                    <a16:rowId xmlns:a16="http://schemas.microsoft.com/office/drawing/2014/main" val="3969314991"/>
                  </a:ext>
                </a:extLst>
              </a:tr>
              <a:tr h="430412">
                <a:tc>
                  <a:txBody>
                    <a:bodyPr/>
                    <a:lstStyle/>
                    <a:p>
                      <a:pPr algn="l" fontAlgn="b">
                        <a:lnSpc>
                          <a:spcPct val="150000"/>
                        </a:lnSpc>
                      </a:pPr>
                      <a:r>
                        <a:rPr lang="en-IN" sz="1800" b="0" i="0" u="none" strike="noStrike" dirty="0">
                          <a:solidFill>
                            <a:srgbClr val="000000"/>
                          </a:solidFill>
                          <a:effectLst/>
                          <a:latin typeface="Calibri" panose="020F0502020204030204" pitchFamily="34" charset="0"/>
                        </a:rPr>
                        <a:t>Define Valuation Level </a:t>
                      </a:r>
                    </a:p>
                  </a:txBody>
                  <a:tcPr marL="9525" marR="9525" marT="9525" marB="0" anchor="b"/>
                </a:tc>
                <a:tc>
                  <a:txBody>
                    <a:bodyPr/>
                    <a:lstStyle/>
                    <a:p>
                      <a:pPr algn="ctr" fontAlgn="ctr">
                        <a:lnSpc>
                          <a:spcPct val="150000"/>
                        </a:lnSpc>
                      </a:pPr>
                      <a:r>
                        <a:rPr lang="en-IN" sz="1800" b="0" i="0" u="none" strike="noStrike" dirty="0">
                          <a:solidFill>
                            <a:srgbClr val="000000"/>
                          </a:solidFill>
                          <a:effectLst/>
                          <a:latin typeface="Calibri" panose="020F0502020204030204" pitchFamily="34" charset="0"/>
                        </a:rPr>
                        <a:t> OMSK</a:t>
                      </a:r>
                    </a:p>
                  </a:txBody>
                  <a:tcPr marL="9525" marR="9525" marT="9525" marB="0" anchor="ctr"/>
                </a:tc>
                <a:extLst>
                  <a:ext uri="{0D108BD9-81ED-4DB2-BD59-A6C34878D82A}">
                    <a16:rowId xmlns:a16="http://schemas.microsoft.com/office/drawing/2014/main" val="3184758334"/>
                  </a:ext>
                </a:extLst>
              </a:tr>
            </a:tbl>
          </a:graphicData>
        </a:graphic>
      </p:graphicFrame>
    </p:spTree>
    <p:extLst>
      <p:ext uri="{BB962C8B-B14F-4D97-AF65-F5344CB8AC3E}">
        <p14:creationId xmlns:p14="http://schemas.microsoft.com/office/powerpoint/2010/main" val="767448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4" name="TextBox 3"/>
          <p:cNvSpPr txBox="1"/>
          <p:nvPr/>
        </p:nvSpPr>
        <p:spPr>
          <a:xfrm>
            <a:off x="166851" y="1758572"/>
            <a:ext cx="8518635" cy="3077766"/>
          </a:xfrm>
          <a:prstGeom prst="rect">
            <a:avLst/>
          </a:prstGeom>
          <a:noFill/>
        </p:spPr>
        <p:txBody>
          <a:bodyPr wrap="square" rtlCol="0">
            <a:spAutoFit/>
          </a:bodyPr>
          <a:lstStyle/>
          <a:p>
            <a:r>
              <a:rPr lang="en-US" sz="3600" b="1" i="0" dirty="0">
                <a:effectLst/>
                <a:latin typeface="Source Serif Pro" panose="020B0604020202020204" pitchFamily="18" charset="0"/>
              </a:rPr>
              <a:t>Material management</a:t>
            </a:r>
          </a:p>
          <a:p>
            <a:pPr marL="285750" indent="-285750">
              <a:buFont typeface="Arial" panose="020B0604020202020204" pitchFamily="34" charset="0"/>
              <a:buChar char="•"/>
            </a:pPr>
            <a:endParaRPr lang="en-US" sz="2000" dirty="0">
              <a:latin typeface="Source Serif Pro" panose="020B0604020202020204" pitchFamily="18" charset="0"/>
            </a:endParaRPr>
          </a:p>
          <a:p>
            <a:pPr marL="742950" lvl="1" indent="-285750">
              <a:lnSpc>
                <a:spcPct val="200000"/>
              </a:lnSpc>
              <a:buFont typeface="Arial" panose="020B0604020202020204" pitchFamily="34" charset="0"/>
              <a:buChar char="•"/>
            </a:pPr>
            <a:r>
              <a:rPr lang="en-US" sz="2400" b="0" i="0" dirty="0">
                <a:effectLst/>
                <a:latin typeface="Source Serif Pro" panose="020B0604020202020204" pitchFamily="18" charset="0"/>
              </a:rPr>
              <a:t>Planning</a:t>
            </a:r>
          </a:p>
          <a:p>
            <a:pPr marL="742950" lvl="1" indent="-285750">
              <a:lnSpc>
                <a:spcPct val="200000"/>
              </a:lnSpc>
              <a:buFont typeface="Arial" panose="020B0604020202020204" pitchFamily="34" charset="0"/>
              <a:buChar char="•"/>
            </a:pPr>
            <a:r>
              <a:rPr lang="en-US" sz="2400" dirty="0">
                <a:latin typeface="Source Serif Pro" panose="020B0604020202020204" pitchFamily="18" charset="0"/>
              </a:rPr>
              <a:t>Purchasing</a:t>
            </a:r>
          </a:p>
          <a:p>
            <a:pPr marL="742950" lvl="1" indent="-285750">
              <a:lnSpc>
                <a:spcPct val="200000"/>
              </a:lnSpc>
              <a:buFont typeface="Arial" panose="020B0604020202020204" pitchFamily="34" charset="0"/>
              <a:buChar char="•"/>
            </a:pPr>
            <a:r>
              <a:rPr lang="en-US" sz="2400" b="0" i="0" dirty="0">
                <a:effectLst/>
                <a:latin typeface="Source Serif Pro" panose="020B0604020202020204" pitchFamily="18" charset="0"/>
              </a:rPr>
              <a:t>Inventory Management</a:t>
            </a:r>
          </a:p>
        </p:txBody>
      </p:sp>
      <p:pic>
        <p:nvPicPr>
          <p:cNvPr id="3" name="Picture 2">
            <a:extLst>
              <a:ext uri="{FF2B5EF4-FFF2-40B4-BE49-F238E27FC236}">
                <a16:creationId xmlns:a16="http://schemas.microsoft.com/office/drawing/2014/main" id="{4BF05B6C-6809-A6D8-8E54-CF3E8353FBB5}"/>
              </a:ext>
            </a:extLst>
          </p:cNvPr>
          <p:cNvPicPr>
            <a:picLocks noChangeAspect="1"/>
          </p:cNvPicPr>
          <p:nvPr/>
        </p:nvPicPr>
        <p:blipFill>
          <a:blip r:embed="rId2"/>
          <a:stretch>
            <a:fillRect/>
          </a:stretch>
        </p:blipFill>
        <p:spPr>
          <a:xfrm>
            <a:off x="6502496" y="1626310"/>
            <a:ext cx="5522653" cy="3689132"/>
          </a:xfrm>
          <a:prstGeom prst="rect">
            <a:avLst/>
          </a:prstGeom>
        </p:spPr>
      </p:pic>
    </p:spTree>
    <p:extLst>
      <p:ext uri="{BB962C8B-B14F-4D97-AF65-F5344CB8AC3E}">
        <p14:creationId xmlns:p14="http://schemas.microsoft.com/office/powerpoint/2010/main" val="814501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4" name="TextBox 3"/>
          <p:cNvSpPr txBox="1"/>
          <p:nvPr/>
        </p:nvSpPr>
        <p:spPr>
          <a:xfrm>
            <a:off x="499240" y="1421359"/>
            <a:ext cx="11151477" cy="4974888"/>
          </a:xfrm>
          <a:prstGeom prst="rect">
            <a:avLst/>
          </a:prstGeom>
          <a:noFill/>
        </p:spPr>
        <p:txBody>
          <a:bodyPr wrap="square" rtlCol="0">
            <a:spAutoFit/>
          </a:bodyPr>
          <a:lstStyle/>
          <a:p>
            <a:r>
              <a:rPr lang="en-US" sz="3600" b="1" i="0" dirty="0">
                <a:effectLst/>
                <a:latin typeface="Source Serif Pro" panose="020B0604020202020204" pitchFamily="18" charset="0"/>
              </a:rPr>
              <a:t>Planning</a:t>
            </a:r>
          </a:p>
          <a:p>
            <a:pPr marL="742950" lvl="1" indent="-285750">
              <a:lnSpc>
                <a:spcPct val="200000"/>
              </a:lnSpc>
              <a:buFont typeface="Arial" panose="020B0604020202020204" pitchFamily="34" charset="0"/>
              <a:buChar char="•"/>
            </a:pPr>
            <a:r>
              <a:rPr lang="en-US" sz="2400" dirty="0">
                <a:latin typeface="Source Serif Pro" panose="020B0604020202020204" pitchFamily="18" charset="0"/>
              </a:rPr>
              <a:t>What is needed</a:t>
            </a:r>
          </a:p>
          <a:p>
            <a:pPr marL="742950" lvl="1" indent="-285750">
              <a:lnSpc>
                <a:spcPct val="200000"/>
              </a:lnSpc>
              <a:buFont typeface="Arial" panose="020B0604020202020204" pitchFamily="34" charset="0"/>
              <a:buChar char="•"/>
            </a:pPr>
            <a:r>
              <a:rPr lang="en-US" sz="2400" dirty="0">
                <a:latin typeface="Source Serif Pro" panose="020B0604020202020204" pitchFamily="18" charset="0"/>
              </a:rPr>
              <a:t>How much is needed</a:t>
            </a:r>
          </a:p>
          <a:p>
            <a:pPr marL="742950" lvl="1" indent="-285750">
              <a:lnSpc>
                <a:spcPct val="200000"/>
              </a:lnSpc>
              <a:buFont typeface="Arial" panose="020B0604020202020204" pitchFamily="34" charset="0"/>
              <a:buChar char="•"/>
            </a:pPr>
            <a:r>
              <a:rPr lang="en-US" sz="2400" b="0" i="0" dirty="0">
                <a:effectLst/>
                <a:latin typeface="Source Serif Pro" panose="020B0604020202020204" pitchFamily="18" charset="0"/>
              </a:rPr>
              <a:t>When is needed</a:t>
            </a:r>
          </a:p>
          <a:p>
            <a:pPr lvl="1" algn="just">
              <a:lnSpc>
                <a:spcPct val="200000"/>
              </a:lnSpc>
            </a:pPr>
            <a:r>
              <a:rPr lang="en-US" sz="2400" dirty="0">
                <a:latin typeface="Source Serif Pro" panose="020B0604020202020204" pitchFamily="18" charset="0"/>
              </a:rPr>
              <a:t>helps companies maintain appropriate levels of inventory so that business can better align their products with rising and falling demand.</a:t>
            </a:r>
          </a:p>
          <a:p>
            <a:pPr marL="742950" lvl="1" indent="-285750">
              <a:lnSpc>
                <a:spcPct val="20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2290483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037A82-91DC-E339-E571-4BADE9FF10AB}"/>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2" name="TextBox 1">
            <a:extLst>
              <a:ext uri="{FF2B5EF4-FFF2-40B4-BE49-F238E27FC236}">
                <a16:creationId xmlns:a16="http://schemas.microsoft.com/office/drawing/2014/main" id="{8D16CB8C-8528-AF29-C2CB-9AB024177396}"/>
              </a:ext>
            </a:extLst>
          </p:cNvPr>
          <p:cNvSpPr txBox="1"/>
          <p:nvPr/>
        </p:nvSpPr>
        <p:spPr>
          <a:xfrm>
            <a:off x="310054" y="1184877"/>
            <a:ext cx="11151477" cy="646331"/>
          </a:xfrm>
          <a:prstGeom prst="rect">
            <a:avLst/>
          </a:prstGeom>
          <a:noFill/>
        </p:spPr>
        <p:txBody>
          <a:bodyPr wrap="square" rtlCol="0">
            <a:spAutoFit/>
          </a:bodyPr>
          <a:lstStyle/>
          <a:p>
            <a:r>
              <a:rPr lang="en-US" sz="3600" b="1" i="0" dirty="0">
                <a:effectLst/>
                <a:latin typeface="Source Serif Pro" panose="020B0604020202020204" pitchFamily="18" charset="0"/>
              </a:rPr>
              <a:t>Purchasing</a:t>
            </a:r>
          </a:p>
        </p:txBody>
      </p:sp>
      <p:pic>
        <p:nvPicPr>
          <p:cNvPr id="5" name="Picture 4">
            <a:extLst>
              <a:ext uri="{FF2B5EF4-FFF2-40B4-BE49-F238E27FC236}">
                <a16:creationId xmlns:a16="http://schemas.microsoft.com/office/drawing/2014/main" id="{F206E678-7E02-204B-3C40-ADC274FCDE56}"/>
              </a:ext>
            </a:extLst>
          </p:cNvPr>
          <p:cNvPicPr>
            <a:picLocks noChangeAspect="1"/>
          </p:cNvPicPr>
          <p:nvPr/>
        </p:nvPicPr>
        <p:blipFill>
          <a:blip r:embed="rId3"/>
          <a:stretch>
            <a:fillRect/>
          </a:stretch>
        </p:blipFill>
        <p:spPr>
          <a:xfrm>
            <a:off x="2326865" y="1715576"/>
            <a:ext cx="7117853" cy="4434501"/>
          </a:xfrm>
          <a:prstGeom prst="rect">
            <a:avLst/>
          </a:prstGeom>
        </p:spPr>
      </p:pic>
    </p:spTree>
    <p:extLst>
      <p:ext uri="{BB962C8B-B14F-4D97-AF65-F5344CB8AC3E}">
        <p14:creationId xmlns:p14="http://schemas.microsoft.com/office/powerpoint/2010/main" val="267355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037A82-91DC-E339-E571-4BADE9FF10AB}"/>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2" name="TextBox 1">
            <a:extLst>
              <a:ext uri="{FF2B5EF4-FFF2-40B4-BE49-F238E27FC236}">
                <a16:creationId xmlns:a16="http://schemas.microsoft.com/office/drawing/2014/main" id="{8D16CB8C-8528-AF29-C2CB-9AB024177396}"/>
              </a:ext>
            </a:extLst>
          </p:cNvPr>
          <p:cNvSpPr txBox="1"/>
          <p:nvPr/>
        </p:nvSpPr>
        <p:spPr>
          <a:xfrm>
            <a:off x="310054" y="1184877"/>
            <a:ext cx="11151477" cy="646331"/>
          </a:xfrm>
          <a:prstGeom prst="rect">
            <a:avLst/>
          </a:prstGeom>
          <a:noFill/>
        </p:spPr>
        <p:txBody>
          <a:bodyPr wrap="square" rtlCol="0">
            <a:spAutoFit/>
          </a:bodyPr>
          <a:lstStyle/>
          <a:p>
            <a:r>
              <a:rPr lang="en-US" sz="3600" b="1" i="0" dirty="0">
                <a:effectLst/>
                <a:latin typeface="Source Serif Pro" panose="020B0604020202020204" pitchFamily="18" charset="0"/>
              </a:rPr>
              <a:t>Inventory Management</a:t>
            </a:r>
          </a:p>
        </p:txBody>
      </p:sp>
      <p:pic>
        <p:nvPicPr>
          <p:cNvPr id="5" name="Picture 4">
            <a:extLst>
              <a:ext uri="{FF2B5EF4-FFF2-40B4-BE49-F238E27FC236}">
                <a16:creationId xmlns:a16="http://schemas.microsoft.com/office/drawing/2014/main" id="{C8560128-B92B-51C4-EE41-93353A443562}"/>
              </a:ext>
            </a:extLst>
          </p:cNvPr>
          <p:cNvPicPr>
            <a:picLocks noChangeAspect="1"/>
          </p:cNvPicPr>
          <p:nvPr/>
        </p:nvPicPr>
        <p:blipFill>
          <a:blip r:embed="rId3"/>
          <a:stretch>
            <a:fillRect/>
          </a:stretch>
        </p:blipFill>
        <p:spPr>
          <a:xfrm>
            <a:off x="2169750" y="1831208"/>
            <a:ext cx="7432084" cy="4538060"/>
          </a:xfrm>
          <a:prstGeom prst="rect">
            <a:avLst/>
          </a:prstGeom>
        </p:spPr>
      </p:pic>
    </p:spTree>
    <p:extLst>
      <p:ext uri="{BB962C8B-B14F-4D97-AF65-F5344CB8AC3E}">
        <p14:creationId xmlns:p14="http://schemas.microsoft.com/office/powerpoint/2010/main" val="1563837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037A82-91DC-E339-E571-4BADE9FF10AB}"/>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2" name="TextBox 1">
            <a:extLst>
              <a:ext uri="{FF2B5EF4-FFF2-40B4-BE49-F238E27FC236}">
                <a16:creationId xmlns:a16="http://schemas.microsoft.com/office/drawing/2014/main" id="{8D16CB8C-8528-AF29-C2CB-9AB024177396}"/>
              </a:ext>
            </a:extLst>
          </p:cNvPr>
          <p:cNvSpPr txBox="1"/>
          <p:nvPr/>
        </p:nvSpPr>
        <p:spPr>
          <a:xfrm>
            <a:off x="236482" y="972183"/>
            <a:ext cx="11698015" cy="5574603"/>
          </a:xfrm>
          <a:prstGeom prst="rect">
            <a:avLst/>
          </a:prstGeom>
          <a:noFill/>
        </p:spPr>
        <p:txBody>
          <a:bodyPr wrap="square" rtlCol="0">
            <a:spAutoFit/>
          </a:bodyPr>
          <a:lstStyle/>
          <a:p>
            <a:r>
              <a:rPr lang="en-US" sz="3600" b="1" i="0" dirty="0">
                <a:effectLst/>
                <a:latin typeface="Source Serif Pro" panose="020B0604020202020204" pitchFamily="18" charset="0"/>
              </a:rPr>
              <a:t>Inventory Management</a:t>
            </a:r>
          </a:p>
          <a:p>
            <a:pPr algn="just">
              <a:lnSpc>
                <a:spcPct val="150000"/>
              </a:lnSpc>
            </a:pPr>
            <a:r>
              <a:rPr lang="en-US" sz="2200" b="0" i="0" dirty="0">
                <a:solidFill>
                  <a:srgbClr val="000000"/>
                </a:solidFill>
                <a:effectLst/>
                <a:latin typeface="adobe-clean"/>
              </a:rPr>
              <a:t>Inventory Management is a part of a Material Management module. - Inventory management means managing the material stock or material movements. - Inventory management works on two ways</a:t>
            </a:r>
          </a:p>
          <a:p>
            <a:pPr marL="898525" indent="-361950" algn="l">
              <a:lnSpc>
                <a:spcPct val="150000"/>
              </a:lnSpc>
              <a:buFont typeface="Arial" panose="020B0604020202020204" pitchFamily="34" charset="0"/>
              <a:buChar char="•"/>
            </a:pPr>
            <a:r>
              <a:rPr lang="en-US" sz="2200" b="0" i="0" dirty="0">
                <a:solidFill>
                  <a:srgbClr val="000000"/>
                </a:solidFill>
                <a:effectLst/>
                <a:latin typeface="adobe-clean"/>
              </a:rPr>
              <a:t>On Qty updating (at store location) b) On Value updating (at A/c)</a:t>
            </a:r>
          </a:p>
          <a:p>
            <a:pPr marL="898525" indent="-361950" algn="l">
              <a:lnSpc>
                <a:spcPct val="150000"/>
              </a:lnSpc>
              <a:buFont typeface="Arial" panose="020B0604020202020204" pitchFamily="34" charset="0"/>
              <a:buChar char="•"/>
            </a:pPr>
            <a:r>
              <a:rPr lang="en-US" sz="2200" b="0" i="0" dirty="0">
                <a:solidFill>
                  <a:srgbClr val="000000"/>
                </a:solidFill>
                <a:effectLst/>
                <a:latin typeface="adobe-clean"/>
              </a:rPr>
              <a:t>Inventory Management is fully integrated with PP, SD, QM, FI/CO</a:t>
            </a:r>
          </a:p>
          <a:p>
            <a:pPr marL="536575" algn="l">
              <a:lnSpc>
                <a:spcPct val="150000"/>
              </a:lnSpc>
            </a:pPr>
            <a:endParaRPr lang="en-US" sz="1000" b="0" i="0" dirty="0">
              <a:solidFill>
                <a:srgbClr val="000000"/>
              </a:solidFill>
              <a:effectLst/>
              <a:latin typeface="adobe-clean"/>
            </a:endParaRPr>
          </a:p>
          <a:p>
            <a:pPr algn="l"/>
            <a:r>
              <a:rPr lang="en-US" sz="2200" b="1" i="0" dirty="0">
                <a:solidFill>
                  <a:srgbClr val="000000"/>
                </a:solidFill>
                <a:effectLst/>
                <a:latin typeface="adobe-clean"/>
              </a:rPr>
              <a:t>Goods movement</a:t>
            </a:r>
            <a:endParaRPr lang="en-US" sz="2200" b="0" i="0" dirty="0">
              <a:solidFill>
                <a:srgbClr val="000000"/>
              </a:solidFill>
              <a:effectLst/>
              <a:latin typeface="adobe-clean"/>
            </a:endParaRPr>
          </a:p>
          <a:p>
            <a:pPr algn="l"/>
            <a:r>
              <a:rPr lang="en-US" sz="2200" b="0" i="0" dirty="0">
                <a:solidFill>
                  <a:srgbClr val="000000"/>
                </a:solidFill>
                <a:effectLst/>
                <a:latin typeface="adobe-clean"/>
              </a:rPr>
              <a:t>	There will be a transaction resulting in a change in stock. Types of Goods movement:</a:t>
            </a:r>
          </a:p>
          <a:p>
            <a:pPr marL="1608138" algn="l">
              <a:lnSpc>
                <a:spcPct val="150000"/>
              </a:lnSpc>
            </a:pPr>
            <a:r>
              <a:rPr lang="en-US" sz="2200" b="0" i="0" dirty="0">
                <a:solidFill>
                  <a:srgbClr val="000000"/>
                </a:solidFill>
                <a:effectLst/>
                <a:latin typeface="adobe-clean"/>
              </a:rPr>
              <a:t>• Goods Receipt (GR)</a:t>
            </a:r>
          </a:p>
          <a:p>
            <a:pPr marL="1608138" algn="l">
              <a:lnSpc>
                <a:spcPct val="150000"/>
              </a:lnSpc>
            </a:pPr>
            <a:r>
              <a:rPr lang="en-US" sz="2200" b="0" i="0" dirty="0">
                <a:solidFill>
                  <a:srgbClr val="000000"/>
                </a:solidFill>
                <a:effectLst/>
                <a:latin typeface="adobe-clean"/>
              </a:rPr>
              <a:t>• Good Issue (GI)</a:t>
            </a:r>
          </a:p>
          <a:p>
            <a:pPr marL="1608138" algn="l">
              <a:lnSpc>
                <a:spcPct val="150000"/>
              </a:lnSpc>
            </a:pPr>
            <a:r>
              <a:rPr lang="en-US" sz="2200" b="0" i="0" dirty="0">
                <a:solidFill>
                  <a:srgbClr val="000000"/>
                </a:solidFill>
                <a:effectLst/>
                <a:latin typeface="adobe-clean"/>
              </a:rPr>
              <a:t>• Stock Transfer</a:t>
            </a:r>
          </a:p>
          <a:p>
            <a:pPr marL="1608138" algn="l">
              <a:lnSpc>
                <a:spcPct val="150000"/>
              </a:lnSpc>
            </a:pPr>
            <a:r>
              <a:rPr lang="en-US" sz="2200" b="0" i="0" dirty="0">
                <a:solidFill>
                  <a:srgbClr val="000000"/>
                </a:solidFill>
                <a:effectLst/>
                <a:latin typeface="adobe-clean"/>
              </a:rPr>
              <a:t>• Transfer posting</a:t>
            </a:r>
            <a:endParaRPr lang="en-US" sz="2000" b="1" i="0" dirty="0">
              <a:effectLst/>
              <a:latin typeface="Source Serif Pro" panose="020B0604020202020204" pitchFamily="18" charset="0"/>
            </a:endParaRPr>
          </a:p>
        </p:txBody>
      </p:sp>
    </p:spTree>
    <p:extLst>
      <p:ext uri="{BB962C8B-B14F-4D97-AF65-F5344CB8AC3E}">
        <p14:creationId xmlns:p14="http://schemas.microsoft.com/office/powerpoint/2010/main" val="2371570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037A82-91DC-E339-E571-4BADE9FF10AB}"/>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2" name="TextBox 1">
            <a:extLst>
              <a:ext uri="{FF2B5EF4-FFF2-40B4-BE49-F238E27FC236}">
                <a16:creationId xmlns:a16="http://schemas.microsoft.com/office/drawing/2014/main" id="{8D16CB8C-8528-AF29-C2CB-9AB024177396}"/>
              </a:ext>
            </a:extLst>
          </p:cNvPr>
          <p:cNvSpPr txBox="1"/>
          <p:nvPr/>
        </p:nvSpPr>
        <p:spPr>
          <a:xfrm>
            <a:off x="310054" y="1184877"/>
            <a:ext cx="11719036" cy="5109091"/>
          </a:xfrm>
          <a:prstGeom prst="rect">
            <a:avLst/>
          </a:prstGeom>
          <a:noFill/>
        </p:spPr>
        <p:txBody>
          <a:bodyPr wrap="square" rtlCol="0">
            <a:spAutoFit/>
          </a:bodyPr>
          <a:lstStyle/>
          <a:p>
            <a:r>
              <a:rPr lang="en-US" sz="3600" b="1" i="0" dirty="0">
                <a:effectLst/>
                <a:latin typeface="Source Serif Pro" panose="020B0604020202020204" pitchFamily="18" charset="0"/>
              </a:rPr>
              <a:t>Inventory Management</a:t>
            </a:r>
          </a:p>
          <a:p>
            <a:pPr algn="l">
              <a:lnSpc>
                <a:spcPct val="150000"/>
              </a:lnSpc>
            </a:pPr>
            <a:r>
              <a:rPr lang="en-US" sz="2400" b="1" i="0" dirty="0">
                <a:solidFill>
                  <a:srgbClr val="000000"/>
                </a:solidFill>
                <a:effectLst/>
                <a:latin typeface="adobe-clean"/>
              </a:rPr>
              <a:t>Goods Receipt (GR)</a:t>
            </a:r>
            <a:endParaRPr lang="en-US" sz="2400" b="0" i="0" dirty="0">
              <a:solidFill>
                <a:srgbClr val="000000"/>
              </a:solidFill>
              <a:effectLst/>
              <a:latin typeface="adobe-clean"/>
            </a:endParaRPr>
          </a:p>
          <a:p>
            <a:pPr marL="722313" indent="-368300" algn="l">
              <a:lnSpc>
                <a:spcPct val="150000"/>
              </a:lnSpc>
              <a:buFont typeface="Arial" panose="020B0604020202020204" pitchFamily="34" charset="0"/>
              <a:buChar char="•"/>
            </a:pPr>
            <a:r>
              <a:rPr lang="en-US" sz="2200" b="0" i="0" dirty="0">
                <a:solidFill>
                  <a:srgbClr val="000000"/>
                </a:solidFill>
                <a:effectLst/>
                <a:latin typeface="adobe-clean"/>
              </a:rPr>
              <a:t>It is a goods movement from vendor or production. </a:t>
            </a:r>
          </a:p>
          <a:p>
            <a:pPr marL="722313" indent="-368300" algn="l">
              <a:lnSpc>
                <a:spcPct val="150000"/>
              </a:lnSpc>
              <a:buFont typeface="Arial" panose="020B0604020202020204" pitchFamily="34" charset="0"/>
              <a:buChar char="•"/>
            </a:pPr>
            <a:r>
              <a:rPr lang="en-US" sz="2200" b="0" i="0" dirty="0">
                <a:solidFill>
                  <a:srgbClr val="000000"/>
                </a:solidFill>
                <a:effectLst/>
                <a:latin typeface="adobe-clean"/>
              </a:rPr>
              <a:t>A good receipt leads to an increase in warehouse stock</a:t>
            </a:r>
          </a:p>
          <a:p>
            <a:pPr algn="l">
              <a:lnSpc>
                <a:spcPct val="150000"/>
              </a:lnSpc>
            </a:pPr>
            <a:r>
              <a:rPr lang="en-US" sz="2400" b="1" i="0" dirty="0">
                <a:solidFill>
                  <a:srgbClr val="000000"/>
                </a:solidFill>
                <a:effectLst/>
                <a:latin typeface="adobe-clean"/>
              </a:rPr>
              <a:t>Goods Issue (GI)</a:t>
            </a:r>
            <a:endParaRPr lang="en-US" sz="2400" b="0" i="0" dirty="0">
              <a:solidFill>
                <a:srgbClr val="000000"/>
              </a:solidFill>
              <a:effectLst/>
              <a:latin typeface="adobe-clean"/>
            </a:endParaRPr>
          </a:p>
          <a:p>
            <a:pPr marL="354013" algn="l">
              <a:lnSpc>
                <a:spcPct val="150000"/>
              </a:lnSpc>
            </a:pPr>
            <a:r>
              <a:rPr lang="en-US" sz="2200" b="0" i="0" dirty="0">
                <a:solidFill>
                  <a:srgbClr val="000000"/>
                </a:solidFill>
                <a:effectLst/>
                <a:latin typeface="adobe-clean"/>
              </a:rPr>
              <a:t>It is also a good movement, with this Material Issue production</a:t>
            </a:r>
          </a:p>
          <a:p>
            <a:pPr marL="722313" indent="-279400" algn="l">
              <a:lnSpc>
                <a:spcPct val="150000"/>
              </a:lnSpc>
              <a:buFont typeface="Arial" panose="020B0604020202020204" pitchFamily="34" charset="0"/>
              <a:buChar char="•"/>
            </a:pPr>
            <a:r>
              <a:rPr lang="en-US" sz="2200" b="0" i="0" dirty="0">
                <a:solidFill>
                  <a:srgbClr val="000000"/>
                </a:solidFill>
                <a:effectLst/>
                <a:latin typeface="adobe-clean"/>
              </a:rPr>
              <a:t>Material consumption</a:t>
            </a:r>
          </a:p>
          <a:p>
            <a:pPr marL="722313" indent="-279400" algn="l">
              <a:lnSpc>
                <a:spcPct val="150000"/>
              </a:lnSpc>
              <a:buFont typeface="Arial" panose="020B0604020202020204" pitchFamily="34" charset="0"/>
              <a:buChar char="•"/>
            </a:pPr>
            <a:r>
              <a:rPr lang="en-US" sz="2200" b="0" i="0" dirty="0">
                <a:solidFill>
                  <a:srgbClr val="000000"/>
                </a:solidFill>
                <a:effectLst/>
                <a:latin typeface="adobe-clean"/>
              </a:rPr>
              <a:t>Shipment of goods to a customer - is posted</a:t>
            </a:r>
          </a:p>
          <a:p>
            <a:pPr marL="354013" algn="l">
              <a:lnSpc>
                <a:spcPct val="150000"/>
              </a:lnSpc>
            </a:pPr>
            <a:r>
              <a:rPr lang="en-US" sz="2200" b="0" i="0" dirty="0">
                <a:solidFill>
                  <a:srgbClr val="000000"/>
                </a:solidFill>
                <a:effectLst/>
                <a:latin typeface="adobe-clean"/>
              </a:rPr>
              <a:t>A goods issue leads to a reduction in warehouse stock</a:t>
            </a:r>
          </a:p>
          <a:p>
            <a:endParaRPr lang="en-US" sz="2000" b="1" i="0" dirty="0">
              <a:effectLst/>
              <a:latin typeface="Source Serif Pro" panose="020B0604020202020204" pitchFamily="18" charset="0"/>
            </a:endParaRPr>
          </a:p>
        </p:txBody>
      </p:sp>
    </p:spTree>
    <p:extLst>
      <p:ext uri="{BB962C8B-B14F-4D97-AF65-F5344CB8AC3E}">
        <p14:creationId xmlns:p14="http://schemas.microsoft.com/office/powerpoint/2010/main" val="1542791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037A82-91DC-E339-E571-4BADE9FF10AB}"/>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2" name="TextBox 1">
            <a:extLst>
              <a:ext uri="{FF2B5EF4-FFF2-40B4-BE49-F238E27FC236}">
                <a16:creationId xmlns:a16="http://schemas.microsoft.com/office/drawing/2014/main" id="{8D16CB8C-8528-AF29-C2CB-9AB024177396}"/>
              </a:ext>
            </a:extLst>
          </p:cNvPr>
          <p:cNvSpPr txBox="1"/>
          <p:nvPr/>
        </p:nvSpPr>
        <p:spPr>
          <a:xfrm>
            <a:off x="236482" y="972183"/>
            <a:ext cx="11719036" cy="5816977"/>
          </a:xfrm>
          <a:prstGeom prst="rect">
            <a:avLst/>
          </a:prstGeom>
          <a:noFill/>
        </p:spPr>
        <p:txBody>
          <a:bodyPr wrap="square" rtlCol="0">
            <a:spAutoFit/>
          </a:bodyPr>
          <a:lstStyle/>
          <a:p>
            <a:r>
              <a:rPr lang="en-US" sz="3600" b="1" i="0" dirty="0">
                <a:effectLst/>
                <a:latin typeface="Source Serif Pro" panose="020B0604020202020204" pitchFamily="18" charset="0"/>
              </a:rPr>
              <a:t>Inventory Management</a:t>
            </a:r>
          </a:p>
          <a:p>
            <a:pPr algn="l"/>
            <a:r>
              <a:rPr lang="en-US" sz="2400" b="1" i="0" dirty="0">
                <a:solidFill>
                  <a:srgbClr val="000000"/>
                </a:solidFill>
                <a:effectLst/>
                <a:latin typeface="adobe-clean"/>
              </a:rPr>
              <a:t>Stock Transfer: </a:t>
            </a:r>
          </a:p>
          <a:p>
            <a:pPr marL="530225" algn="l"/>
            <a:r>
              <a:rPr lang="en-US" sz="2200" b="0" i="0" dirty="0">
                <a:solidFill>
                  <a:srgbClr val="000000"/>
                </a:solidFill>
                <a:effectLst/>
                <a:latin typeface="adobe-clean"/>
              </a:rPr>
              <a:t>It is also one more goods movement - It means removal of material </a:t>
            </a:r>
          </a:p>
          <a:p>
            <a:pPr marL="873125" indent="-342900" algn="l">
              <a:buFont typeface="Arial" panose="020B0604020202020204" pitchFamily="34" charset="0"/>
              <a:buChar char="•"/>
            </a:pPr>
            <a:r>
              <a:rPr lang="en-US" sz="2200" b="0" i="0" dirty="0">
                <a:solidFill>
                  <a:srgbClr val="000000"/>
                </a:solidFill>
                <a:effectLst/>
                <a:latin typeface="adobe-clean"/>
              </a:rPr>
              <a:t>Storage location to Storage location (Within a Plant)</a:t>
            </a:r>
          </a:p>
          <a:p>
            <a:pPr marL="873125" indent="-342900" algn="l">
              <a:buFont typeface="Arial" panose="020B0604020202020204" pitchFamily="34" charset="0"/>
              <a:buChar char="•"/>
            </a:pPr>
            <a:r>
              <a:rPr lang="en-US" sz="2200" dirty="0">
                <a:solidFill>
                  <a:srgbClr val="000000"/>
                </a:solidFill>
                <a:latin typeface="adobe-clean"/>
              </a:rPr>
              <a:t>Plant to Plant (Within a Company)</a:t>
            </a:r>
          </a:p>
          <a:p>
            <a:pPr marL="873125" indent="-342900" algn="l">
              <a:buFont typeface="Arial" panose="020B0604020202020204" pitchFamily="34" charset="0"/>
              <a:buChar char="•"/>
            </a:pPr>
            <a:r>
              <a:rPr lang="en-US" sz="2200" b="0" i="0" dirty="0">
                <a:solidFill>
                  <a:srgbClr val="000000"/>
                </a:solidFill>
                <a:effectLst/>
                <a:latin typeface="adobe-clean"/>
              </a:rPr>
              <a:t>Company to Company</a:t>
            </a:r>
          </a:p>
          <a:p>
            <a:pPr algn="l"/>
            <a:endParaRPr lang="en-US" sz="2200" b="1" i="0" dirty="0">
              <a:solidFill>
                <a:srgbClr val="000000"/>
              </a:solidFill>
              <a:effectLst/>
              <a:latin typeface="adobe-clean"/>
            </a:endParaRPr>
          </a:p>
          <a:p>
            <a:pPr algn="l"/>
            <a:r>
              <a:rPr lang="en-US" sz="2400" b="1" i="0" dirty="0">
                <a:solidFill>
                  <a:srgbClr val="000000"/>
                </a:solidFill>
                <a:effectLst/>
                <a:latin typeface="adobe-clean"/>
              </a:rPr>
              <a:t>Transfer Posting: </a:t>
            </a:r>
          </a:p>
          <a:p>
            <a:pPr marL="530225" algn="l"/>
            <a:r>
              <a:rPr lang="en-US" sz="2200" b="0" i="0" dirty="0">
                <a:solidFill>
                  <a:srgbClr val="000000"/>
                </a:solidFill>
                <a:effectLst/>
                <a:latin typeface="adobe-clean"/>
              </a:rPr>
              <a:t>It is a general term for changes in stock type or stock category or stock status of a material</a:t>
            </a:r>
          </a:p>
          <a:p>
            <a:pPr marL="811213" indent="-280988" algn="l">
              <a:buFont typeface="Arial" panose="020B0604020202020204" pitchFamily="34" charset="0"/>
              <a:buChar char="•"/>
            </a:pPr>
            <a:r>
              <a:rPr lang="en-US" sz="2200" b="0" i="0" dirty="0">
                <a:solidFill>
                  <a:srgbClr val="000000"/>
                </a:solidFill>
                <a:effectLst/>
                <a:latin typeface="adobe-clean"/>
              </a:rPr>
              <a:t>Transfer posting from material to material</a:t>
            </a:r>
          </a:p>
          <a:p>
            <a:pPr marL="811213" indent="-280988" algn="l">
              <a:buFont typeface="Arial" panose="020B0604020202020204" pitchFamily="34" charset="0"/>
              <a:buChar char="•"/>
            </a:pPr>
            <a:r>
              <a:rPr lang="en-US" sz="2200" b="0" i="0" dirty="0">
                <a:solidFill>
                  <a:srgbClr val="000000"/>
                </a:solidFill>
                <a:effectLst/>
                <a:latin typeface="adobe-clean"/>
              </a:rPr>
              <a:t>Release from quality inspection stock</a:t>
            </a:r>
          </a:p>
          <a:p>
            <a:pPr algn="l"/>
            <a:endParaRPr lang="en-US" sz="2200" b="0" i="0" dirty="0">
              <a:solidFill>
                <a:srgbClr val="000000"/>
              </a:solidFill>
              <a:effectLst/>
              <a:latin typeface="adobe-clean"/>
            </a:endParaRPr>
          </a:p>
          <a:p>
            <a:pPr algn="l"/>
            <a:r>
              <a:rPr lang="en-US" sz="2000" b="0" i="0" dirty="0">
                <a:solidFill>
                  <a:srgbClr val="000000"/>
                </a:solidFill>
                <a:effectLst/>
                <a:latin typeface="adobe-clean"/>
              </a:rPr>
              <a:t>[Note: It is irrelevant whether the posting occurs in connection with physical movement or not] </a:t>
            </a:r>
          </a:p>
          <a:p>
            <a:pPr algn="l"/>
            <a:endParaRPr lang="en-US" sz="2400" b="1" i="0" dirty="0">
              <a:solidFill>
                <a:srgbClr val="000000"/>
              </a:solidFill>
              <a:effectLst/>
              <a:latin typeface="adobe-clean"/>
            </a:endParaRPr>
          </a:p>
          <a:p>
            <a:pPr algn="l"/>
            <a:r>
              <a:rPr lang="en-US" sz="2000" b="1" i="0" dirty="0">
                <a:solidFill>
                  <a:srgbClr val="000000"/>
                </a:solidFill>
                <a:effectLst/>
                <a:latin typeface="adobe-clean"/>
              </a:rPr>
              <a:t>Result of Goods movement</a:t>
            </a:r>
            <a:r>
              <a:rPr lang="en-US" sz="2000" b="1" dirty="0">
                <a:solidFill>
                  <a:srgbClr val="000000"/>
                </a:solidFill>
                <a:latin typeface="adobe-clean"/>
              </a:rPr>
              <a:t>  - </a:t>
            </a:r>
            <a:r>
              <a:rPr lang="en-US" sz="2000" b="0" i="0" dirty="0">
                <a:solidFill>
                  <a:srgbClr val="000000"/>
                </a:solidFill>
                <a:effectLst/>
                <a:latin typeface="adobe-clean"/>
              </a:rPr>
              <a:t>A Material document is created</a:t>
            </a:r>
          </a:p>
          <a:p>
            <a:endParaRPr lang="en-US" sz="2000" b="1" i="0" dirty="0">
              <a:effectLst/>
              <a:latin typeface="Source Serif Pro" panose="020B0604020202020204" pitchFamily="18" charset="0"/>
            </a:endParaRPr>
          </a:p>
        </p:txBody>
      </p:sp>
    </p:spTree>
    <p:extLst>
      <p:ext uri="{BB962C8B-B14F-4D97-AF65-F5344CB8AC3E}">
        <p14:creationId xmlns:p14="http://schemas.microsoft.com/office/powerpoint/2010/main" val="3596901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338301" y="1448160"/>
            <a:ext cx="11515397" cy="3316292"/>
          </a:xfrm>
          <a:prstGeom prst="rect">
            <a:avLst/>
          </a:prstGeom>
          <a:noFill/>
        </p:spPr>
        <p:txBody>
          <a:bodyPr wrap="square" rtlCol="0">
            <a:spAutoFit/>
          </a:bodyPr>
          <a:lstStyle/>
          <a:p>
            <a:r>
              <a:rPr lang="en-US" sz="3200" b="1" dirty="0">
                <a:latin typeface="Source Serif Pro" panose="020B0604020202020204" pitchFamily="18" charset="0"/>
              </a:rPr>
              <a:t>MM Master Data</a:t>
            </a:r>
          </a:p>
          <a:p>
            <a:pPr marL="800100" lvl="1" indent="-342900">
              <a:lnSpc>
                <a:spcPct val="150000"/>
              </a:lnSpc>
              <a:buFont typeface="Arial" panose="020B0604020202020204" pitchFamily="34" charset="0"/>
              <a:buChar char="•"/>
            </a:pPr>
            <a:r>
              <a:rPr lang="en-US" sz="2000" dirty="0">
                <a:latin typeface="Source Serif Pro" panose="020B0604020202020204" pitchFamily="18" charset="0"/>
              </a:rPr>
              <a:t>Material master records</a:t>
            </a:r>
          </a:p>
          <a:p>
            <a:pPr marL="800100" lvl="1" indent="-342900">
              <a:lnSpc>
                <a:spcPct val="150000"/>
              </a:lnSpc>
              <a:buFont typeface="Arial" panose="020B0604020202020204" pitchFamily="34" charset="0"/>
              <a:buChar char="•"/>
            </a:pPr>
            <a:r>
              <a:rPr lang="en-US" sz="2000">
                <a:latin typeface="Source Serif Pro" panose="020B0604020202020204" pitchFamily="18" charset="0"/>
              </a:rPr>
              <a:t>Service master records</a:t>
            </a:r>
            <a:endParaRPr lang="en-US" sz="2000" dirty="0">
              <a:latin typeface="Source Serif Pro" panose="020B0604020202020204" pitchFamily="18" charset="0"/>
            </a:endParaRPr>
          </a:p>
          <a:p>
            <a:pPr marL="800100" lvl="1" indent="-342900">
              <a:lnSpc>
                <a:spcPct val="150000"/>
              </a:lnSpc>
              <a:buFont typeface="Arial" panose="020B0604020202020204" pitchFamily="34" charset="0"/>
              <a:buChar char="•"/>
            </a:pPr>
            <a:r>
              <a:rPr lang="en-US" sz="2000" dirty="0">
                <a:latin typeface="Source Serif Pro" panose="020B0604020202020204" pitchFamily="18" charset="0"/>
              </a:rPr>
              <a:t>Vendor master records</a:t>
            </a:r>
          </a:p>
          <a:p>
            <a:pPr marL="800100" lvl="1" indent="-342900">
              <a:lnSpc>
                <a:spcPct val="150000"/>
              </a:lnSpc>
              <a:buFont typeface="Arial" panose="020B0604020202020204" pitchFamily="34" charset="0"/>
              <a:buChar char="•"/>
            </a:pPr>
            <a:r>
              <a:rPr lang="en-US" sz="2000" dirty="0">
                <a:latin typeface="Source Serif Pro" panose="020B0604020202020204" pitchFamily="18" charset="0"/>
              </a:rPr>
              <a:t>Purchase info records</a:t>
            </a:r>
          </a:p>
          <a:p>
            <a:pPr marL="800100" lvl="1" indent="-342900">
              <a:lnSpc>
                <a:spcPct val="150000"/>
              </a:lnSpc>
              <a:buFont typeface="Arial" panose="020B0604020202020204" pitchFamily="34" charset="0"/>
              <a:buChar char="•"/>
            </a:pPr>
            <a:r>
              <a:rPr lang="en-US" sz="2000" dirty="0">
                <a:latin typeface="Source Serif Pro" panose="020B0604020202020204" pitchFamily="18" charset="0"/>
              </a:rPr>
              <a:t>Source list records</a:t>
            </a:r>
          </a:p>
          <a:p>
            <a:pPr marL="800100" lvl="1" indent="-342900">
              <a:lnSpc>
                <a:spcPct val="150000"/>
              </a:lnSpc>
              <a:buFont typeface="Arial" panose="020B0604020202020204" pitchFamily="34" charset="0"/>
              <a:buChar char="•"/>
            </a:pPr>
            <a:r>
              <a:rPr lang="en-US" sz="2000" dirty="0">
                <a:latin typeface="Source Serif Pro" panose="020B0604020202020204" pitchFamily="18" charset="0"/>
              </a:rPr>
              <a:t>Quota arrangement records</a:t>
            </a:r>
          </a:p>
        </p:txBody>
      </p:sp>
    </p:spTree>
    <p:extLst>
      <p:ext uri="{BB962C8B-B14F-4D97-AF65-F5344CB8AC3E}">
        <p14:creationId xmlns:p14="http://schemas.microsoft.com/office/powerpoint/2010/main" val="2755904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10" name="TextBox 9">
            <a:extLst>
              <a:ext uri="{FF2B5EF4-FFF2-40B4-BE49-F238E27FC236}">
                <a16:creationId xmlns:a16="http://schemas.microsoft.com/office/drawing/2014/main" id="{C58B00D3-EA3E-5D9A-2BBC-2DE79E59887A}"/>
              </a:ext>
            </a:extLst>
          </p:cNvPr>
          <p:cNvSpPr txBox="1"/>
          <p:nvPr/>
        </p:nvSpPr>
        <p:spPr>
          <a:xfrm>
            <a:off x="338301" y="1255636"/>
            <a:ext cx="11515397" cy="646331"/>
          </a:xfrm>
          <a:prstGeom prst="rect">
            <a:avLst/>
          </a:prstGeom>
          <a:noFill/>
        </p:spPr>
        <p:txBody>
          <a:bodyPr wrap="square" rtlCol="0">
            <a:spAutoFit/>
          </a:bodyPr>
          <a:lstStyle/>
          <a:p>
            <a:r>
              <a:rPr lang="en-US" sz="3600" b="1" i="0" dirty="0">
                <a:effectLst/>
                <a:latin typeface="Source Serif Pro" panose="020B0604020202020204" pitchFamily="18" charset="0"/>
              </a:rPr>
              <a:t>SAP Overview</a:t>
            </a:r>
          </a:p>
        </p:txBody>
      </p:sp>
      <p:sp>
        <p:nvSpPr>
          <p:cNvPr id="15" name="TextBox 14">
            <a:extLst>
              <a:ext uri="{FF2B5EF4-FFF2-40B4-BE49-F238E27FC236}">
                <a16:creationId xmlns:a16="http://schemas.microsoft.com/office/drawing/2014/main" id="{A927C3BA-6093-E675-1C27-F0AC23F01C59}"/>
              </a:ext>
            </a:extLst>
          </p:cNvPr>
          <p:cNvSpPr txBox="1"/>
          <p:nvPr/>
        </p:nvSpPr>
        <p:spPr>
          <a:xfrm>
            <a:off x="869072" y="2313242"/>
            <a:ext cx="10769163" cy="2816156"/>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sz="2400" b="0" i="0" dirty="0">
                <a:effectLst/>
                <a:latin typeface="Source Sans Pro" panose="020B0503030403020204" pitchFamily="34" charset="0"/>
                <a:ea typeface="Source Sans Pro" panose="020B0503030403020204" pitchFamily="34" charset="0"/>
              </a:rPr>
              <a:t>SAP stands for Systems, Applications and Products in Data Processing.  </a:t>
            </a:r>
          </a:p>
          <a:p>
            <a:pPr marL="342900" indent="-342900">
              <a:lnSpc>
                <a:spcPct val="200000"/>
              </a:lnSpc>
              <a:buFont typeface="Arial" panose="020B0604020202020204" pitchFamily="34" charset="0"/>
              <a:buChar char="•"/>
            </a:pPr>
            <a:r>
              <a:rPr lang="en-US" sz="2400" b="0" i="0" dirty="0">
                <a:effectLst/>
                <a:latin typeface="Source Sans Pro" panose="020B0503030403020204" pitchFamily="34" charset="0"/>
                <a:ea typeface="Source Sans Pro" panose="020B0503030403020204" pitchFamily="34" charset="0"/>
              </a:rPr>
              <a:t>ERP - Enterprise Resource Planning </a:t>
            </a:r>
          </a:p>
          <a:p>
            <a:pPr>
              <a:lnSpc>
                <a:spcPct val="200000"/>
              </a:lnSpc>
            </a:pPr>
            <a:r>
              <a:rPr lang="en-US" sz="2400" b="0" i="0" dirty="0">
                <a:effectLst/>
                <a:latin typeface="Source Sans Pro" panose="020B0503030403020204" pitchFamily="34" charset="0"/>
                <a:ea typeface="Source Sans Pro" panose="020B0503030403020204" pitchFamily="34" charset="0"/>
              </a:rPr>
              <a:t>•     Organizations can easily fulfill their business requirements</a:t>
            </a:r>
          </a:p>
          <a:p>
            <a:pPr marL="342900" indent="-342900">
              <a:lnSpc>
                <a:spcPct val="150000"/>
              </a:lnSpc>
              <a:buFont typeface="Arial" panose="020B0604020202020204" pitchFamily="34" charset="0"/>
              <a:buChar char="•"/>
            </a:pPr>
            <a:endParaRPr lang="en-US" sz="2400" b="0" i="0" dirty="0">
              <a:effectLst/>
              <a:latin typeface="Source Serif Pro" panose="020B0604020202020204" pitchFamily="18" charset="0"/>
            </a:endParaRPr>
          </a:p>
        </p:txBody>
      </p:sp>
    </p:spTree>
    <p:extLst>
      <p:ext uri="{BB962C8B-B14F-4D97-AF65-F5344CB8AC3E}">
        <p14:creationId xmlns:p14="http://schemas.microsoft.com/office/powerpoint/2010/main" val="1377390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338301" y="1448160"/>
            <a:ext cx="11515397" cy="4239622"/>
          </a:xfrm>
          <a:prstGeom prst="rect">
            <a:avLst/>
          </a:prstGeom>
          <a:noFill/>
        </p:spPr>
        <p:txBody>
          <a:bodyPr wrap="square" rtlCol="0">
            <a:spAutoFit/>
          </a:bodyPr>
          <a:lstStyle/>
          <a:p>
            <a:r>
              <a:rPr lang="en-US" sz="3200" b="1" dirty="0">
                <a:latin typeface="Source Serif Pro" panose="020B0604020202020204" pitchFamily="18" charset="0"/>
              </a:rPr>
              <a:t>Material Master</a:t>
            </a:r>
          </a:p>
          <a:p>
            <a:pPr marL="800100" lvl="1" indent="-342900">
              <a:lnSpc>
                <a:spcPct val="150000"/>
              </a:lnSpc>
              <a:buFont typeface="Arial" panose="020B0604020202020204" pitchFamily="34" charset="0"/>
              <a:buChar char="•"/>
            </a:pPr>
            <a:r>
              <a:rPr lang="en-US" sz="2000" dirty="0">
                <a:latin typeface="Source Serif Pro" panose="020B0604020202020204" pitchFamily="18" charset="0"/>
              </a:rPr>
              <a:t>In SAP MM modules, material master data refer to all the material master records, which are stored in SAP system. </a:t>
            </a:r>
          </a:p>
          <a:p>
            <a:pPr marL="800100" lvl="1" indent="-342900">
              <a:lnSpc>
                <a:spcPct val="150000"/>
              </a:lnSpc>
              <a:buFont typeface="Arial" panose="020B0604020202020204" pitchFamily="34" charset="0"/>
              <a:buChar char="•"/>
            </a:pPr>
            <a:r>
              <a:rPr lang="en-US" sz="2000" dirty="0">
                <a:latin typeface="Source Serif Pro" panose="020B0604020202020204" pitchFamily="18" charset="0"/>
              </a:rPr>
              <a:t>The material master is the central source of information for a material related to several application area (Purchasing, storage, accounting, sales, </a:t>
            </a:r>
            <a:r>
              <a:rPr lang="en-US" sz="2000" dirty="0" err="1">
                <a:latin typeface="Source Serif Pro" panose="020B0604020202020204" pitchFamily="18" charset="0"/>
              </a:rPr>
              <a:t>etc</a:t>
            </a:r>
            <a:r>
              <a:rPr lang="en-US" sz="2000" dirty="0">
                <a:latin typeface="Source Serif Pro" panose="020B0604020202020204" pitchFamily="18" charset="0"/>
              </a:rPr>
              <a:t>) based on material type</a:t>
            </a:r>
          </a:p>
          <a:p>
            <a:pPr marL="800100" lvl="1" indent="-342900">
              <a:lnSpc>
                <a:spcPct val="150000"/>
              </a:lnSpc>
              <a:buFont typeface="Arial" panose="020B0604020202020204" pitchFamily="34" charset="0"/>
              <a:buChar char="•"/>
            </a:pPr>
            <a:r>
              <a:rPr lang="en-US" sz="2000" dirty="0">
                <a:latin typeface="Source Serif Pro" panose="020B0604020202020204" pitchFamily="18" charset="0"/>
              </a:rPr>
              <a:t>In SAP MM, material master data is maintained at plant level and accounting information is maintained at valuation area level.</a:t>
            </a:r>
          </a:p>
          <a:p>
            <a:pPr marL="800100" lvl="1" indent="-342900">
              <a:lnSpc>
                <a:spcPct val="150000"/>
              </a:lnSpc>
              <a:buFont typeface="Arial" panose="020B0604020202020204" pitchFamily="34" charset="0"/>
              <a:buChar char="•"/>
            </a:pPr>
            <a:r>
              <a:rPr lang="en-US" sz="2000" dirty="0">
                <a:latin typeface="Source Serif Pro" panose="020B0604020202020204" pitchFamily="18" charset="0"/>
              </a:rPr>
              <a:t>The  valuation are is an organization level at which material are valuated. The valuation are can be a plant or a company code.</a:t>
            </a:r>
          </a:p>
        </p:txBody>
      </p:sp>
    </p:spTree>
    <p:extLst>
      <p:ext uri="{BB962C8B-B14F-4D97-AF65-F5344CB8AC3E}">
        <p14:creationId xmlns:p14="http://schemas.microsoft.com/office/powerpoint/2010/main" val="296891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5" name="TextBox 4">
            <a:extLst>
              <a:ext uri="{FF2B5EF4-FFF2-40B4-BE49-F238E27FC236}">
                <a16:creationId xmlns:a16="http://schemas.microsoft.com/office/drawing/2014/main" id="{8C3522D1-BC1D-9580-6AE3-97F6F7D5E7FC}"/>
              </a:ext>
            </a:extLst>
          </p:cNvPr>
          <p:cNvSpPr txBox="1"/>
          <p:nvPr/>
        </p:nvSpPr>
        <p:spPr>
          <a:xfrm>
            <a:off x="403122" y="1324536"/>
            <a:ext cx="11385755" cy="4701928"/>
          </a:xfrm>
          <a:prstGeom prst="rect">
            <a:avLst/>
          </a:prstGeom>
          <a:noFill/>
        </p:spPr>
        <p:txBody>
          <a:bodyPr wrap="square">
            <a:spAutoFit/>
          </a:bodyPr>
          <a:lstStyle/>
          <a:p>
            <a:pPr>
              <a:lnSpc>
                <a:spcPct val="150000"/>
              </a:lnSpc>
              <a:spcAft>
                <a:spcPts val="800"/>
              </a:spcAft>
            </a:pPr>
            <a:r>
              <a:rPr lang="en-IN" sz="2000" b="1" u="sng" dirty="0">
                <a:latin typeface="Source Serif Pro" panose="020B0604020202020204" pitchFamily="18" charset="0"/>
              </a:rPr>
              <a:t>Material Master Record Maintenance </a:t>
            </a:r>
          </a:p>
          <a:p>
            <a:pPr>
              <a:lnSpc>
                <a:spcPct val="150000"/>
              </a:lnSpc>
              <a:spcAft>
                <a:spcPts val="800"/>
              </a:spcAft>
            </a:pPr>
            <a:r>
              <a:rPr lang="en-IN" sz="1800" dirty="0">
                <a:effectLst/>
                <a:latin typeface="Segoe UI" panose="020B0502040204020203" pitchFamily="34" charset="0"/>
                <a:ea typeface="Calibri" panose="020F0502020204030204" pitchFamily="34" charset="0"/>
                <a:cs typeface="Times New Roman" panose="02020603050405020304" pitchFamily="18" charset="0"/>
              </a:rPr>
              <a:t>	</a:t>
            </a:r>
            <a:r>
              <a:rPr lang="en-IN" dirty="0">
                <a:latin typeface="Source Serif Pro" panose="020B0604020202020204" pitchFamily="18" charset="0"/>
              </a:rPr>
              <a:t>Initial Level</a:t>
            </a:r>
          </a:p>
          <a:p>
            <a:pPr>
              <a:lnSpc>
                <a:spcPct val="150000"/>
              </a:lnSpc>
              <a:spcAft>
                <a:spcPts val="800"/>
              </a:spcAft>
            </a:pPr>
            <a:r>
              <a:rPr lang="en-IN" dirty="0">
                <a:latin typeface="Source Serif Pro" panose="020B0604020202020204" pitchFamily="18" charset="0"/>
              </a:rPr>
              <a:t>	Main work level		</a:t>
            </a:r>
            <a:r>
              <a:rPr lang="en-IN" dirty="0">
                <a:latin typeface="Source Serif Pro" panose="020B0604020202020204" pitchFamily="18" charset="0"/>
                <a:sym typeface="Wingdings" panose="05000000000000000000" pitchFamily="2" charset="2"/>
              </a:rPr>
              <a:t></a:t>
            </a:r>
            <a:r>
              <a:rPr lang="en-IN" dirty="0">
                <a:latin typeface="Source Serif Pro" panose="020B0604020202020204" pitchFamily="18" charset="0"/>
              </a:rPr>
              <a:t>	Individual user department screens </a:t>
            </a:r>
          </a:p>
          <a:p>
            <a:pPr>
              <a:lnSpc>
                <a:spcPct val="150000"/>
              </a:lnSpc>
              <a:spcAft>
                <a:spcPts val="800"/>
              </a:spcAft>
            </a:pPr>
            <a:r>
              <a:rPr lang="en-IN" dirty="0">
                <a:latin typeface="Source Serif Pro" panose="020B0604020202020204" pitchFamily="18" charset="0"/>
              </a:rPr>
              <a:t>	Additional data level	</a:t>
            </a:r>
            <a:r>
              <a:rPr lang="en-IN" dirty="0">
                <a:latin typeface="Source Serif Pro" panose="020B0604020202020204" pitchFamily="18" charset="0"/>
                <a:sym typeface="Wingdings" panose="05000000000000000000" pitchFamily="2" charset="2"/>
              </a:rPr>
              <a:t></a:t>
            </a:r>
            <a:r>
              <a:rPr lang="en-IN" dirty="0">
                <a:latin typeface="Source Serif Pro" panose="020B0604020202020204" pitchFamily="18" charset="0"/>
              </a:rPr>
              <a:t>	Additional information (Consumption, unit of measure)</a:t>
            </a:r>
          </a:p>
          <a:p>
            <a:pPr>
              <a:lnSpc>
                <a:spcPct val="150000"/>
              </a:lnSpc>
              <a:spcAft>
                <a:spcPts val="800"/>
              </a:spcAft>
            </a:pPr>
            <a:r>
              <a:rPr lang="en-IN" sz="2000" b="1" u="sng" dirty="0">
                <a:latin typeface="Source Serif Pro" panose="020B0604020202020204" pitchFamily="18" charset="0"/>
              </a:rPr>
              <a:t>Material Master Record at Org level</a:t>
            </a:r>
          </a:p>
          <a:p>
            <a:pPr>
              <a:lnSpc>
                <a:spcPct val="150000"/>
              </a:lnSpc>
              <a:spcAft>
                <a:spcPts val="800"/>
              </a:spcAft>
            </a:pPr>
            <a:r>
              <a:rPr lang="en-IN" sz="1800" dirty="0">
                <a:effectLst/>
                <a:latin typeface="Segoe UI" panose="020B0502040204020203" pitchFamily="34" charset="0"/>
                <a:ea typeface="Calibri" panose="020F0502020204030204" pitchFamily="34" charset="0"/>
                <a:cs typeface="Times New Roman" panose="02020603050405020304" pitchFamily="18" charset="0"/>
              </a:rPr>
              <a:t>	</a:t>
            </a:r>
            <a:r>
              <a:rPr lang="en-IN" dirty="0">
                <a:latin typeface="Source Serif Pro" panose="020B0604020202020204" pitchFamily="18" charset="0"/>
              </a:rPr>
              <a:t>Data at Client level	</a:t>
            </a:r>
            <a:r>
              <a:rPr lang="en-IN" dirty="0">
                <a:latin typeface="Source Serif Pro" panose="020B0604020202020204" pitchFamily="18" charset="0"/>
                <a:sym typeface="Wingdings" panose="05000000000000000000" pitchFamily="2" charset="2"/>
              </a:rPr>
              <a:t></a:t>
            </a:r>
            <a:r>
              <a:rPr lang="en-IN" dirty="0">
                <a:latin typeface="Source Serif Pro" panose="020B0604020202020204" pitchFamily="18" charset="0"/>
              </a:rPr>
              <a:t>	General material data valid for entire company</a:t>
            </a:r>
          </a:p>
          <a:p>
            <a:pPr>
              <a:lnSpc>
                <a:spcPct val="150000"/>
              </a:lnSpc>
              <a:spcAft>
                <a:spcPts val="800"/>
              </a:spcAft>
            </a:pPr>
            <a:r>
              <a:rPr lang="en-IN" dirty="0">
                <a:latin typeface="Source Serif Pro" panose="020B0604020202020204" pitchFamily="18" charset="0"/>
              </a:rPr>
              <a:t>	Data at Plant level	</a:t>
            </a:r>
            <a:r>
              <a:rPr lang="en-IN" dirty="0">
                <a:latin typeface="Source Serif Pro" panose="020B0604020202020204" pitchFamily="18" charset="0"/>
                <a:sym typeface="Wingdings" panose="05000000000000000000" pitchFamily="2" charset="2"/>
              </a:rPr>
              <a:t></a:t>
            </a:r>
            <a:r>
              <a:rPr lang="en-IN" dirty="0">
                <a:latin typeface="Source Serif Pro" panose="020B0604020202020204" pitchFamily="18" charset="0"/>
              </a:rPr>
              <a:t>	Data Valid within which plant and storage location level is stored</a:t>
            </a:r>
          </a:p>
          <a:p>
            <a:pPr>
              <a:lnSpc>
                <a:spcPct val="150000"/>
              </a:lnSpc>
              <a:spcAft>
                <a:spcPts val="800"/>
              </a:spcAft>
            </a:pPr>
            <a:r>
              <a:rPr lang="en-IN" dirty="0">
                <a:latin typeface="Source Serif Pro" panose="020B0604020202020204" pitchFamily="18" charset="0"/>
              </a:rPr>
              <a:t>	Data at Storage level	</a:t>
            </a:r>
            <a:r>
              <a:rPr lang="en-IN" dirty="0">
                <a:latin typeface="Source Serif Pro" panose="020B0604020202020204" pitchFamily="18" charset="0"/>
                <a:sym typeface="Wingdings" panose="05000000000000000000" pitchFamily="2" charset="2"/>
              </a:rPr>
              <a:t></a:t>
            </a:r>
            <a:r>
              <a:rPr lang="en-IN" dirty="0">
                <a:latin typeface="Source Serif Pro" panose="020B0604020202020204" pitchFamily="18" charset="0"/>
              </a:rPr>
              <a:t>	Data valid within only which storage location level is stored.</a:t>
            </a:r>
          </a:p>
          <a:p>
            <a:pPr>
              <a:lnSpc>
                <a:spcPct val="150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4783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338301" y="1330173"/>
            <a:ext cx="11515397" cy="4701287"/>
          </a:xfrm>
          <a:prstGeom prst="rect">
            <a:avLst/>
          </a:prstGeom>
          <a:noFill/>
        </p:spPr>
        <p:txBody>
          <a:bodyPr wrap="square" rtlCol="0">
            <a:spAutoFit/>
          </a:bodyPr>
          <a:lstStyle/>
          <a:p>
            <a:r>
              <a:rPr lang="en-US" sz="3200" b="1" dirty="0">
                <a:latin typeface="Source Serif Pro" panose="020B0604020202020204" pitchFamily="18" charset="0"/>
              </a:rPr>
              <a:t>Material Type</a:t>
            </a:r>
          </a:p>
          <a:p>
            <a:pPr marL="800100" lvl="1" indent="-342900">
              <a:lnSpc>
                <a:spcPct val="150000"/>
              </a:lnSpc>
              <a:buFont typeface="Arial" panose="020B0604020202020204" pitchFamily="34" charset="0"/>
              <a:buChar char="•"/>
            </a:pPr>
            <a:r>
              <a:rPr lang="en-US" sz="2000" dirty="0">
                <a:latin typeface="Source Serif Pro" panose="020B0604020202020204" pitchFamily="18" charset="0"/>
              </a:rPr>
              <a:t>In SAP MM, material types are the materials which are having the similar attributes are categorized together and assigned to a material type. It is a classification of allowed material into material types based on attributes.</a:t>
            </a:r>
          </a:p>
          <a:p>
            <a:pPr lvl="1">
              <a:lnSpc>
                <a:spcPct val="150000"/>
              </a:lnSpc>
            </a:pPr>
            <a:r>
              <a:rPr lang="en-US" sz="2000" dirty="0">
                <a:latin typeface="Source Serif Pro" panose="020B0604020202020204" pitchFamily="18" charset="0"/>
              </a:rPr>
              <a:t>In material master, material type controls the following functions</a:t>
            </a:r>
          </a:p>
          <a:p>
            <a:pPr marL="1254125" lvl="1" indent="-442913">
              <a:lnSpc>
                <a:spcPct val="150000"/>
              </a:lnSpc>
              <a:buFont typeface="Arial" panose="020B0604020202020204" pitchFamily="34" charset="0"/>
              <a:buChar char="•"/>
            </a:pPr>
            <a:r>
              <a:rPr lang="en-US" sz="2000" dirty="0">
                <a:latin typeface="Source Serif Pro" panose="020B0604020202020204" pitchFamily="18" charset="0"/>
              </a:rPr>
              <a:t>Number range assignments i.e. External or Internally.</a:t>
            </a:r>
          </a:p>
          <a:p>
            <a:pPr marL="1254125" lvl="1" indent="-442913">
              <a:lnSpc>
                <a:spcPct val="150000"/>
              </a:lnSpc>
              <a:buFont typeface="Arial" panose="020B0604020202020204" pitchFamily="34" charset="0"/>
              <a:buChar char="•"/>
            </a:pPr>
            <a:r>
              <a:rPr lang="en-US" sz="2000" dirty="0">
                <a:latin typeface="Source Serif Pro" panose="020B0604020202020204" pitchFamily="18" charset="0"/>
              </a:rPr>
              <a:t>Field selections i.e. which fields are mandatory, optional, hide and display.</a:t>
            </a:r>
          </a:p>
          <a:p>
            <a:pPr marL="1254125" lvl="1" indent="-442913">
              <a:lnSpc>
                <a:spcPct val="150000"/>
              </a:lnSpc>
              <a:buFont typeface="Arial" panose="020B0604020202020204" pitchFamily="34" charset="0"/>
              <a:buChar char="•"/>
            </a:pPr>
            <a:r>
              <a:rPr lang="en-US" sz="2000" dirty="0">
                <a:latin typeface="Source Serif Pro" panose="020B0604020202020204" pitchFamily="18" charset="0"/>
              </a:rPr>
              <a:t>Quantity and values basis</a:t>
            </a:r>
          </a:p>
          <a:p>
            <a:pPr marL="1254125" lvl="1" indent="-442913">
              <a:lnSpc>
                <a:spcPct val="150000"/>
              </a:lnSpc>
              <a:buFont typeface="Arial" panose="020B0604020202020204" pitchFamily="34" charset="0"/>
              <a:buChar char="•"/>
            </a:pPr>
            <a:r>
              <a:rPr lang="en-US" sz="2000" dirty="0">
                <a:latin typeface="Source Serif Pro" panose="020B0604020202020204" pitchFamily="18" charset="0"/>
              </a:rPr>
              <a:t>External procurement or internal procurement</a:t>
            </a:r>
          </a:p>
          <a:p>
            <a:pPr marL="1254125" lvl="1" indent="-442913">
              <a:lnSpc>
                <a:spcPct val="150000"/>
              </a:lnSpc>
              <a:buFont typeface="Arial" panose="020B0604020202020204" pitchFamily="34" charset="0"/>
              <a:buChar char="•"/>
            </a:pPr>
            <a:r>
              <a:rPr lang="en-US" sz="2000" dirty="0">
                <a:latin typeface="Source Serif Pro" panose="020B0604020202020204" pitchFamily="18" charset="0"/>
              </a:rPr>
              <a:t>Which value classes are to be allowed</a:t>
            </a:r>
          </a:p>
        </p:txBody>
      </p:sp>
    </p:spTree>
    <p:extLst>
      <p:ext uri="{BB962C8B-B14F-4D97-AF65-F5344CB8AC3E}">
        <p14:creationId xmlns:p14="http://schemas.microsoft.com/office/powerpoint/2010/main" val="2651523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338301" y="1330173"/>
            <a:ext cx="11515397" cy="1818447"/>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Industry Sector determines</a:t>
            </a:r>
          </a:p>
          <a:p>
            <a:pPr marL="1165225" lvl="0" indent="-442913">
              <a:lnSpc>
                <a:spcPct val="150000"/>
              </a:lnSpc>
              <a:buFont typeface="Symbol" panose="05050102010706020507" pitchFamily="18" charset="2"/>
              <a:buChar char=""/>
            </a:pPr>
            <a:r>
              <a:rPr lang="en-IN" sz="2000" dirty="0">
                <a:latin typeface="Source Serif Pro" panose="020B0604020202020204" pitchFamily="18" charset="0"/>
              </a:rPr>
              <a:t>Screen Selection</a:t>
            </a:r>
          </a:p>
          <a:p>
            <a:pPr marL="1165225" lvl="0" indent="-442913">
              <a:lnSpc>
                <a:spcPct val="150000"/>
              </a:lnSpc>
              <a:spcAft>
                <a:spcPts val="800"/>
              </a:spcAft>
              <a:buFont typeface="Symbol" panose="05050102010706020507" pitchFamily="18" charset="2"/>
              <a:buChar char=""/>
            </a:pPr>
            <a:r>
              <a:rPr lang="en-IN" sz="2000" dirty="0">
                <a:latin typeface="Source Serif Pro" panose="020B0604020202020204" pitchFamily="18" charset="0"/>
              </a:rPr>
              <a:t>Field Selection</a:t>
            </a:r>
          </a:p>
        </p:txBody>
      </p:sp>
    </p:spTree>
    <p:extLst>
      <p:ext uri="{BB962C8B-B14F-4D97-AF65-F5344CB8AC3E}">
        <p14:creationId xmlns:p14="http://schemas.microsoft.com/office/powerpoint/2010/main" val="266362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338301" y="1330173"/>
            <a:ext cx="11515397" cy="4239622"/>
          </a:xfrm>
          <a:prstGeom prst="rect">
            <a:avLst/>
          </a:prstGeom>
          <a:noFill/>
        </p:spPr>
        <p:txBody>
          <a:bodyPr wrap="square" rtlCol="0">
            <a:spAutoFit/>
          </a:bodyPr>
          <a:lstStyle/>
          <a:p>
            <a:r>
              <a:rPr lang="en-US" sz="3200" b="1" dirty="0">
                <a:latin typeface="Source Serif Pro" panose="020B0604020202020204" pitchFamily="18" charset="0"/>
              </a:rPr>
              <a:t>Material Group </a:t>
            </a:r>
          </a:p>
          <a:p>
            <a:pPr marL="800100" lvl="1" indent="-342900">
              <a:lnSpc>
                <a:spcPct val="150000"/>
              </a:lnSpc>
              <a:buFont typeface="Arial" panose="020B0604020202020204" pitchFamily="34" charset="0"/>
              <a:buChar char="•"/>
            </a:pPr>
            <a:r>
              <a:rPr lang="en-US" sz="2000" dirty="0">
                <a:latin typeface="Source Serif Pro" panose="020B0604020202020204" pitchFamily="18" charset="0"/>
              </a:rPr>
              <a:t>Material groups are defined at client level, you can define material groups in SAP to differentiate the various materials. For example, an electronic  manufacturing organization can classify computers as desktops, televisions as electronics, speakers as sound systems, etc. Each classification have its own individual group.</a:t>
            </a:r>
          </a:p>
          <a:p>
            <a:pPr marL="800100" lvl="1" indent="-342900">
              <a:lnSpc>
                <a:spcPct val="150000"/>
              </a:lnSpc>
              <a:buFont typeface="Arial" panose="020B0604020202020204" pitchFamily="34" charset="0"/>
              <a:buChar char="•"/>
            </a:pPr>
            <a:endParaRPr lang="en-US" sz="2000" dirty="0">
              <a:latin typeface="Source Serif Pro" panose="020B0604020202020204" pitchFamily="18" charset="0"/>
            </a:endParaRPr>
          </a:p>
          <a:p>
            <a:pPr marL="800100" lvl="1" indent="-342900">
              <a:lnSpc>
                <a:spcPct val="150000"/>
              </a:lnSpc>
              <a:buFont typeface="Arial" panose="020B0604020202020204" pitchFamily="34" charset="0"/>
              <a:buChar char="•"/>
            </a:pPr>
            <a:r>
              <a:rPr lang="en-US" sz="2000" dirty="0">
                <a:latin typeface="Source Serif Pro" panose="020B0604020202020204" pitchFamily="18" charset="0"/>
              </a:rPr>
              <a:t>“Material which are having same characteristics are grouped together and assign to a material group in SAP. It is not a control function like material type, where the material groups are used to generate the reports</a:t>
            </a:r>
          </a:p>
        </p:txBody>
      </p:sp>
    </p:spTree>
    <p:extLst>
      <p:ext uri="{BB962C8B-B14F-4D97-AF65-F5344CB8AC3E}">
        <p14:creationId xmlns:p14="http://schemas.microsoft.com/office/powerpoint/2010/main" val="437392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338301" y="1330173"/>
            <a:ext cx="11515397" cy="584775"/>
          </a:xfrm>
          <a:prstGeom prst="rect">
            <a:avLst/>
          </a:prstGeom>
          <a:noFill/>
        </p:spPr>
        <p:txBody>
          <a:bodyPr wrap="square" rtlCol="0">
            <a:spAutoFit/>
          </a:bodyPr>
          <a:lstStyle/>
          <a:p>
            <a:r>
              <a:rPr lang="en-US" sz="3200" b="1" dirty="0">
                <a:latin typeface="Source Serif Pro" panose="020B0604020202020204" pitchFamily="18" charset="0"/>
              </a:rPr>
              <a:t>Material Master Configuration &amp; Creation</a:t>
            </a:r>
          </a:p>
        </p:txBody>
      </p:sp>
      <p:graphicFrame>
        <p:nvGraphicFramePr>
          <p:cNvPr id="4" name="Table 3">
            <a:extLst>
              <a:ext uri="{FF2B5EF4-FFF2-40B4-BE49-F238E27FC236}">
                <a16:creationId xmlns:a16="http://schemas.microsoft.com/office/drawing/2014/main" id="{C7AD1C29-3D88-C3A3-187D-074067BA84E2}"/>
              </a:ext>
            </a:extLst>
          </p:cNvPr>
          <p:cNvGraphicFramePr>
            <a:graphicFrameLocks noGrp="1"/>
          </p:cNvGraphicFramePr>
          <p:nvPr/>
        </p:nvGraphicFramePr>
        <p:xfrm>
          <a:off x="2374490" y="2106677"/>
          <a:ext cx="7167716" cy="3792680"/>
        </p:xfrm>
        <a:graphic>
          <a:graphicData uri="http://schemas.openxmlformats.org/drawingml/2006/table">
            <a:tbl>
              <a:tblPr>
                <a:tableStyleId>{5C22544A-7EE6-4342-B048-85BDC9FD1C3A}</a:tableStyleId>
              </a:tblPr>
              <a:tblGrid>
                <a:gridCol w="5891565">
                  <a:extLst>
                    <a:ext uri="{9D8B030D-6E8A-4147-A177-3AD203B41FA5}">
                      <a16:colId xmlns:a16="http://schemas.microsoft.com/office/drawing/2014/main" val="1314812711"/>
                    </a:ext>
                  </a:extLst>
                </a:gridCol>
                <a:gridCol w="1276151">
                  <a:extLst>
                    <a:ext uri="{9D8B030D-6E8A-4147-A177-3AD203B41FA5}">
                      <a16:colId xmlns:a16="http://schemas.microsoft.com/office/drawing/2014/main" val="80454473"/>
                    </a:ext>
                  </a:extLst>
                </a:gridCol>
              </a:tblGrid>
              <a:tr h="379268">
                <a:tc>
                  <a:txBody>
                    <a:bodyPr/>
                    <a:lstStyle/>
                    <a:p>
                      <a:pPr algn="l" fontAlgn="ctr"/>
                      <a:r>
                        <a:rPr lang="en-US" sz="2000" u="none" strike="noStrike" dirty="0">
                          <a:effectLst/>
                        </a:rPr>
                        <a:t>Define Attributes of Material Types</a:t>
                      </a:r>
                      <a:endParaRPr lang="en-US"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2000" u="none" strike="noStrike">
                          <a:effectLst/>
                        </a:rPr>
                        <a:t>OMS2</a:t>
                      </a:r>
                      <a:endParaRPr lang="en-IN" sz="2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69424391"/>
                  </a:ext>
                </a:extLst>
              </a:tr>
              <a:tr h="379268">
                <a:tc>
                  <a:txBody>
                    <a:bodyPr/>
                    <a:lstStyle/>
                    <a:p>
                      <a:pPr algn="l" fontAlgn="ctr"/>
                      <a:r>
                        <a:rPr lang="en-IN" sz="2000" u="none" strike="noStrike">
                          <a:effectLst/>
                        </a:rPr>
                        <a:t>Define Material Number Format</a:t>
                      </a:r>
                      <a:endParaRPr lang="en-IN"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2000" u="none" strike="noStrike">
                          <a:effectLst/>
                        </a:rPr>
                        <a:t>OMSL</a:t>
                      </a:r>
                      <a:endParaRPr lang="en-IN" sz="2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67343497"/>
                  </a:ext>
                </a:extLst>
              </a:tr>
              <a:tr h="379268">
                <a:tc>
                  <a:txBody>
                    <a:bodyPr/>
                    <a:lstStyle/>
                    <a:p>
                      <a:pPr algn="l" fontAlgn="ctr"/>
                      <a:r>
                        <a:rPr lang="en-IN" sz="2000" u="none" strike="noStrike">
                          <a:effectLst/>
                        </a:rPr>
                        <a:t>Define Number Ranges for Material Type</a:t>
                      </a:r>
                      <a:endParaRPr lang="en-IN"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2000" u="none" strike="noStrike">
                          <a:effectLst/>
                        </a:rPr>
                        <a:t>MMNR</a:t>
                      </a:r>
                      <a:endParaRPr lang="en-IN" sz="2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77849539"/>
                  </a:ext>
                </a:extLst>
              </a:tr>
              <a:tr h="379268">
                <a:tc>
                  <a:txBody>
                    <a:bodyPr/>
                    <a:lstStyle/>
                    <a:p>
                      <a:pPr algn="l" fontAlgn="ctr"/>
                      <a:r>
                        <a:rPr lang="en-US" sz="2000" u="none" strike="noStrike">
                          <a:effectLst/>
                        </a:rPr>
                        <a:t>Assign Number Range Group to Material Type</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2000" u="none" strike="noStrike">
                          <a:effectLst/>
                        </a:rPr>
                        <a:t>MMNR</a:t>
                      </a:r>
                      <a:endParaRPr lang="en-IN" sz="2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83256693"/>
                  </a:ext>
                </a:extLst>
              </a:tr>
              <a:tr h="379268">
                <a:tc>
                  <a:txBody>
                    <a:bodyPr/>
                    <a:lstStyle/>
                    <a:p>
                      <a:pPr algn="l" fontAlgn="ctr"/>
                      <a:r>
                        <a:rPr lang="en-IN" sz="2000" u="none" strike="noStrike">
                          <a:effectLst/>
                        </a:rPr>
                        <a:t>Define Industry Sectors</a:t>
                      </a:r>
                      <a:endParaRPr lang="en-IN"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2000" u="none" strike="noStrike">
                          <a:effectLst/>
                        </a:rPr>
                        <a:t>OMS3</a:t>
                      </a:r>
                      <a:endParaRPr lang="en-IN" sz="2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75635612"/>
                  </a:ext>
                </a:extLst>
              </a:tr>
              <a:tr h="379268">
                <a:tc>
                  <a:txBody>
                    <a:bodyPr/>
                    <a:lstStyle/>
                    <a:p>
                      <a:pPr algn="l" fontAlgn="ctr"/>
                      <a:r>
                        <a:rPr lang="en-IN" sz="2000" u="none" strike="noStrike" dirty="0">
                          <a:effectLst/>
                        </a:rPr>
                        <a:t>Define Material groups</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2000" u="none" strike="noStrike">
                          <a:effectLst/>
                        </a:rPr>
                        <a:t>OMSF</a:t>
                      </a:r>
                      <a:endParaRPr lang="en-IN" sz="2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86123888"/>
                  </a:ext>
                </a:extLst>
              </a:tr>
              <a:tr h="379268">
                <a:tc>
                  <a:txBody>
                    <a:bodyPr/>
                    <a:lstStyle/>
                    <a:p>
                      <a:pPr algn="l" fontAlgn="ctr"/>
                      <a:r>
                        <a:rPr lang="en-IN" sz="2000" u="none" strike="noStrike">
                          <a:effectLst/>
                        </a:rPr>
                        <a:t>Define Unit of Measures</a:t>
                      </a:r>
                      <a:endParaRPr lang="en-IN"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2000" u="none" strike="noStrike">
                          <a:effectLst/>
                        </a:rPr>
                        <a:t>CUNNI</a:t>
                      </a:r>
                      <a:endParaRPr lang="en-IN" sz="2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98941731"/>
                  </a:ext>
                </a:extLst>
              </a:tr>
              <a:tr h="379268">
                <a:tc>
                  <a:txBody>
                    <a:bodyPr/>
                    <a:lstStyle/>
                    <a:p>
                      <a:pPr algn="l" fontAlgn="ctr"/>
                      <a:r>
                        <a:rPr lang="en-IN" sz="2000" u="none" strike="noStrike">
                          <a:effectLst/>
                        </a:rPr>
                        <a:t>Material Master Creation</a:t>
                      </a:r>
                      <a:endParaRPr lang="en-IN"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u="none" strike="noStrike">
                          <a:effectLst/>
                        </a:rPr>
                        <a:t>MM01</a:t>
                      </a:r>
                      <a:endParaRPr lang="en-I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50567213"/>
                  </a:ext>
                </a:extLst>
              </a:tr>
              <a:tr h="379268">
                <a:tc>
                  <a:txBody>
                    <a:bodyPr/>
                    <a:lstStyle/>
                    <a:p>
                      <a:pPr algn="l" fontAlgn="ctr"/>
                      <a:r>
                        <a:rPr lang="en-US" sz="2000" u="none" strike="noStrike">
                          <a:effectLst/>
                        </a:rPr>
                        <a:t>Material Master Extend or Change</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u="none" strike="noStrike">
                          <a:effectLst/>
                        </a:rPr>
                        <a:t>MM02</a:t>
                      </a:r>
                      <a:endParaRPr lang="en-I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33343620"/>
                  </a:ext>
                </a:extLst>
              </a:tr>
              <a:tr h="379268">
                <a:tc>
                  <a:txBody>
                    <a:bodyPr/>
                    <a:lstStyle/>
                    <a:p>
                      <a:pPr algn="l" fontAlgn="ctr"/>
                      <a:r>
                        <a:rPr lang="en-IN" sz="2000" u="none" strike="noStrike" dirty="0">
                          <a:effectLst/>
                        </a:rPr>
                        <a:t>Material Master Creation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u="none" strike="noStrike" dirty="0">
                          <a:effectLst/>
                        </a:rPr>
                        <a:t>MM03</a:t>
                      </a:r>
                      <a:endParaRPr lang="en-IN"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50750443"/>
                  </a:ext>
                </a:extLst>
              </a:tr>
            </a:tbl>
          </a:graphicData>
        </a:graphic>
      </p:graphicFrame>
    </p:spTree>
    <p:extLst>
      <p:ext uri="{BB962C8B-B14F-4D97-AF65-F5344CB8AC3E}">
        <p14:creationId xmlns:p14="http://schemas.microsoft.com/office/powerpoint/2010/main" val="3008788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1429682" y="972183"/>
            <a:ext cx="8540228" cy="5371022"/>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Material Master </a:t>
            </a:r>
            <a:r>
              <a:rPr lang="en-IN" sz="3200" b="1" dirty="0" err="1">
                <a:latin typeface="Source Serif Pro" panose="020B0604020202020204" pitchFamily="18" charset="0"/>
              </a:rPr>
              <a:t>T.codes</a:t>
            </a:r>
            <a:endParaRPr lang="en-IN" sz="3200" b="1" dirty="0">
              <a:latin typeface="Source Serif Pro" panose="020B0604020202020204" pitchFamily="18" charset="0"/>
            </a:endParaRPr>
          </a:p>
          <a:p>
            <a:pPr marL="722312">
              <a:lnSpc>
                <a:spcPct val="150000"/>
              </a:lnSpc>
              <a:spcAft>
                <a:spcPts val="800"/>
              </a:spcAft>
            </a:pPr>
            <a:r>
              <a:rPr lang="en-IN" dirty="0">
                <a:latin typeface="Segoe UI" panose="020B0502040204020203" pitchFamily="34" charset="0"/>
                <a:ea typeface="Calibri" panose="020F0502020204030204" pitchFamily="34" charset="0"/>
                <a:cs typeface="Times New Roman" panose="02020603050405020304" pitchFamily="18" charset="0"/>
              </a:rPr>
              <a:t>	</a:t>
            </a:r>
            <a:r>
              <a:rPr lang="en-IN" sz="1600" dirty="0">
                <a:latin typeface="Source Serif Pro" panose="020B0604020202020204" pitchFamily="18" charset="0"/>
              </a:rPr>
              <a:t>MM01		</a:t>
            </a:r>
            <a:r>
              <a:rPr lang="en-IN" sz="1600" dirty="0">
                <a:latin typeface="Source Serif Pro" panose="020B0604020202020204" pitchFamily="18" charset="0"/>
                <a:sym typeface="Wingdings" panose="05000000000000000000" pitchFamily="2" charset="2"/>
              </a:rPr>
              <a:t></a:t>
            </a:r>
            <a:r>
              <a:rPr lang="en-IN" sz="1600" dirty="0">
                <a:latin typeface="Source Serif Pro" panose="020B0604020202020204" pitchFamily="18" charset="0"/>
              </a:rPr>
              <a:t>		Create &amp; Extension</a:t>
            </a:r>
          </a:p>
          <a:p>
            <a:pPr algn="just">
              <a:lnSpc>
                <a:spcPct val="107000"/>
              </a:lnSpc>
              <a:spcAft>
                <a:spcPts val="800"/>
              </a:spcAft>
            </a:pPr>
            <a:r>
              <a:rPr lang="en-IN" sz="1600" dirty="0">
                <a:latin typeface="Source Serif Pro" panose="020B0604020202020204" pitchFamily="18" charset="0"/>
              </a:rPr>
              <a:t>	MM02		</a:t>
            </a:r>
            <a:r>
              <a:rPr lang="en-IN" sz="1600" dirty="0">
                <a:latin typeface="Source Serif Pro" panose="020B0604020202020204" pitchFamily="18" charset="0"/>
                <a:sym typeface="Wingdings" panose="05000000000000000000" pitchFamily="2" charset="2"/>
              </a:rPr>
              <a:t></a:t>
            </a:r>
            <a:r>
              <a:rPr lang="en-IN" sz="1600" dirty="0">
                <a:latin typeface="Source Serif Pro" panose="020B0604020202020204" pitchFamily="18" charset="0"/>
              </a:rPr>
              <a:t>		Change</a:t>
            </a:r>
          </a:p>
          <a:p>
            <a:pPr algn="just">
              <a:lnSpc>
                <a:spcPct val="107000"/>
              </a:lnSpc>
              <a:spcAft>
                <a:spcPts val="800"/>
              </a:spcAft>
            </a:pPr>
            <a:r>
              <a:rPr lang="en-IN" sz="1600" dirty="0">
                <a:latin typeface="Source Serif Pro" panose="020B0604020202020204" pitchFamily="18" charset="0"/>
              </a:rPr>
              <a:t>	MM03		</a:t>
            </a:r>
            <a:r>
              <a:rPr lang="en-IN" sz="1600" dirty="0">
                <a:latin typeface="Source Serif Pro" panose="020B0604020202020204" pitchFamily="18" charset="0"/>
                <a:sym typeface="Wingdings" panose="05000000000000000000" pitchFamily="2" charset="2"/>
              </a:rPr>
              <a:t></a:t>
            </a:r>
            <a:r>
              <a:rPr lang="en-IN" sz="1600" dirty="0">
                <a:latin typeface="Source Serif Pro" panose="020B0604020202020204" pitchFamily="18" charset="0"/>
              </a:rPr>
              <a:t>		Display</a:t>
            </a:r>
          </a:p>
          <a:p>
            <a:pPr algn="just">
              <a:lnSpc>
                <a:spcPct val="107000"/>
              </a:lnSpc>
              <a:spcAft>
                <a:spcPts val="800"/>
              </a:spcAft>
            </a:pPr>
            <a:r>
              <a:rPr lang="en-IN" sz="1600" dirty="0">
                <a:latin typeface="Source Serif Pro" panose="020B0604020202020204" pitchFamily="18" charset="0"/>
              </a:rPr>
              <a:t>	MM04		</a:t>
            </a:r>
            <a:r>
              <a:rPr lang="en-IN" sz="1600" dirty="0">
                <a:latin typeface="Source Serif Pro" panose="020B0604020202020204" pitchFamily="18" charset="0"/>
                <a:sym typeface="Wingdings" panose="05000000000000000000" pitchFamily="2" charset="2"/>
              </a:rPr>
              <a:t></a:t>
            </a:r>
            <a:r>
              <a:rPr lang="en-IN" sz="1600" dirty="0">
                <a:latin typeface="Source Serif Pro" panose="020B0604020202020204" pitchFamily="18" charset="0"/>
              </a:rPr>
              <a:t>		Active Changes</a:t>
            </a:r>
          </a:p>
          <a:p>
            <a:pPr algn="just">
              <a:lnSpc>
                <a:spcPct val="107000"/>
              </a:lnSpc>
              <a:spcAft>
                <a:spcPts val="800"/>
              </a:spcAft>
            </a:pPr>
            <a:r>
              <a:rPr lang="en-IN" sz="1600" dirty="0">
                <a:latin typeface="Source Serif Pro" panose="020B0604020202020204" pitchFamily="18" charset="0"/>
              </a:rPr>
              <a:t>	MM17		</a:t>
            </a:r>
            <a:r>
              <a:rPr lang="en-IN" sz="1600" dirty="0">
                <a:latin typeface="Source Serif Pro" panose="020B0604020202020204" pitchFamily="18" charset="0"/>
                <a:sym typeface="Wingdings" panose="05000000000000000000" pitchFamily="2" charset="2"/>
              </a:rPr>
              <a:t></a:t>
            </a:r>
            <a:r>
              <a:rPr lang="en-IN" sz="1600" dirty="0">
                <a:latin typeface="Source Serif Pro" panose="020B0604020202020204" pitchFamily="18" charset="0"/>
              </a:rPr>
              <a:t>		Mass Maintenance </a:t>
            </a:r>
          </a:p>
          <a:p>
            <a:pPr algn="just">
              <a:lnSpc>
                <a:spcPct val="107000"/>
              </a:lnSpc>
              <a:spcAft>
                <a:spcPts val="800"/>
              </a:spcAft>
            </a:pPr>
            <a:r>
              <a:rPr lang="en-IN" sz="1600" dirty="0">
                <a:latin typeface="Source Serif Pro" panose="020B0604020202020204" pitchFamily="18" charset="0"/>
              </a:rPr>
              <a:t>	MMAM		</a:t>
            </a:r>
            <a:r>
              <a:rPr lang="en-IN" sz="1600" dirty="0">
                <a:latin typeface="Source Serif Pro" panose="020B0604020202020204" pitchFamily="18" charset="0"/>
                <a:sym typeface="Wingdings" panose="05000000000000000000" pitchFamily="2" charset="2"/>
              </a:rPr>
              <a:t></a:t>
            </a:r>
            <a:r>
              <a:rPr lang="en-IN" sz="1600" dirty="0">
                <a:latin typeface="Source Serif Pro" panose="020B0604020202020204" pitchFamily="18" charset="0"/>
              </a:rPr>
              <a:t>		Material type change</a:t>
            </a:r>
          </a:p>
          <a:p>
            <a:pPr algn="just">
              <a:lnSpc>
                <a:spcPct val="107000"/>
              </a:lnSpc>
              <a:spcAft>
                <a:spcPts val="800"/>
              </a:spcAft>
            </a:pPr>
            <a:r>
              <a:rPr lang="en-IN" sz="1600" dirty="0">
                <a:latin typeface="Source Serif Pro" panose="020B0604020202020204" pitchFamily="18" charset="0"/>
              </a:rPr>
              <a:t>	MMBE		</a:t>
            </a:r>
            <a:r>
              <a:rPr lang="en-IN" sz="1600" dirty="0">
                <a:latin typeface="Source Serif Pro" panose="020B0604020202020204" pitchFamily="18" charset="0"/>
                <a:sym typeface="Wingdings" panose="05000000000000000000" pitchFamily="2" charset="2"/>
              </a:rPr>
              <a:t></a:t>
            </a:r>
            <a:r>
              <a:rPr lang="en-IN" sz="1600" dirty="0">
                <a:latin typeface="Source Serif Pro" panose="020B0604020202020204" pitchFamily="18" charset="0"/>
              </a:rPr>
              <a:t>		Stock Overview</a:t>
            </a:r>
          </a:p>
          <a:p>
            <a:pPr algn="just">
              <a:lnSpc>
                <a:spcPct val="107000"/>
              </a:lnSpc>
              <a:spcAft>
                <a:spcPts val="800"/>
              </a:spcAft>
            </a:pPr>
            <a:r>
              <a:rPr lang="en-IN" sz="1600" dirty="0">
                <a:latin typeface="Source Serif Pro" panose="020B0604020202020204" pitchFamily="18" charset="0"/>
              </a:rPr>
              <a:t>	MMPV		</a:t>
            </a:r>
            <a:r>
              <a:rPr lang="en-IN" sz="1600" dirty="0">
                <a:latin typeface="Source Serif Pro" panose="020B0604020202020204" pitchFamily="18" charset="0"/>
                <a:sym typeface="Wingdings" panose="05000000000000000000" pitchFamily="2" charset="2"/>
              </a:rPr>
              <a:t></a:t>
            </a:r>
            <a:r>
              <a:rPr lang="en-IN" sz="1600" dirty="0">
                <a:latin typeface="Source Serif Pro" panose="020B0604020202020204" pitchFamily="18" charset="0"/>
              </a:rPr>
              <a:t>		Close Period</a:t>
            </a:r>
          </a:p>
          <a:p>
            <a:pPr algn="just">
              <a:lnSpc>
                <a:spcPct val="107000"/>
              </a:lnSpc>
              <a:spcAft>
                <a:spcPts val="800"/>
              </a:spcAft>
            </a:pPr>
            <a:r>
              <a:rPr lang="en-IN" sz="1600" dirty="0">
                <a:latin typeface="Source Serif Pro" panose="020B0604020202020204" pitchFamily="18" charset="0"/>
              </a:rPr>
              <a:t>	MMRV		</a:t>
            </a:r>
            <a:r>
              <a:rPr lang="en-IN" sz="1600" dirty="0">
                <a:latin typeface="Source Serif Pro" panose="020B0604020202020204" pitchFamily="18" charset="0"/>
                <a:sym typeface="Wingdings" panose="05000000000000000000" pitchFamily="2" charset="2"/>
              </a:rPr>
              <a:t></a:t>
            </a:r>
            <a:r>
              <a:rPr lang="en-IN" sz="1600" dirty="0">
                <a:latin typeface="Source Serif Pro" panose="020B0604020202020204" pitchFamily="18" charset="0"/>
              </a:rPr>
              <a:t>		Allow Posting to Previous Period</a:t>
            </a:r>
          </a:p>
          <a:p>
            <a:pPr algn="just">
              <a:lnSpc>
                <a:spcPct val="107000"/>
              </a:lnSpc>
              <a:spcAft>
                <a:spcPts val="800"/>
              </a:spcAft>
            </a:pPr>
            <a:r>
              <a:rPr lang="en-IN" sz="1600" dirty="0">
                <a:latin typeface="Source Serif Pro" panose="020B0604020202020204" pitchFamily="18" charset="0"/>
              </a:rPr>
              <a:t>	MM50		</a:t>
            </a:r>
            <a:r>
              <a:rPr lang="en-IN" sz="1600" dirty="0">
                <a:latin typeface="Source Serif Pro" panose="020B0604020202020204" pitchFamily="18" charset="0"/>
                <a:sym typeface="Wingdings" panose="05000000000000000000" pitchFamily="2" charset="2"/>
              </a:rPr>
              <a:t></a:t>
            </a:r>
            <a:r>
              <a:rPr lang="en-IN" sz="1600" dirty="0">
                <a:latin typeface="Source Serif Pro" panose="020B0604020202020204" pitchFamily="18" charset="0"/>
              </a:rPr>
              <a:t>		 Extend Material View(s)</a:t>
            </a:r>
          </a:p>
          <a:p>
            <a:pPr algn="just">
              <a:lnSpc>
                <a:spcPct val="107000"/>
              </a:lnSpc>
              <a:spcAft>
                <a:spcPts val="800"/>
              </a:spcAft>
            </a:pPr>
            <a:r>
              <a:rPr lang="en-IN" sz="1600" dirty="0">
                <a:latin typeface="Source Serif Pro" panose="020B0604020202020204" pitchFamily="18" charset="0"/>
              </a:rPr>
              <a:t>	MMSC		</a:t>
            </a:r>
            <a:r>
              <a:rPr lang="en-IN" sz="1600" dirty="0">
                <a:latin typeface="Source Serif Pro" panose="020B0604020202020204" pitchFamily="18" charset="0"/>
                <a:sym typeface="Wingdings" panose="05000000000000000000" pitchFamily="2" charset="2"/>
              </a:rPr>
              <a:t></a:t>
            </a:r>
            <a:r>
              <a:rPr lang="en-IN" sz="1600" dirty="0">
                <a:latin typeface="Source Serif Pro" panose="020B0604020202020204" pitchFamily="18" charset="0"/>
              </a:rPr>
              <a:t>		Enter Storage Locations</a:t>
            </a:r>
          </a:p>
          <a:p>
            <a:pPr algn="just">
              <a:lnSpc>
                <a:spcPct val="107000"/>
              </a:lnSpc>
              <a:spcAft>
                <a:spcPts val="800"/>
              </a:spcAft>
            </a:pPr>
            <a:r>
              <a:rPr lang="en-IN" sz="1600" dirty="0">
                <a:latin typeface="Source Serif Pro" panose="020B0604020202020204" pitchFamily="18" charset="0"/>
              </a:rPr>
              <a:t>	MM60		</a:t>
            </a:r>
            <a:r>
              <a:rPr lang="en-IN" sz="1600" dirty="0">
                <a:latin typeface="Source Serif Pro" panose="020B0604020202020204" pitchFamily="18" charset="0"/>
                <a:sym typeface="Wingdings" panose="05000000000000000000" pitchFamily="2" charset="2"/>
              </a:rPr>
              <a:t></a:t>
            </a:r>
            <a:r>
              <a:rPr lang="en-IN" sz="1600" dirty="0">
                <a:latin typeface="Source Serif Pro" panose="020B0604020202020204" pitchFamily="18" charset="0"/>
              </a:rPr>
              <a:t>		Materials List</a:t>
            </a:r>
            <a:endParaRPr lang="en-IN" sz="2000" dirty="0">
              <a:latin typeface="Source Serif Pro" panose="020B0604020202020204" pitchFamily="18" charset="0"/>
            </a:endParaRPr>
          </a:p>
        </p:txBody>
      </p:sp>
    </p:spTree>
    <p:extLst>
      <p:ext uri="{BB962C8B-B14F-4D97-AF65-F5344CB8AC3E}">
        <p14:creationId xmlns:p14="http://schemas.microsoft.com/office/powerpoint/2010/main" val="3453753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338301" y="1123696"/>
            <a:ext cx="11515397" cy="5390194"/>
          </a:xfrm>
          <a:prstGeom prst="rect">
            <a:avLst/>
          </a:prstGeom>
          <a:noFill/>
        </p:spPr>
        <p:txBody>
          <a:bodyPr wrap="square" rtlCol="0">
            <a:spAutoFit/>
          </a:bodyPr>
          <a:lstStyle/>
          <a:p>
            <a:r>
              <a:rPr lang="en-US" sz="3200" b="1" dirty="0">
                <a:latin typeface="Source Serif Pro" panose="020B0604020202020204" pitchFamily="18" charset="0"/>
              </a:rPr>
              <a:t>Vendor Master</a:t>
            </a:r>
          </a:p>
          <a:p>
            <a:pPr marL="800100" lvl="1" indent="-342900">
              <a:lnSpc>
                <a:spcPct val="150000"/>
              </a:lnSpc>
              <a:buFont typeface="Arial" panose="020B0604020202020204" pitchFamily="34" charset="0"/>
              <a:buChar char="•"/>
            </a:pPr>
            <a:r>
              <a:rPr lang="en-US" sz="2000" dirty="0">
                <a:latin typeface="Source Serif Pro" panose="020B0604020202020204" pitchFamily="18" charset="0"/>
              </a:rPr>
              <a:t>Vendor master data is a complete record of the supplier's relevant information. As such, it should capture everything from procurement history to information about the goods and services sourced from the vendor, inventory data, contract records, purchasing records.</a:t>
            </a:r>
          </a:p>
          <a:p>
            <a:pPr marL="0" lvl="1">
              <a:lnSpc>
                <a:spcPct val="150000"/>
              </a:lnSpc>
            </a:pPr>
            <a:r>
              <a:rPr lang="en-US" sz="2000" b="1" u="sng" dirty="0">
                <a:latin typeface="Source Serif Pro" panose="020B0604020202020204" pitchFamily="18" charset="0"/>
              </a:rPr>
              <a:t>Vendor account group </a:t>
            </a:r>
          </a:p>
          <a:p>
            <a:pPr marL="987425" indent="-342900" algn="just">
              <a:lnSpc>
                <a:spcPct val="107000"/>
              </a:lnSpc>
              <a:spcAft>
                <a:spcPts val="800"/>
              </a:spcAft>
              <a:buFont typeface="Arial" panose="020B0604020202020204" pitchFamily="34" charset="0"/>
              <a:buChar char="•"/>
            </a:pPr>
            <a:r>
              <a:rPr lang="en-IN" sz="2000" dirty="0">
                <a:latin typeface="Source Serif Pro" panose="020B0604020202020204" pitchFamily="18" charset="0"/>
              </a:rPr>
              <a:t>The Intervals for the number assignment.</a:t>
            </a:r>
          </a:p>
          <a:p>
            <a:pPr marL="987425" indent="-342900" algn="just">
              <a:lnSpc>
                <a:spcPct val="107000"/>
              </a:lnSpc>
              <a:spcAft>
                <a:spcPts val="800"/>
              </a:spcAft>
              <a:buFont typeface="Arial" panose="020B0604020202020204" pitchFamily="34" charset="0"/>
              <a:buChar char="•"/>
            </a:pPr>
            <a:r>
              <a:rPr lang="en-IN" sz="2000" dirty="0">
                <a:latin typeface="Source Serif Pro" panose="020B0604020202020204" pitchFamily="18" charset="0"/>
              </a:rPr>
              <a:t>Status of Vendor or one-time account</a:t>
            </a:r>
          </a:p>
          <a:p>
            <a:pPr marL="987425" indent="-342900" algn="just">
              <a:lnSpc>
                <a:spcPct val="107000"/>
              </a:lnSpc>
              <a:spcAft>
                <a:spcPts val="800"/>
              </a:spcAft>
              <a:buFont typeface="Arial" panose="020B0604020202020204" pitchFamily="34" charset="0"/>
              <a:buChar char="•"/>
            </a:pPr>
            <a:r>
              <a:rPr lang="en-IN" sz="2000" dirty="0">
                <a:latin typeface="Source Serif Pro" panose="020B0604020202020204" pitchFamily="18" charset="0"/>
              </a:rPr>
              <a:t>Field Selection.</a:t>
            </a:r>
          </a:p>
          <a:p>
            <a:pPr marL="987425" indent="-342900" algn="just">
              <a:lnSpc>
                <a:spcPct val="107000"/>
              </a:lnSpc>
              <a:spcAft>
                <a:spcPts val="800"/>
              </a:spcAft>
              <a:buFont typeface="Arial" panose="020B0604020202020204" pitchFamily="34" charset="0"/>
              <a:buChar char="•"/>
            </a:pPr>
            <a:r>
              <a:rPr lang="en-IN" sz="2000" dirty="0">
                <a:latin typeface="Source Serif Pro" panose="020B0604020202020204" pitchFamily="18" charset="0"/>
              </a:rPr>
              <a:t>Vendor sub range and plant specific data.</a:t>
            </a:r>
          </a:p>
          <a:p>
            <a:pPr marL="987425" indent="-342900">
              <a:buFont typeface="Arial" panose="020B0604020202020204" pitchFamily="34" charset="0"/>
              <a:buChar char="•"/>
            </a:pPr>
            <a:r>
              <a:rPr lang="en-IN" sz="2000" dirty="0">
                <a:latin typeface="Source Serif Pro" panose="020B0604020202020204" pitchFamily="18" charset="0"/>
              </a:rPr>
              <a:t>Partner function</a:t>
            </a:r>
            <a:endParaRPr lang="en-US" sz="2000" dirty="0">
              <a:latin typeface="Source Serif Pro" panose="020B0604020202020204" pitchFamily="18" charset="0"/>
            </a:endParaRPr>
          </a:p>
          <a:p>
            <a:pPr marL="644525"/>
            <a:endParaRPr lang="en-IN" sz="2000" dirty="0">
              <a:latin typeface="Source Serif Pro" panose="020B0604020202020204" pitchFamily="18" charset="0"/>
            </a:endParaRPr>
          </a:p>
          <a:p>
            <a:pPr marL="354013"/>
            <a:r>
              <a:rPr lang="en-IN" sz="2000" dirty="0">
                <a:latin typeface="Source Serif Pro" panose="020B0604020202020204" pitchFamily="18" charset="0"/>
              </a:rPr>
              <a:t>Note: An Account Group must be assigned to each Vendor master record.</a:t>
            </a:r>
          </a:p>
          <a:p>
            <a:pPr marL="644525"/>
            <a:endParaRPr lang="en-IN" sz="2000" dirty="0">
              <a:latin typeface="Source Serif Pro" panose="020B0604020202020204" pitchFamily="18" charset="0"/>
            </a:endParaRPr>
          </a:p>
        </p:txBody>
      </p:sp>
    </p:spTree>
    <p:extLst>
      <p:ext uri="{BB962C8B-B14F-4D97-AF65-F5344CB8AC3E}">
        <p14:creationId xmlns:p14="http://schemas.microsoft.com/office/powerpoint/2010/main" val="4002645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338301" y="1330173"/>
            <a:ext cx="11515397" cy="584775"/>
          </a:xfrm>
          <a:prstGeom prst="rect">
            <a:avLst/>
          </a:prstGeom>
          <a:noFill/>
        </p:spPr>
        <p:txBody>
          <a:bodyPr wrap="square" rtlCol="0">
            <a:spAutoFit/>
          </a:bodyPr>
          <a:lstStyle/>
          <a:p>
            <a:r>
              <a:rPr lang="en-US" sz="3200" b="1" dirty="0">
                <a:latin typeface="Source Serif Pro" panose="020B0604020202020204" pitchFamily="18" charset="0"/>
              </a:rPr>
              <a:t>Vendor Configuration</a:t>
            </a:r>
          </a:p>
        </p:txBody>
      </p:sp>
      <p:graphicFrame>
        <p:nvGraphicFramePr>
          <p:cNvPr id="4" name="Table 3">
            <a:extLst>
              <a:ext uri="{FF2B5EF4-FFF2-40B4-BE49-F238E27FC236}">
                <a16:creationId xmlns:a16="http://schemas.microsoft.com/office/drawing/2014/main" id="{C7AD1C29-3D88-C3A3-187D-074067BA84E2}"/>
              </a:ext>
            </a:extLst>
          </p:cNvPr>
          <p:cNvGraphicFramePr>
            <a:graphicFrameLocks noGrp="1"/>
          </p:cNvGraphicFramePr>
          <p:nvPr/>
        </p:nvGraphicFramePr>
        <p:xfrm>
          <a:off x="2300748" y="2475386"/>
          <a:ext cx="7167716" cy="1857375"/>
        </p:xfrm>
        <a:graphic>
          <a:graphicData uri="http://schemas.openxmlformats.org/drawingml/2006/table">
            <a:tbl>
              <a:tblPr>
                <a:tableStyleId>{5C22544A-7EE6-4342-B048-85BDC9FD1C3A}</a:tableStyleId>
              </a:tblPr>
              <a:tblGrid>
                <a:gridCol w="5891565">
                  <a:extLst>
                    <a:ext uri="{9D8B030D-6E8A-4147-A177-3AD203B41FA5}">
                      <a16:colId xmlns:a16="http://schemas.microsoft.com/office/drawing/2014/main" val="1314812711"/>
                    </a:ext>
                  </a:extLst>
                </a:gridCol>
                <a:gridCol w="1276151">
                  <a:extLst>
                    <a:ext uri="{9D8B030D-6E8A-4147-A177-3AD203B41FA5}">
                      <a16:colId xmlns:a16="http://schemas.microsoft.com/office/drawing/2014/main" val="80454473"/>
                    </a:ext>
                  </a:extLst>
                </a:gridCol>
              </a:tblGrid>
              <a:tr h="379268">
                <a:tc>
                  <a:txBody>
                    <a:bodyPr/>
                    <a:lstStyle/>
                    <a:p>
                      <a:pPr algn="l" fontAlgn="b">
                        <a:lnSpc>
                          <a:spcPct val="200000"/>
                        </a:lnSpc>
                      </a:pPr>
                      <a:r>
                        <a:rPr lang="en-US" sz="2000" b="0" i="0" u="none" strike="noStrike">
                          <a:solidFill>
                            <a:srgbClr val="000000"/>
                          </a:solidFill>
                          <a:effectLst/>
                          <a:latin typeface="Calibri" panose="020F0502020204030204" pitchFamily="34" charset="0"/>
                        </a:rPr>
                        <a:t>Define Account Groups with Screen Layout (Vendors)</a:t>
                      </a:r>
                    </a:p>
                  </a:txBody>
                  <a:tcPr marL="9525" marR="9525" marT="9525" marB="0" anchor="b"/>
                </a:tc>
                <a:tc>
                  <a:txBody>
                    <a:bodyPr/>
                    <a:lstStyle/>
                    <a:p>
                      <a:pPr algn="ctr" fontAlgn="ctr">
                        <a:lnSpc>
                          <a:spcPct val="200000"/>
                        </a:lnSpc>
                      </a:pPr>
                      <a:r>
                        <a:rPr lang="en-IN" sz="2000" b="0" i="0" u="none" strike="noStrike">
                          <a:solidFill>
                            <a:srgbClr val="000000"/>
                          </a:solidFill>
                          <a:effectLst/>
                          <a:latin typeface="Calibri" panose="020F0502020204030204" pitchFamily="34" charset="0"/>
                        </a:rPr>
                        <a:t>OBD3</a:t>
                      </a:r>
                    </a:p>
                  </a:txBody>
                  <a:tcPr marL="9525" marR="9525" marT="9525" marB="0" anchor="ctr"/>
                </a:tc>
                <a:extLst>
                  <a:ext uri="{0D108BD9-81ED-4DB2-BD59-A6C34878D82A}">
                    <a16:rowId xmlns:a16="http://schemas.microsoft.com/office/drawing/2014/main" val="2969424391"/>
                  </a:ext>
                </a:extLst>
              </a:tr>
              <a:tr h="379268">
                <a:tc>
                  <a:txBody>
                    <a:bodyPr/>
                    <a:lstStyle/>
                    <a:p>
                      <a:pPr algn="l" fontAlgn="b">
                        <a:lnSpc>
                          <a:spcPct val="200000"/>
                        </a:lnSpc>
                      </a:pPr>
                      <a:r>
                        <a:rPr lang="en-US" sz="2000" b="0" i="0" u="none" strike="noStrike">
                          <a:solidFill>
                            <a:srgbClr val="000000"/>
                          </a:solidFill>
                          <a:effectLst/>
                          <a:latin typeface="Calibri" panose="020F0502020204030204" pitchFamily="34" charset="0"/>
                        </a:rPr>
                        <a:t>Create Number Ranges for Vendor Accounts</a:t>
                      </a:r>
                    </a:p>
                  </a:txBody>
                  <a:tcPr marL="9525" marR="9525" marT="9525" marB="0" anchor="b"/>
                </a:tc>
                <a:tc>
                  <a:txBody>
                    <a:bodyPr/>
                    <a:lstStyle/>
                    <a:p>
                      <a:pPr algn="ctr" fontAlgn="ctr">
                        <a:lnSpc>
                          <a:spcPct val="200000"/>
                        </a:lnSpc>
                      </a:pPr>
                      <a:r>
                        <a:rPr lang="en-IN" sz="2000" b="0" i="0" u="none" strike="noStrike">
                          <a:solidFill>
                            <a:srgbClr val="000000"/>
                          </a:solidFill>
                          <a:effectLst/>
                          <a:latin typeface="Calibri" panose="020F0502020204030204" pitchFamily="34" charset="0"/>
                        </a:rPr>
                        <a:t>XK01</a:t>
                      </a:r>
                    </a:p>
                  </a:txBody>
                  <a:tcPr marL="9525" marR="9525" marT="9525" marB="0" anchor="ctr"/>
                </a:tc>
                <a:extLst>
                  <a:ext uri="{0D108BD9-81ED-4DB2-BD59-A6C34878D82A}">
                    <a16:rowId xmlns:a16="http://schemas.microsoft.com/office/drawing/2014/main" val="3567343497"/>
                  </a:ext>
                </a:extLst>
              </a:tr>
              <a:tr h="379268">
                <a:tc>
                  <a:txBody>
                    <a:bodyPr/>
                    <a:lstStyle/>
                    <a:p>
                      <a:pPr algn="l" fontAlgn="b">
                        <a:lnSpc>
                          <a:spcPct val="200000"/>
                        </a:lnSpc>
                      </a:pPr>
                      <a:r>
                        <a:rPr lang="en-US" sz="2000" b="0" i="0" u="none" strike="noStrike" dirty="0">
                          <a:solidFill>
                            <a:srgbClr val="000000"/>
                          </a:solidFill>
                          <a:effectLst/>
                          <a:latin typeface="Calibri" panose="020F0502020204030204" pitchFamily="34" charset="0"/>
                        </a:rPr>
                        <a:t>Assign Number Ranges to Vendor Account Groups</a:t>
                      </a:r>
                    </a:p>
                  </a:txBody>
                  <a:tcPr marL="9525" marR="9525" marT="9525" marB="0" anchor="b"/>
                </a:tc>
                <a:tc>
                  <a:txBody>
                    <a:bodyPr/>
                    <a:lstStyle/>
                    <a:p>
                      <a:pPr algn="ctr" fontAlgn="ctr">
                        <a:lnSpc>
                          <a:spcPct val="200000"/>
                        </a:lnSpc>
                      </a:pPr>
                      <a:r>
                        <a:rPr lang="en-IN" sz="2000" b="0" i="0" u="none" strike="noStrike" dirty="0">
                          <a:solidFill>
                            <a:srgbClr val="000000"/>
                          </a:solidFill>
                          <a:effectLst/>
                          <a:latin typeface="Calibri" panose="020F0502020204030204" pitchFamily="34" charset="0"/>
                        </a:rPr>
                        <a:t>Nil</a:t>
                      </a:r>
                    </a:p>
                  </a:txBody>
                  <a:tcPr marL="9525" marR="9525" marT="9525" marB="0" anchor="ctr"/>
                </a:tc>
                <a:extLst>
                  <a:ext uri="{0D108BD9-81ED-4DB2-BD59-A6C34878D82A}">
                    <a16:rowId xmlns:a16="http://schemas.microsoft.com/office/drawing/2014/main" val="2877849539"/>
                  </a:ext>
                </a:extLst>
              </a:tr>
            </a:tbl>
          </a:graphicData>
        </a:graphic>
      </p:graphicFrame>
    </p:spTree>
    <p:extLst>
      <p:ext uri="{BB962C8B-B14F-4D97-AF65-F5344CB8AC3E}">
        <p14:creationId xmlns:p14="http://schemas.microsoft.com/office/powerpoint/2010/main" val="3973848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338301" y="1123696"/>
            <a:ext cx="11515397" cy="4073679"/>
          </a:xfrm>
          <a:prstGeom prst="rect">
            <a:avLst/>
          </a:prstGeom>
          <a:noFill/>
        </p:spPr>
        <p:txBody>
          <a:bodyPr wrap="square" rtlCol="0">
            <a:spAutoFit/>
          </a:bodyPr>
          <a:lstStyle/>
          <a:p>
            <a:r>
              <a:rPr lang="en-IN" sz="3200" b="1" dirty="0">
                <a:latin typeface="Source Serif Pro" panose="020B0604020202020204" pitchFamily="18" charset="0"/>
              </a:rPr>
              <a:t>Types of Vendors:</a:t>
            </a:r>
          </a:p>
          <a:p>
            <a:pPr indent="457200" algn="just">
              <a:lnSpc>
                <a:spcPct val="150000"/>
              </a:lnSpc>
              <a:spcAft>
                <a:spcPts val="800"/>
              </a:spcAft>
            </a:pPr>
            <a:endParaRPr lang="en-IN" dirty="0">
              <a:latin typeface="Source Serif Pro" panose="020B0604020202020204" pitchFamily="18" charset="0"/>
            </a:endParaRPr>
          </a:p>
          <a:p>
            <a:pPr indent="457200" algn="just">
              <a:lnSpc>
                <a:spcPct val="150000"/>
              </a:lnSpc>
              <a:spcAft>
                <a:spcPts val="800"/>
              </a:spcAft>
            </a:pPr>
            <a:r>
              <a:rPr lang="en-IN" dirty="0">
                <a:latin typeface="Source Serif Pro" panose="020B0604020202020204" pitchFamily="18" charset="0"/>
              </a:rPr>
              <a:t>Internal Vendors	</a:t>
            </a:r>
            <a:r>
              <a:rPr lang="en-IN" dirty="0">
                <a:latin typeface="Source Serif Pro" panose="020B0604020202020204" pitchFamily="18" charset="0"/>
                <a:sym typeface="Wingdings" panose="05000000000000000000" pitchFamily="2" charset="2"/>
              </a:rPr>
              <a:t></a:t>
            </a:r>
            <a:r>
              <a:rPr lang="en-IN" dirty="0">
                <a:latin typeface="Source Serif Pro" panose="020B0604020202020204" pitchFamily="18" charset="0"/>
              </a:rPr>
              <a:t>	Supplying by another company code under the same client</a:t>
            </a:r>
          </a:p>
          <a:p>
            <a:pPr indent="457200" algn="just">
              <a:lnSpc>
                <a:spcPct val="150000"/>
              </a:lnSpc>
              <a:spcAft>
                <a:spcPts val="800"/>
              </a:spcAft>
            </a:pPr>
            <a:r>
              <a:rPr lang="en-IN" dirty="0">
                <a:latin typeface="Source Serif Pro" panose="020B0604020202020204" pitchFamily="18" charset="0"/>
              </a:rPr>
              <a:t>External Vendors	</a:t>
            </a:r>
            <a:r>
              <a:rPr lang="en-IN" dirty="0">
                <a:latin typeface="Source Serif Pro" panose="020B0604020202020204" pitchFamily="18" charset="0"/>
                <a:sym typeface="Wingdings" panose="05000000000000000000" pitchFamily="2" charset="2"/>
              </a:rPr>
              <a:t></a:t>
            </a:r>
            <a:r>
              <a:rPr lang="en-IN" dirty="0">
                <a:latin typeface="Source Serif Pro" panose="020B0604020202020204" pitchFamily="18" charset="0"/>
              </a:rPr>
              <a:t>	A Material supplies from outside vendor.</a:t>
            </a:r>
          </a:p>
          <a:p>
            <a:pPr indent="457200" algn="just">
              <a:lnSpc>
                <a:spcPct val="150000"/>
              </a:lnSpc>
              <a:spcAft>
                <a:spcPts val="800"/>
              </a:spcAft>
            </a:pPr>
            <a:r>
              <a:rPr lang="en-IN" dirty="0">
                <a:latin typeface="Source Serif Pro" panose="020B0604020202020204" pitchFamily="18" charset="0"/>
              </a:rPr>
              <a:t>Regular Vendors	</a:t>
            </a:r>
            <a:r>
              <a:rPr lang="en-IN" dirty="0">
                <a:latin typeface="Source Serif Pro" panose="020B0604020202020204" pitchFamily="18" charset="0"/>
                <a:sym typeface="Wingdings" panose="05000000000000000000" pitchFamily="2" charset="2"/>
              </a:rPr>
              <a:t></a:t>
            </a:r>
            <a:r>
              <a:rPr lang="en-IN" dirty="0">
                <a:latin typeface="Source Serif Pro" panose="020B0604020202020204" pitchFamily="18" charset="0"/>
              </a:rPr>
              <a:t>	A vendor supplies the material at client level (Entire corporate group).</a:t>
            </a:r>
          </a:p>
          <a:p>
            <a:pPr marL="1371600" indent="-914400" algn="just">
              <a:lnSpc>
                <a:spcPct val="150000"/>
              </a:lnSpc>
              <a:spcAft>
                <a:spcPts val="800"/>
              </a:spcAft>
            </a:pPr>
            <a:r>
              <a:rPr lang="en-IN" dirty="0">
                <a:latin typeface="Source Serif Pro" panose="020B0604020202020204" pitchFamily="18" charset="0"/>
              </a:rPr>
              <a:t>Fixed Vendor	</a:t>
            </a:r>
            <a:r>
              <a:rPr lang="en-IN" dirty="0">
                <a:latin typeface="Source Serif Pro" panose="020B0604020202020204" pitchFamily="18" charset="0"/>
                <a:sym typeface="Wingdings" panose="05000000000000000000" pitchFamily="2" charset="2"/>
              </a:rPr>
              <a:t></a:t>
            </a:r>
            <a:r>
              <a:rPr lang="en-IN" dirty="0">
                <a:latin typeface="Source Serif Pro" panose="020B0604020202020204" pitchFamily="18" charset="0"/>
              </a:rPr>
              <a:t>	The Company will take certain materials from vendor, which are low </a:t>
            </a:r>
          </a:p>
          <a:p>
            <a:pPr marL="1828800" indent="457200" algn="just">
              <a:lnSpc>
                <a:spcPct val="150000"/>
              </a:lnSpc>
              <a:spcAft>
                <a:spcPts val="800"/>
              </a:spcAft>
            </a:pPr>
            <a:r>
              <a:rPr lang="en-IN" dirty="0">
                <a:latin typeface="Source Serif Pro" panose="020B0604020202020204" pitchFamily="18" charset="0"/>
              </a:rPr>
              <a:t>		Value and high volume type.</a:t>
            </a:r>
          </a:p>
          <a:p>
            <a:pPr algn="just">
              <a:lnSpc>
                <a:spcPct val="150000"/>
              </a:lnSpc>
              <a:spcAft>
                <a:spcPts val="800"/>
              </a:spcAft>
            </a:pPr>
            <a:r>
              <a:rPr lang="en-IN" dirty="0">
                <a:latin typeface="Source Serif Pro" panose="020B0604020202020204" pitchFamily="18" charset="0"/>
              </a:rPr>
              <a:t>         One time Vendors	</a:t>
            </a:r>
            <a:r>
              <a:rPr lang="en-IN" dirty="0">
                <a:latin typeface="Source Serif Pro" panose="020B0604020202020204" pitchFamily="18" charset="0"/>
                <a:sym typeface="Wingdings" panose="05000000000000000000" pitchFamily="2" charset="2"/>
              </a:rPr>
              <a:t></a:t>
            </a:r>
            <a:r>
              <a:rPr lang="en-IN" dirty="0">
                <a:latin typeface="Source Serif Pro" panose="020B0604020202020204" pitchFamily="18" charset="0"/>
              </a:rPr>
              <a:t>	Supply only once. (Enter the vendor data manually)</a:t>
            </a:r>
          </a:p>
        </p:txBody>
      </p:sp>
    </p:spTree>
    <p:extLst>
      <p:ext uri="{BB962C8B-B14F-4D97-AF65-F5344CB8AC3E}">
        <p14:creationId xmlns:p14="http://schemas.microsoft.com/office/powerpoint/2010/main" val="1630176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10" name="TextBox 9">
            <a:extLst>
              <a:ext uri="{FF2B5EF4-FFF2-40B4-BE49-F238E27FC236}">
                <a16:creationId xmlns:a16="http://schemas.microsoft.com/office/drawing/2014/main" id="{C58B00D3-EA3E-5D9A-2BBC-2DE79E59887A}"/>
              </a:ext>
            </a:extLst>
          </p:cNvPr>
          <p:cNvSpPr txBox="1"/>
          <p:nvPr/>
        </p:nvSpPr>
        <p:spPr>
          <a:xfrm>
            <a:off x="0" y="1072110"/>
            <a:ext cx="11515397" cy="646331"/>
          </a:xfrm>
          <a:prstGeom prst="rect">
            <a:avLst/>
          </a:prstGeom>
          <a:noFill/>
        </p:spPr>
        <p:txBody>
          <a:bodyPr wrap="square" rtlCol="0">
            <a:spAutoFit/>
          </a:bodyPr>
          <a:lstStyle/>
          <a:p>
            <a:r>
              <a:rPr lang="en-US" sz="3600" b="1" i="0" dirty="0">
                <a:effectLst/>
                <a:latin typeface="Source Serif Pro" panose="020B0604020202020204" pitchFamily="18" charset="0"/>
              </a:rPr>
              <a:t>SAP MM Integration with other Module </a:t>
            </a:r>
          </a:p>
        </p:txBody>
      </p:sp>
      <p:graphicFrame>
        <p:nvGraphicFramePr>
          <p:cNvPr id="3" name="Diagram 2">
            <a:extLst>
              <a:ext uri="{FF2B5EF4-FFF2-40B4-BE49-F238E27FC236}">
                <a16:creationId xmlns:a16="http://schemas.microsoft.com/office/drawing/2014/main" id="{EF8912D2-1CA9-6C47-547A-EEAE7DC9EB93}"/>
              </a:ext>
            </a:extLst>
          </p:cNvPr>
          <p:cNvGraphicFramePr/>
          <p:nvPr>
            <p:extLst>
              <p:ext uri="{D42A27DB-BD31-4B8C-83A1-F6EECF244321}">
                <p14:modId xmlns:p14="http://schemas.microsoft.com/office/powerpoint/2010/main" val="2375278372"/>
              </p:ext>
            </p:extLst>
          </p:nvPr>
        </p:nvGraphicFramePr>
        <p:xfrm>
          <a:off x="2317530" y="1718440"/>
          <a:ext cx="7969469" cy="46665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1402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338301" y="1123696"/>
            <a:ext cx="11515397" cy="4940583"/>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Categories of Vendor Master Record</a:t>
            </a:r>
          </a:p>
          <a:p>
            <a:pPr marL="2743200" indent="-2286000" algn="just">
              <a:lnSpc>
                <a:spcPct val="150000"/>
              </a:lnSpc>
              <a:spcAft>
                <a:spcPts val="800"/>
              </a:spcAft>
            </a:pPr>
            <a:r>
              <a:rPr lang="en-IN" dirty="0">
                <a:latin typeface="Source Serif Pro" panose="020B0604020202020204" pitchFamily="18" charset="0"/>
              </a:rPr>
              <a:t>1. General Data (3 screens)		</a:t>
            </a:r>
            <a:r>
              <a:rPr lang="en-IN" dirty="0">
                <a:latin typeface="Source Serif Pro" panose="020B0604020202020204" pitchFamily="18" charset="0"/>
                <a:sym typeface="Wingdings" panose="05000000000000000000" pitchFamily="2" charset="2"/>
              </a:rPr>
              <a:t></a:t>
            </a:r>
            <a:r>
              <a:rPr lang="en-IN" dirty="0">
                <a:latin typeface="Source Serif Pro" panose="020B0604020202020204" pitchFamily="18" charset="0"/>
              </a:rPr>
              <a:t>	Address, Communication &amp; Contact person </a:t>
            </a:r>
          </a:p>
          <a:p>
            <a:pPr marL="3200400" indent="457200" algn="just">
              <a:lnSpc>
                <a:spcPct val="150000"/>
              </a:lnSpc>
              <a:spcAft>
                <a:spcPts val="800"/>
              </a:spcAft>
            </a:pPr>
            <a:r>
              <a:rPr lang="en-IN" dirty="0">
                <a:latin typeface="Source Serif Pro" panose="020B0604020202020204" pitchFamily="18" charset="0"/>
              </a:rPr>
              <a:t>		Control data and vendor bank details. </a:t>
            </a:r>
          </a:p>
          <a:p>
            <a:pPr marL="3200400" indent="457200" algn="just">
              <a:lnSpc>
                <a:spcPct val="150000"/>
              </a:lnSpc>
              <a:spcAft>
                <a:spcPts val="800"/>
              </a:spcAft>
            </a:pPr>
            <a:endParaRPr lang="en-IN" dirty="0">
              <a:latin typeface="Source Serif Pro" panose="020B0604020202020204" pitchFamily="18" charset="0"/>
            </a:endParaRPr>
          </a:p>
          <a:p>
            <a:pPr indent="457200" algn="just">
              <a:lnSpc>
                <a:spcPct val="150000"/>
              </a:lnSpc>
              <a:spcAft>
                <a:spcPts val="800"/>
              </a:spcAft>
            </a:pPr>
            <a:r>
              <a:rPr lang="en-IN" dirty="0">
                <a:latin typeface="Source Serif Pro" panose="020B0604020202020204" pitchFamily="18" charset="0"/>
              </a:rPr>
              <a:t>2. Company code data (4 screens)	</a:t>
            </a:r>
            <a:r>
              <a:rPr lang="en-IN" dirty="0">
                <a:latin typeface="Source Serif Pro" panose="020B0604020202020204" pitchFamily="18" charset="0"/>
                <a:sym typeface="Wingdings" panose="05000000000000000000" pitchFamily="2" charset="2"/>
              </a:rPr>
              <a:t></a:t>
            </a:r>
            <a:r>
              <a:rPr lang="en-IN" dirty="0">
                <a:latin typeface="Source Serif Pro" panose="020B0604020202020204" pitchFamily="18" charset="0"/>
              </a:rPr>
              <a:t>	Account management (reconciliation a/c etc.)</a:t>
            </a:r>
          </a:p>
          <a:p>
            <a:pPr indent="457200" algn="just">
              <a:lnSpc>
                <a:spcPct val="150000"/>
              </a:lnSpc>
              <a:spcAft>
                <a:spcPts val="800"/>
              </a:spcAft>
            </a:pPr>
            <a:r>
              <a:rPr lang="en-IN" dirty="0">
                <a:latin typeface="Source Serif Pro" panose="020B0604020202020204" pitchFamily="18" charset="0"/>
              </a:rPr>
              <a:t>						Payment transaction (payment methods).</a:t>
            </a:r>
          </a:p>
          <a:p>
            <a:pPr indent="457200" algn="just">
              <a:lnSpc>
                <a:spcPct val="150000"/>
              </a:lnSpc>
              <a:spcAft>
                <a:spcPts val="800"/>
              </a:spcAft>
            </a:pPr>
            <a:r>
              <a:rPr lang="en-IN" dirty="0">
                <a:latin typeface="Source Serif Pro" panose="020B0604020202020204" pitchFamily="18" charset="0"/>
              </a:rPr>
              <a:t>						Correspondence and Withhold tax.</a:t>
            </a:r>
          </a:p>
          <a:p>
            <a:pPr indent="457200" algn="just">
              <a:lnSpc>
                <a:spcPct val="150000"/>
              </a:lnSpc>
              <a:spcAft>
                <a:spcPts val="800"/>
              </a:spcAft>
            </a:pPr>
            <a:endParaRPr lang="en-IN" dirty="0">
              <a:latin typeface="Source Serif Pro" panose="020B0604020202020204" pitchFamily="18" charset="0"/>
            </a:endParaRPr>
          </a:p>
          <a:p>
            <a:pPr indent="457200" algn="just">
              <a:lnSpc>
                <a:spcPct val="150000"/>
              </a:lnSpc>
              <a:spcAft>
                <a:spcPts val="800"/>
              </a:spcAft>
            </a:pPr>
            <a:r>
              <a:rPr lang="en-IN" dirty="0">
                <a:latin typeface="Source Serif Pro" panose="020B0604020202020204" pitchFamily="18" charset="0"/>
              </a:rPr>
              <a:t>3. Purchasing Org. data (2 screens)	</a:t>
            </a:r>
            <a:r>
              <a:rPr lang="en-IN" dirty="0">
                <a:latin typeface="Source Serif Pro" panose="020B0604020202020204" pitchFamily="18" charset="0"/>
                <a:sym typeface="Wingdings" panose="05000000000000000000" pitchFamily="2" charset="2"/>
              </a:rPr>
              <a:t></a:t>
            </a:r>
            <a:r>
              <a:rPr lang="en-IN" dirty="0">
                <a:latin typeface="Source Serif Pro" panose="020B0604020202020204" pitchFamily="18" charset="0"/>
              </a:rPr>
              <a:t>	Purchasing data and Partner roles.</a:t>
            </a:r>
          </a:p>
        </p:txBody>
      </p:sp>
    </p:spTree>
    <p:extLst>
      <p:ext uri="{BB962C8B-B14F-4D97-AF65-F5344CB8AC3E}">
        <p14:creationId xmlns:p14="http://schemas.microsoft.com/office/powerpoint/2010/main" val="3577439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338301" y="1123696"/>
            <a:ext cx="11515397" cy="5874685"/>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PURCHASE INFO RECORDS</a:t>
            </a:r>
          </a:p>
          <a:p>
            <a:pPr marL="530225" indent="-530225" algn="just">
              <a:lnSpc>
                <a:spcPct val="150000"/>
              </a:lnSpc>
              <a:spcAft>
                <a:spcPts val="800"/>
              </a:spcAft>
            </a:pPr>
            <a:r>
              <a:rPr lang="en-IN" sz="1800" dirty="0">
                <a:effectLst/>
                <a:latin typeface="Segoe UI" panose="020B0502040204020203" pitchFamily="34" charset="0"/>
                <a:ea typeface="Calibri" panose="020F0502020204030204" pitchFamily="34" charset="0"/>
                <a:cs typeface="Times New Roman" panose="02020603050405020304" pitchFamily="18" charset="0"/>
              </a:rPr>
              <a:t>	</a:t>
            </a:r>
            <a:r>
              <a:rPr lang="en-IN" dirty="0">
                <a:latin typeface="Source Serif Pro" panose="020B0604020202020204" pitchFamily="18" charset="0"/>
              </a:rPr>
              <a:t>The Purchasing Info Records (PIR) is an association of material and vendor. Therefore, it is used for source of supply determination in purchasing.</a:t>
            </a:r>
          </a:p>
          <a:p>
            <a:pPr marL="530225" indent="-530225" algn="just">
              <a:lnSpc>
                <a:spcPct val="150000"/>
              </a:lnSpc>
              <a:spcAft>
                <a:spcPts val="800"/>
              </a:spcAft>
            </a:pPr>
            <a:r>
              <a:rPr lang="en-IN" dirty="0">
                <a:latin typeface="Source Serif Pro" panose="020B0604020202020204" pitchFamily="18" charset="0"/>
              </a:rPr>
              <a:t>	Two kinds of PIRs exist: with and without purchasing organization data.</a:t>
            </a:r>
          </a:p>
          <a:p>
            <a:pPr marL="530225" indent="-530225" algn="just">
              <a:lnSpc>
                <a:spcPct val="150000"/>
              </a:lnSpc>
              <a:spcAft>
                <a:spcPts val="800"/>
              </a:spcAft>
            </a:pPr>
            <a:r>
              <a:rPr lang="en-IN" dirty="0">
                <a:latin typeface="Source Serif Pro" panose="020B0604020202020204" pitchFamily="18" charset="0"/>
              </a:rPr>
              <a:t>Maintained Info Record </a:t>
            </a:r>
          </a:p>
          <a:p>
            <a:pPr marL="530225" indent="-530225" algn="just">
              <a:lnSpc>
                <a:spcPct val="150000"/>
              </a:lnSpc>
              <a:spcAft>
                <a:spcPts val="800"/>
              </a:spcAft>
            </a:pPr>
            <a:r>
              <a:rPr lang="en-IN" sz="1800" dirty="0">
                <a:effectLst/>
                <a:latin typeface="Segoe UI" panose="020B0502040204020203" pitchFamily="34" charset="0"/>
                <a:ea typeface="Calibri" panose="020F0502020204030204" pitchFamily="34" charset="0"/>
                <a:cs typeface="Times New Roman" panose="02020603050405020304" pitchFamily="18" charset="0"/>
              </a:rPr>
              <a:t>		</a:t>
            </a:r>
            <a:r>
              <a:rPr lang="en-IN" dirty="0">
                <a:latin typeface="Source Serif Pro" panose="020B0604020202020204" pitchFamily="18" charset="0"/>
              </a:rPr>
              <a:t>PIR is apply to All Plant or Single Plant of Purchase organization level</a:t>
            </a:r>
          </a:p>
          <a:p>
            <a:pPr marL="530225" indent="-530225" algn="just">
              <a:lnSpc>
                <a:spcPct val="150000"/>
              </a:lnSpc>
              <a:spcAft>
                <a:spcPts val="800"/>
              </a:spcAft>
            </a:pPr>
            <a:r>
              <a:rPr lang="en-IN" dirty="0">
                <a:latin typeface="Source Serif Pro" panose="020B0604020202020204" pitchFamily="18" charset="0"/>
              </a:rPr>
              <a:t>		PIR general data is maintained at Client level</a:t>
            </a:r>
          </a:p>
          <a:p>
            <a:pPr marL="530225" indent="-530225" algn="just">
              <a:lnSpc>
                <a:spcPct val="150000"/>
              </a:lnSpc>
              <a:spcAft>
                <a:spcPts val="800"/>
              </a:spcAft>
            </a:pPr>
            <a:r>
              <a:rPr lang="en-IN" dirty="0">
                <a:latin typeface="Source Serif Pro" panose="020B0604020202020204" pitchFamily="18" charset="0"/>
              </a:rPr>
              <a:t>		PIR purchasing data is maintained at Purchasing level</a:t>
            </a:r>
          </a:p>
          <a:p>
            <a:pPr marL="530225" indent="-530225" algn="just">
              <a:lnSpc>
                <a:spcPct val="150000"/>
              </a:lnSpc>
              <a:spcAft>
                <a:spcPts val="800"/>
              </a:spcAft>
            </a:pPr>
            <a:r>
              <a:rPr lang="en-IN" dirty="0">
                <a:latin typeface="Source Serif Pro" panose="020B0604020202020204" pitchFamily="18" charset="0"/>
              </a:rPr>
              <a:t>		PIR purchasing data is maintained at Purchasing/plant level</a:t>
            </a:r>
          </a:p>
          <a:p>
            <a:pPr marL="530225" indent="-530225" algn="just">
              <a:lnSpc>
                <a:spcPct val="150000"/>
              </a:lnSpc>
              <a:spcAft>
                <a:spcPts val="800"/>
              </a:spcAft>
            </a:pPr>
            <a:r>
              <a:rPr lang="en-IN" dirty="0">
                <a:latin typeface="Source Serif Pro" panose="020B0604020202020204" pitchFamily="18" charset="0"/>
              </a:rPr>
              <a:t>		</a:t>
            </a:r>
          </a:p>
          <a:p>
            <a:pPr indent="457200" algn="just">
              <a:lnSpc>
                <a:spcPct val="150000"/>
              </a:lnSpc>
              <a:spcAft>
                <a:spcPts val="800"/>
              </a:spcAft>
            </a:pPr>
            <a:endParaRPr lang="en-IN" dirty="0">
              <a:latin typeface="Source Serif Pro" panose="020B0604020202020204" pitchFamily="18" charset="0"/>
            </a:endParaRPr>
          </a:p>
        </p:txBody>
      </p:sp>
    </p:spTree>
    <p:extLst>
      <p:ext uri="{BB962C8B-B14F-4D97-AF65-F5344CB8AC3E}">
        <p14:creationId xmlns:p14="http://schemas.microsoft.com/office/powerpoint/2010/main" val="3867137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338301" y="1123696"/>
            <a:ext cx="11515397" cy="4611391"/>
          </a:xfrm>
          <a:prstGeom prst="rect">
            <a:avLst/>
          </a:prstGeom>
          <a:noFill/>
        </p:spPr>
        <p:txBody>
          <a:bodyPr wrap="square" rtlCol="0">
            <a:spAutoFit/>
          </a:bodyPr>
          <a:lstStyle/>
          <a:p>
            <a:pPr>
              <a:lnSpc>
                <a:spcPct val="115000"/>
              </a:lnSpc>
              <a:spcAft>
                <a:spcPts val="800"/>
              </a:spcAft>
            </a:pPr>
            <a:r>
              <a:rPr lang="en-IN" dirty="0">
                <a:latin typeface="Source Serif Pro" panose="020B0604020202020204" pitchFamily="18" charset="0"/>
              </a:rPr>
              <a:t>Special Function in Info Record (MEKP)</a:t>
            </a:r>
          </a:p>
          <a:p>
            <a:pPr>
              <a:lnSpc>
                <a:spcPct val="115000"/>
              </a:lnSpc>
              <a:spcAft>
                <a:spcPts val="800"/>
              </a:spcAft>
            </a:pPr>
            <a:r>
              <a:rPr lang="en-IN" dirty="0">
                <a:latin typeface="Source Serif Pro" panose="020B0604020202020204" pitchFamily="18" charset="0"/>
              </a:rPr>
              <a:t>		Gross Price</a:t>
            </a:r>
          </a:p>
          <a:p>
            <a:pPr>
              <a:lnSpc>
                <a:spcPct val="115000"/>
              </a:lnSpc>
              <a:spcAft>
                <a:spcPts val="800"/>
              </a:spcAft>
            </a:pPr>
            <a:r>
              <a:rPr lang="en-IN" dirty="0">
                <a:latin typeface="Source Serif Pro" panose="020B0604020202020204" pitchFamily="18" charset="0"/>
              </a:rPr>
              <a:t>		Condition Type</a:t>
            </a:r>
          </a:p>
          <a:p>
            <a:pPr>
              <a:lnSpc>
                <a:spcPct val="115000"/>
              </a:lnSpc>
              <a:spcAft>
                <a:spcPts val="800"/>
              </a:spcAft>
            </a:pPr>
            <a:endParaRPr lang="en-IN" dirty="0">
              <a:latin typeface="Source Serif Pro" panose="020B0604020202020204" pitchFamily="18" charset="0"/>
            </a:endParaRPr>
          </a:p>
          <a:p>
            <a:pPr>
              <a:lnSpc>
                <a:spcPct val="115000"/>
              </a:lnSpc>
              <a:spcAft>
                <a:spcPts val="800"/>
              </a:spcAft>
            </a:pPr>
            <a:r>
              <a:rPr lang="en-IN" dirty="0">
                <a:latin typeface="Source Serif Pro" panose="020B0604020202020204" pitchFamily="18" charset="0"/>
              </a:rPr>
              <a:t>PIR Created via</a:t>
            </a:r>
          </a:p>
          <a:p>
            <a:pPr>
              <a:lnSpc>
                <a:spcPct val="115000"/>
              </a:lnSpc>
              <a:spcAft>
                <a:spcPts val="800"/>
              </a:spcAft>
            </a:pPr>
            <a:endParaRPr lang="en-IN" dirty="0">
              <a:latin typeface="Source Serif Pro" panose="020B0604020202020204" pitchFamily="18" charset="0"/>
            </a:endParaRPr>
          </a:p>
          <a:p>
            <a:pPr>
              <a:lnSpc>
                <a:spcPct val="115000"/>
              </a:lnSpc>
              <a:spcAft>
                <a:spcPts val="800"/>
              </a:spcAft>
            </a:pPr>
            <a:r>
              <a:rPr lang="en-IN" dirty="0">
                <a:latin typeface="Source Serif Pro" panose="020B0604020202020204" pitchFamily="18" charset="0"/>
              </a:rPr>
              <a:t>	Manually				</a:t>
            </a:r>
            <a:r>
              <a:rPr lang="en-IN" dirty="0">
                <a:latin typeface="Source Serif Pro" panose="020B0604020202020204" pitchFamily="18" charset="0"/>
                <a:sym typeface="Wingdings" panose="05000000000000000000" pitchFamily="2" charset="2"/>
              </a:rPr>
              <a:t></a:t>
            </a:r>
            <a:r>
              <a:rPr lang="en-IN" dirty="0">
                <a:latin typeface="Source Serif Pro" panose="020B0604020202020204" pitchFamily="18" charset="0"/>
              </a:rPr>
              <a:t>	ME11</a:t>
            </a:r>
          </a:p>
          <a:p>
            <a:pPr>
              <a:lnSpc>
                <a:spcPct val="115000"/>
              </a:lnSpc>
              <a:spcAft>
                <a:spcPts val="800"/>
              </a:spcAft>
            </a:pPr>
            <a:r>
              <a:rPr lang="en-IN" dirty="0">
                <a:latin typeface="Source Serif Pro" panose="020B0604020202020204" pitchFamily="18" charset="0"/>
              </a:rPr>
              <a:t>	Automatically (Via Info Record Update indicator)</a:t>
            </a:r>
          </a:p>
          <a:p>
            <a:pPr>
              <a:lnSpc>
                <a:spcPct val="115000"/>
              </a:lnSpc>
              <a:spcAft>
                <a:spcPts val="800"/>
              </a:spcAft>
            </a:pPr>
            <a:r>
              <a:rPr lang="en-IN" dirty="0">
                <a:latin typeface="Source Serif Pro" panose="020B0604020202020204" pitchFamily="18" charset="0"/>
              </a:rPr>
              <a:t>		Quotation			</a:t>
            </a:r>
            <a:r>
              <a:rPr lang="en-IN" dirty="0">
                <a:latin typeface="Source Serif Pro" panose="020B0604020202020204" pitchFamily="18" charset="0"/>
                <a:sym typeface="Wingdings" panose="05000000000000000000" pitchFamily="2" charset="2"/>
              </a:rPr>
              <a:t></a:t>
            </a:r>
            <a:r>
              <a:rPr lang="en-IN" dirty="0">
                <a:latin typeface="Source Serif Pro" panose="020B0604020202020204" pitchFamily="18" charset="0"/>
              </a:rPr>
              <a:t>	ME41</a:t>
            </a:r>
          </a:p>
          <a:p>
            <a:pPr>
              <a:lnSpc>
                <a:spcPct val="115000"/>
              </a:lnSpc>
              <a:spcAft>
                <a:spcPts val="800"/>
              </a:spcAft>
            </a:pPr>
            <a:r>
              <a:rPr lang="en-IN" dirty="0">
                <a:latin typeface="Source Serif Pro" panose="020B0604020202020204" pitchFamily="18" charset="0"/>
              </a:rPr>
              <a:t>		Outline Agreement		</a:t>
            </a:r>
            <a:r>
              <a:rPr lang="en-IN" dirty="0">
                <a:latin typeface="Source Serif Pro" panose="020B0604020202020204" pitchFamily="18" charset="0"/>
                <a:sym typeface="Wingdings" panose="05000000000000000000" pitchFamily="2" charset="2"/>
              </a:rPr>
              <a:t></a:t>
            </a:r>
            <a:r>
              <a:rPr lang="en-IN" dirty="0">
                <a:latin typeface="Source Serif Pro" panose="020B0604020202020204" pitchFamily="18" charset="0"/>
              </a:rPr>
              <a:t>	ME31K &amp; ME31L</a:t>
            </a:r>
          </a:p>
          <a:p>
            <a:pPr>
              <a:lnSpc>
                <a:spcPct val="115000"/>
              </a:lnSpc>
              <a:spcAft>
                <a:spcPts val="800"/>
              </a:spcAft>
            </a:pPr>
            <a:r>
              <a:rPr lang="en-IN" dirty="0">
                <a:latin typeface="Source Serif Pro" panose="020B0604020202020204" pitchFamily="18" charset="0"/>
              </a:rPr>
              <a:t>		Purchase Order			</a:t>
            </a:r>
            <a:r>
              <a:rPr lang="en-IN" dirty="0">
                <a:latin typeface="Source Serif Pro" panose="020B0604020202020204" pitchFamily="18" charset="0"/>
                <a:sym typeface="Wingdings" panose="05000000000000000000" pitchFamily="2" charset="2"/>
              </a:rPr>
              <a:t></a:t>
            </a:r>
            <a:r>
              <a:rPr lang="en-IN" dirty="0">
                <a:latin typeface="Source Serif Pro" panose="020B0604020202020204" pitchFamily="18" charset="0"/>
              </a:rPr>
              <a:t>	ME21N</a:t>
            </a:r>
          </a:p>
        </p:txBody>
      </p:sp>
    </p:spTree>
    <p:extLst>
      <p:ext uri="{BB962C8B-B14F-4D97-AF65-F5344CB8AC3E}">
        <p14:creationId xmlns:p14="http://schemas.microsoft.com/office/powerpoint/2010/main" val="217796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81200" y="2715767"/>
            <a:ext cx="8257540" cy="3877310"/>
            <a:chOff x="457200" y="2715767"/>
            <a:chExt cx="8257540" cy="3877310"/>
          </a:xfrm>
        </p:grpSpPr>
        <p:sp>
          <p:nvSpPr>
            <p:cNvPr id="3" name="object 3"/>
            <p:cNvSpPr/>
            <p:nvPr/>
          </p:nvSpPr>
          <p:spPr>
            <a:xfrm>
              <a:off x="457200" y="2715780"/>
              <a:ext cx="8001000" cy="2999740"/>
            </a:xfrm>
            <a:custGeom>
              <a:avLst/>
              <a:gdLst/>
              <a:ahLst/>
              <a:cxnLst/>
              <a:rect l="l" t="t" r="r" b="b"/>
              <a:pathLst>
                <a:path w="8001000" h="2999740">
                  <a:moveTo>
                    <a:pt x="2441448" y="0"/>
                  </a:moveTo>
                  <a:lnTo>
                    <a:pt x="0" y="0"/>
                  </a:lnTo>
                  <a:lnTo>
                    <a:pt x="0" y="2999219"/>
                  </a:lnTo>
                  <a:lnTo>
                    <a:pt x="2441448" y="2999219"/>
                  </a:lnTo>
                  <a:lnTo>
                    <a:pt x="2441448" y="0"/>
                  </a:lnTo>
                  <a:close/>
                </a:path>
                <a:path w="8001000" h="2999740">
                  <a:moveTo>
                    <a:pt x="4882896" y="0"/>
                  </a:moveTo>
                  <a:lnTo>
                    <a:pt x="2852928" y="0"/>
                  </a:lnTo>
                  <a:lnTo>
                    <a:pt x="2852928" y="2999219"/>
                  </a:lnTo>
                  <a:lnTo>
                    <a:pt x="4882896" y="2999219"/>
                  </a:lnTo>
                  <a:lnTo>
                    <a:pt x="4882896" y="0"/>
                  </a:lnTo>
                  <a:close/>
                </a:path>
                <a:path w="8001000" h="2999740">
                  <a:moveTo>
                    <a:pt x="8001000" y="0"/>
                  </a:moveTo>
                  <a:lnTo>
                    <a:pt x="5276088" y="0"/>
                  </a:lnTo>
                  <a:lnTo>
                    <a:pt x="5276088" y="2999219"/>
                  </a:lnTo>
                  <a:lnTo>
                    <a:pt x="8001000" y="2999219"/>
                  </a:lnTo>
                  <a:lnTo>
                    <a:pt x="8001000" y="0"/>
                  </a:lnTo>
                  <a:close/>
                </a:path>
              </a:pathLst>
            </a:custGeom>
            <a:solidFill>
              <a:srgbClr val="A1C1FD"/>
            </a:solidFill>
          </p:spPr>
          <p:txBody>
            <a:bodyPr wrap="square" lIns="0" tIns="0" rIns="0" bIns="0" rtlCol="0"/>
            <a:lstStyle/>
            <a:p>
              <a:endParaRPr/>
            </a:p>
          </p:txBody>
        </p:sp>
        <p:sp>
          <p:nvSpPr>
            <p:cNvPr id="4" name="object 4"/>
            <p:cNvSpPr/>
            <p:nvPr/>
          </p:nvSpPr>
          <p:spPr>
            <a:xfrm>
              <a:off x="2482596" y="2974847"/>
              <a:ext cx="1005840" cy="2407920"/>
            </a:xfrm>
            <a:custGeom>
              <a:avLst/>
              <a:gdLst/>
              <a:ahLst/>
              <a:cxnLst/>
              <a:rect l="l" t="t" r="r" b="b"/>
              <a:pathLst>
                <a:path w="1005839" h="2407920">
                  <a:moveTo>
                    <a:pt x="1005840" y="2357120"/>
                  </a:moveTo>
                  <a:lnTo>
                    <a:pt x="76200" y="2357120"/>
                  </a:lnTo>
                  <a:lnTo>
                    <a:pt x="76200" y="2331720"/>
                  </a:lnTo>
                  <a:lnTo>
                    <a:pt x="0" y="2369820"/>
                  </a:lnTo>
                  <a:lnTo>
                    <a:pt x="76200" y="2407920"/>
                  </a:lnTo>
                  <a:lnTo>
                    <a:pt x="76200" y="2382520"/>
                  </a:lnTo>
                  <a:lnTo>
                    <a:pt x="1005840" y="2382520"/>
                  </a:lnTo>
                  <a:lnTo>
                    <a:pt x="1005840" y="2357120"/>
                  </a:lnTo>
                  <a:close/>
                </a:path>
                <a:path w="1005839" h="2407920">
                  <a:moveTo>
                    <a:pt x="1005840" y="25400"/>
                  </a:moveTo>
                  <a:lnTo>
                    <a:pt x="76200" y="25400"/>
                  </a:lnTo>
                  <a:lnTo>
                    <a:pt x="76200" y="0"/>
                  </a:lnTo>
                  <a:lnTo>
                    <a:pt x="0" y="38100"/>
                  </a:lnTo>
                  <a:lnTo>
                    <a:pt x="76200" y="76200"/>
                  </a:lnTo>
                  <a:lnTo>
                    <a:pt x="76200" y="50800"/>
                  </a:lnTo>
                  <a:lnTo>
                    <a:pt x="1005840" y="50800"/>
                  </a:lnTo>
                  <a:lnTo>
                    <a:pt x="1005840" y="25400"/>
                  </a:lnTo>
                  <a:close/>
                </a:path>
              </a:pathLst>
            </a:custGeom>
            <a:solidFill>
              <a:srgbClr val="000000"/>
            </a:solidFill>
          </p:spPr>
          <p:txBody>
            <a:bodyPr wrap="square" lIns="0" tIns="0" rIns="0" bIns="0" rtlCol="0"/>
            <a:lstStyle/>
            <a:p>
              <a:endParaRPr/>
            </a:p>
          </p:txBody>
        </p:sp>
        <p:sp>
          <p:nvSpPr>
            <p:cNvPr id="5" name="object 5"/>
            <p:cNvSpPr/>
            <p:nvPr/>
          </p:nvSpPr>
          <p:spPr>
            <a:xfrm>
              <a:off x="886968" y="2798063"/>
              <a:ext cx="1582420" cy="429895"/>
            </a:xfrm>
            <a:custGeom>
              <a:avLst/>
              <a:gdLst/>
              <a:ahLst/>
              <a:cxnLst/>
              <a:rect l="l" t="t" r="r" b="b"/>
              <a:pathLst>
                <a:path w="1582420" h="429894">
                  <a:moveTo>
                    <a:pt x="1581912" y="0"/>
                  </a:moveTo>
                  <a:lnTo>
                    <a:pt x="0" y="0"/>
                  </a:lnTo>
                  <a:lnTo>
                    <a:pt x="0" y="429767"/>
                  </a:lnTo>
                  <a:lnTo>
                    <a:pt x="1581912" y="429767"/>
                  </a:lnTo>
                  <a:lnTo>
                    <a:pt x="1581912" y="0"/>
                  </a:lnTo>
                  <a:close/>
                </a:path>
              </a:pathLst>
            </a:custGeom>
            <a:solidFill>
              <a:srgbClr val="DADADA"/>
            </a:solidFill>
          </p:spPr>
          <p:txBody>
            <a:bodyPr wrap="square" lIns="0" tIns="0" rIns="0" bIns="0" rtlCol="0"/>
            <a:lstStyle/>
            <a:p>
              <a:endParaRPr/>
            </a:p>
          </p:txBody>
        </p:sp>
      </p:grpSp>
      <p:sp>
        <p:nvSpPr>
          <p:cNvPr id="6" name="object 6"/>
          <p:cNvSpPr txBox="1">
            <a:spLocks noGrp="1"/>
          </p:cNvSpPr>
          <p:nvPr>
            <p:ph type="title"/>
          </p:nvPr>
        </p:nvSpPr>
        <p:spPr>
          <a:xfrm>
            <a:off x="4107308" y="303212"/>
            <a:ext cx="4270375" cy="563880"/>
          </a:xfrm>
          <a:prstGeom prst="rect">
            <a:avLst/>
          </a:prstGeom>
        </p:spPr>
        <p:txBody>
          <a:bodyPr vert="horz" wrap="square" lIns="0" tIns="16510" rIns="0" bIns="0" rtlCol="0" anchor="ctr">
            <a:spAutoFit/>
          </a:bodyPr>
          <a:lstStyle/>
          <a:p>
            <a:pPr marL="12700">
              <a:lnSpc>
                <a:spcPct val="100000"/>
              </a:lnSpc>
              <a:spcBef>
                <a:spcPts val="130"/>
              </a:spcBef>
            </a:pPr>
            <a:r>
              <a:rPr sz="3500" spc="15" dirty="0">
                <a:latin typeface="Times New Roman"/>
                <a:cs typeface="Times New Roman"/>
              </a:rPr>
              <a:t>Purchasing</a:t>
            </a:r>
            <a:r>
              <a:rPr sz="3500" spc="-215" dirty="0">
                <a:latin typeface="Times New Roman"/>
                <a:cs typeface="Times New Roman"/>
              </a:rPr>
              <a:t> </a:t>
            </a:r>
            <a:r>
              <a:rPr sz="3500" dirty="0">
                <a:latin typeface="Times New Roman"/>
                <a:cs typeface="Times New Roman"/>
              </a:rPr>
              <a:t>info</a:t>
            </a:r>
            <a:r>
              <a:rPr sz="3500" spc="5" dirty="0">
                <a:latin typeface="Times New Roman"/>
                <a:cs typeface="Times New Roman"/>
              </a:rPr>
              <a:t> </a:t>
            </a:r>
            <a:r>
              <a:rPr sz="3500" spc="15" dirty="0">
                <a:latin typeface="Times New Roman"/>
                <a:cs typeface="Times New Roman"/>
              </a:rPr>
              <a:t>records</a:t>
            </a:r>
            <a:endParaRPr sz="3500">
              <a:latin typeface="Times New Roman"/>
              <a:cs typeface="Times New Roman"/>
            </a:endParaRPr>
          </a:p>
        </p:txBody>
      </p:sp>
      <p:sp>
        <p:nvSpPr>
          <p:cNvPr id="7" name="object 7"/>
          <p:cNvSpPr txBox="1"/>
          <p:nvPr/>
        </p:nvSpPr>
        <p:spPr>
          <a:xfrm>
            <a:off x="2428239" y="2867089"/>
            <a:ext cx="1564640" cy="278281"/>
          </a:xfrm>
          <a:prstGeom prst="rect">
            <a:avLst/>
          </a:prstGeom>
        </p:spPr>
        <p:txBody>
          <a:bodyPr vert="horz" wrap="square" lIns="0" tIns="16510" rIns="0" bIns="0" rtlCol="0">
            <a:spAutoFit/>
          </a:bodyPr>
          <a:lstStyle/>
          <a:p>
            <a:pPr marL="301625">
              <a:spcBef>
                <a:spcPts val="130"/>
              </a:spcBef>
            </a:pPr>
            <a:r>
              <a:rPr sz="1700" b="1" spc="-55" dirty="0">
                <a:latin typeface="Arial"/>
                <a:cs typeface="Arial"/>
              </a:rPr>
              <a:t>V</a:t>
            </a:r>
            <a:r>
              <a:rPr sz="1700" b="1" spc="-10" dirty="0">
                <a:latin typeface="Arial"/>
                <a:cs typeface="Arial"/>
              </a:rPr>
              <a:t>e</a:t>
            </a:r>
            <a:r>
              <a:rPr sz="1700" b="1" spc="35" dirty="0">
                <a:latin typeface="Arial"/>
                <a:cs typeface="Arial"/>
              </a:rPr>
              <a:t>ndo</a:t>
            </a:r>
            <a:r>
              <a:rPr sz="1700" b="1" spc="10" dirty="0">
                <a:latin typeface="Arial"/>
                <a:cs typeface="Arial"/>
              </a:rPr>
              <a:t>r</a:t>
            </a:r>
            <a:r>
              <a:rPr sz="1700" b="1" spc="-204" dirty="0">
                <a:latin typeface="Arial"/>
                <a:cs typeface="Arial"/>
              </a:rPr>
              <a:t> </a:t>
            </a:r>
            <a:r>
              <a:rPr sz="1700" b="1" spc="20" dirty="0">
                <a:latin typeface="Arial"/>
                <a:cs typeface="Arial"/>
              </a:rPr>
              <a:t>A</a:t>
            </a:r>
            <a:endParaRPr sz="1700">
              <a:latin typeface="Arial"/>
              <a:cs typeface="Arial"/>
            </a:endParaRPr>
          </a:p>
        </p:txBody>
      </p:sp>
      <p:grpSp>
        <p:nvGrpSpPr>
          <p:cNvPr id="8" name="object 8"/>
          <p:cNvGrpSpPr/>
          <p:nvPr/>
        </p:nvGrpSpPr>
        <p:grpSpPr>
          <a:xfrm>
            <a:off x="2402839" y="2789935"/>
            <a:ext cx="1615440" cy="2760980"/>
            <a:chOff x="878839" y="2789935"/>
            <a:chExt cx="1615440" cy="2760980"/>
          </a:xfrm>
        </p:grpSpPr>
        <p:sp>
          <p:nvSpPr>
            <p:cNvPr id="9" name="object 9"/>
            <p:cNvSpPr/>
            <p:nvPr/>
          </p:nvSpPr>
          <p:spPr>
            <a:xfrm>
              <a:off x="891539" y="2802635"/>
              <a:ext cx="1590040" cy="428625"/>
            </a:xfrm>
            <a:custGeom>
              <a:avLst/>
              <a:gdLst/>
              <a:ahLst/>
              <a:cxnLst/>
              <a:rect l="l" t="t" r="r" b="b"/>
              <a:pathLst>
                <a:path w="1590039" h="428625">
                  <a:moveTo>
                    <a:pt x="1589532" y="0"/>
                  </a:moveTo>
                  <a:lnTo>
                    <a:pt x="0" y="0"/>
                  </a:lnTo>
                  <a:lnTo>
                    <a:pt x="0" y="428243"/>
                  </a:lnTo>
                </a:path>
              </a:pathLst>
            </a:custGeom>
            <a:ln w="25399">
              <a:solidFill>
                <a:srgbClr val="FFFFFF"/>
              </a:solidFill>
            </a:ln>
          </p:spPr>
          <p:txBody>
            <a:bodyPr wrap="square" lIns="0" tIns="0" rIns="0" bIns="0" rtlCol="0"/>
            <a:lstStyle/>
            <a:p>
              <a:endParaRPr/>
            </a:p>
          </p:txBody>
        </p:sp>
        <p:sp>
          <p:nvSpPr>
            <p:cNvPr id="10" name="object 10"/>
            <p:cNvSpPr/>
            <p:nvPr/>
          </p:nvSpPr>
          <p:spPr>
            <a:xfrm>
              <a:off x="891539" y="2802635"/>
              <a:ext cx="1590040" cy="428625"/>
            </a:xfrm>
            <a:custGeom>
              <a:avLst/>
              <a:gdLst/>
              <a:ahLst/>
              <a:cxnLst/>
              <a:rect l="l" t="t" r="r" b="b"/>
              <a:pathLst>
                <a:path w="1590039" h="428625">
                  <a:moveTo>
                    <a:pt x="0" y="428243"/>
                  </a:moveTo>
                  <a:lnTo>
                    <a:pt x="1589532" y="428243"/>
                  </a:lnTo>
                  <a:lnTo>
                    <a:pt x="1589532" y="0"/>
                  </a:lnTo>
                </a:path>
              </a:pathLst>
            </a:custGeom>
            <a:ln w="25399">
              <a:solidFill>
                <a:srgbClr val="919191"/>
              </a:solidFill>
            </a:ln>
          </p:spPr>
          <p:txBody>
            <a:bodyPr wrap="square" lIns="0" tIns="0" rIns="0" bIns="0" rtlCol="0"/>
            <a:lstStyle/>
            <a:p>
              <a:endParaRPr/>
            </a:p>
          </p:txBody>
        </p:sp>
        <p:sp>
          <p:nvSpPr>
            <p:cNvPr id="11" name="object 11"/>
            <p:cNvSpPr/>
            <p:nvPr/>
          </p:nvSpPr>
          <p:spPr>
            <a:xfrm>
              <a:off x="886967" y="5120639"/>
              <a:ext cx="1582420" cy="429895"/>
            </a:xfrm>
            <a:custGeom>
              <a:avLst/>
              <a:gdLst/>
              <a:ahLst/>
              <a:cxnLst/>
              <a:rect l="l" t="t" r="r" b="b"/>
              <a:pathLst>
                <a:path w="1582420" h="429895">
                  <a:moveTo>
                    <a:pt x="1581912" y="0"/>
                  </a:moveTo>
                  <a:lnTo>
                    <a:pt x="0" y="0"/>
                  </a:lnTo>
                  <a:lnTo>
                    <a:pt x="0" y="429768"/>
                  </a:lnTo>
                  <a:lnTo>
                    <a:pt x="1581912" y="429768"/>
                  </a:lnTo>
                  <a:lnTo>
                    <a:pt x="1581912" y="0"/>
                  </a:lnTo>
                  <a:close/>
                </a:path>
              </a:pathLst>
            </a:custGeom>
            <a:solidFill>
              <a:srgbClr val="DADADA"/>
            </a:solidFill>
          </p:spPr>
          <p:txBody>
            <a:bodyPr wrap="square" lIns="0" tIns="0" rIns="0" bIns="0" rtlCol="0"/>
            <a:lstStyle/>
            <a:p>
              <a:endParaRPr/>
            </a:p>
          </p:txBody>
        </p:sp>
      </p:grpSp>
      <p:grpSp>
        <p:nvGrpSpPr>
          <p:cNvPr id="12" name="object 12"/>
          <p:cNvGrpSpPr/>
          <p:nvPr/>
        </p:nvGrpSpPr>
        <p:grpSpPr>
          <a:xfrm>
            <a:off x="1981201" y="914400"/>
            <a:ext cx="2441575" cy="1737360"/>
            <a:chOff x="457200" y="914400"/>
            <a:chExt cx="2441575" cy="1737360"/>
          </a:xfrm>
        </p:grpSpPr>
        <p:sp>
          <p:nvSpPr>
            <p:cNvPr id="13" name="object 13"/>
            <p:cNvSpPr/>
            <p:nvPr/>
          </p:nvSpPr>
          <p:spPr>
            <a:xfrm>
              <a:off x="457200" y="914400"/>
              <a:ext cx="2441575" cy="1737360"/>
            </a:xfrm>
            <a:custGeom>
              <a:avLst/>
              <a:gdLst/>
              <a:ahLst/>
              <a:cxnLst/>
              <a:rect l="l" t="t" r="r" b="b"/>
              <a:pathLst>
                <a:path w="2441575" h="1737360">
                  <a:moveTo>
                    <a:pt x="2441448" y="0"/>
                  </a:moveTo>
                  <a:lnTo>
                    <a:pt x="0" y="0"/>
                  </a:lnTo>
                  <a:lnTo>
                    <a:pt x="0" y="1737360"/>
                  </a:lnTo>
                  <a:lnTo>
                    <a:pt x="2441448" y="1737360"/>
                  </a:lnTo>
                  <a:lnTo>
                    <a:pt x="2441448" y="0"/>
                  </a:lnTo>
                  <a:close/>
                </a:path>
              </a:pathLst>
            </a:custGeom>
            <a:solidFill>
              <a:srgbClr val="A1C1FD"/>
            </a:solidFill>
          </p:spPr>
          <p:txBody>
            <a:bodyPr wrap="square" lIns="0" tIns="0" rIns="0" bIns="0" rtlCol="0"/>
            <a:lstStyle/>
            <a:p>
              <a:endParaRPr/>
            </a:p>
          </p:txBody>
        </p:sp>
        <p:pic>
          <p:nvPicPr>
            <p:cNvPr id="14" name="object 14"/>
            <p:cNvPicPr/>
            <p:nvPr/>
          </p:nvPicPr>
          <p:blipFill>
            <a:blip r:embed="rId2" cstate="print"/>
            <a:stretch>
              <a:fillRect/>
            </a:stretch>
          </p:blipFill>
          <p:spPr>
            <a:xfrm>
              <a:off x="940054" y="1479550"/>
              <a:ext cx="1391920" cy="767841"/>
            </a:xfrm>
            <a:prstGeom prst="rect">
              <a:avLst/>
            </a:prstGeom>
          </p:spPr>
        </p:pic>
      </p:grpSp>
      <p:grpSp>
        <p:nvGrpSpPr>
          <p:cNvPr id="15" name="object 15"/>
          <p:cNvGrpSpPr/>
          <p:nvPr/>
        </p:nvGrpSpPr>
        <p:grpSpPr>
          <a:xfrm>
            <a:off x="7257288" y="914400"/>
            <a:ext cx="2725420" cy="1737360"/>
            <a:chOff x="5733288" y="914400"/>
            <a:chExt cx="2725420" cy="1737360"/>
          </a:xfrm>
        </p:grpSpPr>
        <p:sp>
          <p:nvSpPr>
            <p:cNvPr id="16" name="object 16"/>
            <p:cNvSpPr/>
            <p:nvPr/>
          </p:nvSpPr>
          <p:spPr>
            <a:xfrm>
              <a:off x="5733288" y="914400"/>
              <a:ext cx="2725420" cy="1737360"/>
            </a:xfrm>
            <a:custGeom>
              <a:avLst/>
              <a:gdLst/>
              <a:ahLst/>
              <a:cxnLst/>
              <a:rect l="l" t="t" r="r" b="b"/>
              <a:pathLst>
                <a:path w="2725420" h="1737360">
                  <a:moveTo>
                    <a:pt x="2724912" y="0"/>
                  </a:moveTo>
                  <a:lnTo>
                    <a:pt x="0" y="0"/>
                  </a:lnTo>
                  <a:lnTo>
                    <a:pt x="0" y="1737360"/>
                  </a:lnTo>
                  <a:lnTo>
                    <a:pt x="2724912" y="1737360"/>
                  </a:lnTo>
                  <a:lnTo>
                    <a:pt x="2724912" y="0"/>
                  </a:lnTo>
                  <a:close/>
                </a:path>
              </a:pathLst>
            </a:custGeom>
            <a:solidFill>
              <a:srgbClr val="A1C1FD"/>
            </a:solidFill>
          </p:spPr>
          <p:txBody>
            <a:bodyPr wrap="square" lIns="0" tIns="0" rIns="0" bIns="0" rtlCol="0"/>
            <a:lstStyle/>
            <a:p>
              <a:endParaRPr/>
            </a:p>
          </p:txBody>
        </p:sp>
        <p:sp>
          <p:nvSpPr>
            <p:cNvPr id="17" name="object 17"/>
            <p:cNvSpPr/>
            <p:nvPr/>
          </p:nvSpPr>
          <p:spPr>
            <a:xfrm>
              <a:off x="6574536" y="1344168"/>
              <a:ext cx="1042669" cy="878205"/>
            </a:xfrm>
            <a:custGeom>
              <a:avLst/>
              <a:gdLst/>
              <a:ahLst/>
              <a:cxnLst/>
              <a:rect l="l" t="t" r="r" b="b"/>
              <a:pathLst>
                <a:path w="1042670" h="878205">
                  <a:moveTo>
                    <a:pt x="1042416" y="0"/>
                  </a:moveTo>
                  <a:lnTo>
                    <a:pt x="0" y="0"/>
                  </a:lnTo>
                  <a:lnTo>
                    <a:pt x="0" y="877824"/>
                  </a:lnTo>
                  <a:lnTo>
                    <a:pt x="1042416" y="877824"/>
                  </a:lnTo>
                  <a:lnTo>
                    <a:pt x="1042416" y="0"/>
                  </a:lnTo>
                  <a:close/>
                </a:path>
              </a:pathLst>
            </a:custGeom>
            <a:solidFill>
              <a:srgbClr val="DADADA"/>
            </a:solidFill>
          </p:spPr>
          <p:txBody>
            <a:bodyPr wrap="square" lIns="0" tIns="0" rIns="0" bIns="0" rtlCol="0"/>
            <a:lstStyle/>
            <a:p>
              <a:endParaRPr/>
            </a:p>
          </p:txBody>
        </p:sp>
        <p:sp>
          <p:nvSpPr>
            <p:cNvPr id="18" name="object 18"/>
            <p:cNvSpPr/>
            <p:nvPr/>
          </p:nvSpPr>
          <p:spPr>
            <a:xfrm>
              <a:off x="6579108" y="1348740"/>
              <a:ext cx="1050290" cy="876300"/>
            </a:xfrm>
            <a:custGeom>
              <a:avLst/>
              <a:gdLst/>
              <a:ahLst/>
              <a:cxnLst/>
              <a:rect l="l" t="t" r="r" b="b"/>
              <a:pathLst>
                <a:path w="1050290" h="876300">
                  <a:moveTo>
                    <a:pt x="1050036" y="0"/>
                  </a:moveTo>
                  <a:lnTo>
                    <a:pt x="0" y="0"/>
                  </a:lnTo>
                  <a:lnTo>
                    <a:pt x="0" y="876300"/>
                  </a:lnTo>
                </a:path>
              </a:pathLst>
            </a:custGeom>
            <a:ln w="25399">
              <a:solidFill>
                <a:srgbClr val="FFFFFF"/>
              </a:solidFill>
            </a:ln>
          </p:spPr>
          <p:txBody>
            <a:bodyPr wrap="square" lIns="0" tIns="0" rIns="0" bIns="0" rtlCol="0"/>
            <a:lstStyle/>
            <a:p>
              <a:endParaRPr/>
            </a:p>
          </p:txBody>
        </p:sp>
        <p:sp>
          <p:nvSpPr>
            <p:cNvPr id="19" name="object 19"/>
            <p:cNvSpPr/>
            <p:nvPr/>
          </p:nvSpPr>
          <p:spPr>
            <a:xfrm>
              <a:off x="6579108" y="1348740"/>
              <a:ext cx="1050290" cy="876300"/>
            </a:xfrm>
            <a:custGeom>
              <a:avLst/>
              <a:gdLst/>
              <a:ahLst/>
              <a:cxnLst/>
              <a:rect l="l" t="t" r="r" b="b"/>
              <a:pathLst>
                <a:path w="1050290" h="876300">
                  <a:moveTo>
                    <a:pt x="0" y="876300"/>
                  </a:moveTo>
                  <a:lnTo>
                    <a:pt x="1050036" y="876300"/>
                  </a:lnTo>
                  <a:lnTo>
                    <a:pt x="1050036" y="0"/>
                  </a:lnTo>
                </a:path>
              </a:pathLst>
            </a:custGeom>
            <a:ln w="25399">
              <a:solidFill>
                <a:srgbClr val="919191"/>
              </a:solidFill>
            </a:ln>
          </p:spPr>
          <p:txBody>
            <a:bodyPr wrap="square" lIns="0" tIns="0" rIns="0" bIns="0" rtlCol="0"/>
            <a:lstStyle/>
            <a:p>
              <a:endParaRPr/>
            </a:p>
          </p:txBody>
        </p:sp>
        <p:sp>
          <p:nvSpPr>
            <p:cNvPr id="20" name="object 20"/>
            <p:cNvSpPr/>
            <p:nvPr/>
          </p:nvSpPr>
          <p:spPr>
            <a:xfrm>
              <a:off x="6761988" y="1805939"/>
              <a:ext cx="684530" cy="108585"/>
            </a:xfrm>
            <a:custGeom>
              <a:avLst/>
              <a:gdLst/>
              <a:ahLst/>
              <a:cxnLst/>
              <a:rect l="l" t="t" r="r" b="b"/>
              <a:pathLst>
                <a:path w="684529" h="108585">
                  <a:moveTo>
                    <a:pt x="684276" y="0"/>
                  </a:moveTo>
                  <a:lnTo>
                    <a:pt x="127000" y="0"/>
                  </a:lnTo>
                  <a:lnTo>
                    <a:pt x="0" y="108204"/>
                  </a:lnTo>
                  <a:lnTo>
                    <a:pt x="650620" y="108204"/>
                  </a:lnTo>
                  <a:lnTo>
                    <a:pt x="684276" y="0"/>
                  </a:lnTo>
                  <a:close/>
                </a:path>
              </a:pathLst>
            </a:custGeom>
            <a:solidFill>
              <a:srgbClr val="9E9E9E"/>
            </a:solidFill>
          </p:spPr>
          <p:txBody>
            <a:bodyPr wrap="square" lIns="0" tIns="0" rIns="0" bIns="0" rtlCol="0"/>
            <a:lstStyle/>
            <a:p>
              <a:endParaRPr/>
            </a:p>
          </p:txBody>
        </p:sp>
        <p:sp>
          <p:nvSpPr>
            <p:cNvPr id="21" name="object 21"/>
            <p:cNvSpPr/>
            <p:nvPr/>
          </p:nvSpPr>
          <p:spPr>
            <a:xfrm>
              <a:off x="6761988" y="1805939"/>
              <a:ext cx="684530" cy="108585"/>
            </a:xfrm>
            <a:custGeom>
              <a:avLst/>
              <a:gdLst/>
              <a:ahLst/>
              <a:cxnLst/>
              <a:rect l="l" t="t" r="r" b="b"/>
              <a:pathLst>
                <a:path w="684529" h="108585">
                  <a:moveTo>
                    <a:pt x="127000" y="0"/>
                  </a:moveTo>
                  <a:lnTo>
                    <a:pt x="0" y="108204"/>
                  </a:lnTo>
                  <a:lnTo>
                    <a:pt x="650620" y="108204"/>
                  </a:lnTo>
                  <a:lnTo>
                    <a:pt x="684276" y="0"/>
                  </a:lnTo>
                  <a:lnTo>
                    <a:pt x="127000" y="0"/>
                  </a:lnTo>
                </a:path>
              </a:pathLst>
            </a:custGeom>
            <a:ln w="12700">
              <a:solidFill>
                <a:srgbClr val="003366"/>
              </a:solidFill>
            </a:ln>
          </p:spPr>
          <p:txBody>
            <a:bodyPr wrap="square" lIns="0" tIns="0" rIns="0" bIns="0" rtlCol="0"/>
            <a:lstStyle/>
            <a:p>
              <a:endParaRPr/>
            </a:p>
          </p:txBody>
        </p:sp>
        <p:sp>
          <p:nvSpPr>
            <p:cNvPr id="22" name="object 22"/>
            <p:cNvSpPr/>
            <p:nvPr/>
          </p:nvSpPr>
          <p:spPr>
            <a:xfrm>
              <a:off x="6761988" y="1915667"/>
              <a:ext cx="658495" cy="146685"/>
            </a:xfrm>
            <a:custGeom>
              <a:avLst/>
              <a:gdLst/>
              <a:ahLst/>
              <a:cxnLst/>
              <a:rect l="l" t="t" r="r" b="b"/>
              <a:pathLst>
                <a:path w="658495" h="146685">
                  <a:moveTo>
                    <a:pt x="658368" y="0"/>
                  </a:moveTo>
                  <a:lnTo>
                    <a:pt x="0" y="0"/>
                  </a:lnTo>
                  <a:lnTo>
                    <a:pt x="0" y="146303"/>
                  </a:lnTo>
                  <a:lnTo>
                    <a:pt x="658368" y="146303"/>
                  </a:lnTo>
                  <a:lnTo>
                    <a:pt x="658368" y="0"/>
                  </a:lnTo>
                  <a:close/>
                </a:path>
              </a:pathLst>
            </a:custGeom>
            <a:solidFill>
              <a:srgbClr val="EDEDED"/>
            </a:solidFill>
          </p:spPr>
          <p:txBody>
            <a:bodyPr wrap="square" lIns="0" tIns="0" rIns="0" bIns="0" rtlCol="0"/>
            <a:lstStyle/>
            <a:p>
              <a:endParaRPr/>
            </a:p>
          </p:txBody>
        </p:sp>
        <p:sp>
          <p:nvSpPr>
            <p:cNvPr id="23" name="object 23"/>
            <p:cNvSpPr/>
            <p:nvPr/>
          </p:nvSpPr>
          <p:spPr>
            <a:xfrm>
              <a:off x="6761988" y="1915667"/>
              <a:ext cx="658495" cy="146685"/>
            </a:xfrm>
            <a:custGeom>
              <a:avLst/>
              <a:gdLst/>
              <a:ahLst/>
              <a:cxnLst/>
              <a:rect l="l" t="t" r="r" b="b"/>
              <a:pathLst>
                <a:path w="658495" h="146685">
                  <a:moveTo>
                    <a:pt x="0" y="146303"/>
                  </a:moveTo>
                  <a:lnTo>
                    <a:pt x="658368" y="146303"/>
                  </a:lnTo>
                  <a:lnTo>
                    <a:pt x="658368" y="0"/>
                  </a:lnTo>
                  <a:lnTo>
                    <a:pt x="0" y="0"/>
                  </a:lnTo>
                  <a:lnTo>
                    <a:pt x="0" y="146303"/>
                  </a:lnTo>
                  <a:close/>
                </a:path>
              </a:pathLst>
            </a:custGeom>
            <a:ln w="12700">
              <a:solidFill>
                <a:srgbClr val="003366"/>
              </a:solidFill>
            </a:ln>
          </p:spPr>
          <p:txBody>
            <a:bodyPr wrap="square" lIns="0" tIns="0" rIns="0" bIns="0" rtlCol="0"/>
            <a:lstStyle/>
            <a:p>
              <a:endParaRPr/>
            </a:p>
          </p:txBody>
        </p:sp>
        <p:sp>
          <p:nvSpPr>
            <p:cNvPr id="24" name="object 24"/>
            <p:cNvSpPr/>
            <p:nvPr/>
          </p:nvSpPr>
          <p:spPr>
            <a:xfrm>
              <a:off x="7420355" y="1805939"/>
              <a:ext cx="26034" cy="254635"/>
            </a:xfrm>
            <a:custGeom>
              <a:avLst/>
              <a:gdLst/>
              <a:ahLst/>
              <a:cxnLst/>
              <a:rect l="l" t="t" r="r" b="b"/>
              <a:pathLst>
                <a:path w="26034" h="254635">
                  <a:moveTo>
                    <a:pt x="26035" y="0"/>
                  </a:moveTo>
                  <a:lnTo>
                    <a:pt x="0" y="104139"/>
                  </a:lnTo>
                  <a:lnTo>
                    <a:pt x="1397" y="254508"/>
                  </a:lnTo>
                  <a:lnTo>
                    <a:pt x="26035" y="122047"/>
                  </a:lnTo>
                  <a:lnTo>
                    <a:pt x="26035" y="0"/>
                  </a:lnTo>
                  <a:close/>
                </a:path>
              </a:pathLst>
            </a:custGeom>
            <a:solidFill>
              <a:srgbClr val="CECECE"/>
            </a:solidFill>
          </p:spPr>
          <p:txBody>
            <a:bodyPr wrap="square" lIns="0" tIns="0" rIns="0" bIns="0" rtlCol="0"/>
            <a:lstStyle/>
            <a:p>
              <a:endParaRPr/>
            </a:p>
          </p:txBody>
        </p:sp>
        <p:sp>
          <p:nvSpPr>
            <p:cNvPr id="25" name="object 25"/>
            <p:cNvSpPr/>
            <p:nvPr/>
          </p:nvSpPr>
          <p:spPr>
            <a:xfrm>
              <a:off x="7420355" y="1805939"/>
              <a:ext cx="26034" cy="254635"/>
            </a:xfrm>
            <a:custGeom>
              <a:avLst/>
              <a:gdLst/>
              <a:ahLst/>
              <a:cxnLst/>
              <a:rect l="l" t="t" r="r" b="b"/>
              <a:pathLst>
                <a:path w="26034" h="254635">
                  <a:moveTo>
                    <a:pt x="0" y="104139"/>
                  </a:moveTo>
                  <a:lnTo>
                    <a:pt x="1397" y="254508"/>
                  </a:lnTo>
                  <a:lnTo>
                    <a:pt x="26035" y="122047"/>
                  </a:lnTo>
                  <a:lnTo>
                    <a:pt x="26035" y="0"/>
                  </a:lnTo>
                  <a:lnTo>
                    <a:pt x="0" y="104139"/>
                  </a:lnTo>
                </a:path>
              </a:pathLst>
            </a:custGeom>
            <a:ln w="12700">
              <a:solidFill>
                <a:srgbClr val="003366"/>
              </a:solidFill>
            </a:ln>
          </p:spPr>
          <p:txBody>
            <a:bodyPr wrap="square" lIns="0" tIns="0" rIns="0" bIns="0" rtlCol="0"/>
            <a:lstStyle/>
            <a:p>
              <a:endParaRPr/>
            </a:p>
          </p:txBody>
        </p:sp>
        <p:sp>
          <p:nvSpPr>
            <p:cNvPr id="26" name="object 26"/>
            <p:cNvSpPr/>
            <p:nvPr/>
          </p:nvSpPr>
          <p:spPr>
            <a:xfrm>
              <a:off x="6899148" y="1632204"/>
              <a:ext cx="264160" cy="62865"/>
            </a:xfrm>
            <a:custGeom>
              <a:avLst/>
              <a:gdLst/>
              <a:ahLst/>
              <a:cxnLst/>
              <a:rect l="l" t="t" r="r" b="b"/>
              <a:pathLst>
                <a:path w="264159" h="62864">
                  <a:moveTo>
                    <a:pt x="263651" y="0"/>
                  </a:moveTo>
                  <a:lnTo>
                    <a:pt x="88392" y="0"/>
                  </a:lnTo>
                  <a:lnTo>
                    <a:pt x="0" y="55753"/>
                  </a:lnTo>
                  <a:lnTo>
                    <a:pt x="220218" y="62357"/>
                  </a:lnTo>
                  <a:lnTo>
                    <a:pt x="263651" y="0"/>
                  </a:lnTo>
                  <a:close/>
                </a:path>
              </a:pathLst>
            </a:custGeom>
            <a:solidFill>
              <a:srgbClr val="5390A8"/>
            </a:solidFill>
          </p:spPr>
          <p:txBody>
            <a:bodyPr wrap="square" lIns="0" tIns="0" rIns="0" bIns="0" rtlCol="0"/>
            <a:lstStyle/>
            <a:p>
              <a:endParaRPr/>
            </a:p>
          </p:txBody>
        </p:sp>
        <p:sp>
          <p:nvSpPr>
            <p:cNvPr id="27" name="object 27"/>
            <p:cNvSpPr/>
            <p:nvPr/>
          </p:nvSpPr>
          <p:spPr>
            <a:xfrm>
              <a:off x="6899148" y="1632204"/>
              <a:ext cx="264160" cy="62865"/>
            </a:xfrm>
            <a:custGeom>
              <a:avLst/>
              <a:gdLst/>
              <a:ahLst/>
              <a:cxnLst/>
              <a:rect l="l" t="t" r="r" b="b"/>
              <a:pathLst>
                <a:path w="264159" h="62864">
                  <a:moveTo>
                    <a:pt x="220218" y="62357"/>
                  </a:moveTo>
                  <a:lnTo>
                    <a:pt x="0" y="55753"/>
                  </a:lnTo>
                  <a:lnTo>
                    <a:pt x="88392" y="0"/>
                  </a:lnTo>
                  <a:lnTo>
                    <a:pt x="263651" y="0"/>
                  </a:lnTo>
                  <a:lnTo>
                    <a:pt x="220218" y="62357"/>
                  </a:lnTo>
                </a:path>
              </a:pathLst>
            </a:custGeom>
            <a:ln w="12699">
              <a:solidFill>
                <a:srgbClr val="000000"/>
              </a:solidFill>
            </a:ln>
          </p:spPr>
          <p:txBody>
            <a:bodyPr wrap="square" lIns="0" tIns="0" rIns="0" bIns="0" rtlCol="0"/>
            <a:lstStyle/>
            <a:p>
              <a:endParaRPr/>
            </a:p>
          </p:txBody>
        </p:sp>
        <p:sp>
          <p:nvSpPr>
            <p:cNvPr id="28" name="object 28"/>
            <p:cNvSpPr/>
            <p:nvPr/>
          </p:nvSpPr>
          <p:spPr>
            <a:xfrm>
              <a:off x="6825996" y="1522476"/>
              <a:ext cx="327660" cy="35560"/>
            </a:xfrm>
            <a:custGeom>
              <a:avLst/>
              <a:gdLst/>
              <a:ahLst/>
              <a:cxnLst/>
              <a:rect l="l" t="t" r="r" b="b"/>
              <a:pathLst>
                <a:path w="327659" h="35559">
                  <a:moveTo>
                    <a:pt x="327659" y="0"/>
                  </a:moveTo>
                  <a:lnTo>
                    <a:pt x="102997" y="0"/>
                  </a:lnTo>
                  <a:lnTo>
                    <a:pt x="0" y="35051"/>
                  </a:lnTo>
                  <a:lnTo>
                    <a:pt x="235584" y="35051"/>
                  </a:lnTo>
                  <a:lnTo>
                    <a:pt x="327659" y="0"/>
                  </a:lnTo>
                  <a:close/>
                </a:path>
              </a:pathLst>
            </a:custGeom>
            <a:solidFill>
              <a:srgbClr val="9E9E9E"/>
            </a:solidFill>
          </p:spPr>
          <p:txBody>
            <a:bodyPr wrap="square" lIns="0" tIns="0" rIns="0" bIns="0" rtlCol="0"/>
            <a:lstStyle/>
            <a:p>
              <a:endParaRPr/>
            </a:p>
          </p:txBody>
        </p:sp>
        <p:sp>
          <p:nvSpPr>
            <p:cNvPr id="29" name="object 29"/>
            <p:cNvSpPr/>
            <p:nvPr/>
          </p:nvSpPr>
          <p:spPr>
            <a:xfrm>
              <a:off x="6825996" y="1522476"/>
              <a:ext cx="327660" cy="35560"/>
            </a:xfrm>
            <a:custGeom>
              <a:avLst/>
              <a:gdLst/>
              <a:ahLst/>
              <a:cxnLst/>
              <a:rect l="l" t="t" r="r" b="b"/>
              <a:pathLst>
                <a:path w="327659" h="35559">
                  <a:moveTo>
                    <a:pt x="0" y="35051"/>
                  </a:moveTo>
                  <a:lnTo>
                    <a:pt x="235584" y="35051"/>
                  </a:lnTo>
                  <a:lnTo>
                    <a:pt x="327659" y="0"/>
                  </a:lnTo>
                  <a:lnTo>
                    <a:pt x="102997" y="0"/>
                  </a:lnTo>
                  <a:lnTo>
                    <a:pt x="0" y="35051"/>
                  </a:lnTo>
                </a:path>
              </a:pathLst>
            </a:custGeom>
            <a:ln w="12700">
              <a:solidFill>
                <a:srgbClr val="003366"/>
              </a:solidFill>
            </a:ln>
          </p:spPr>
          <p:txBody>
            <a:bodyPr wrap="square" lIns="0" tIns="0" rIns="0" bIns="0" rtlCol="0"/>
            <a:lstStyle/>
            <a:p>
              <a:endParaRPr/>
            </a:p>
          </p:txBody>
        </p:sp>
        <p:pic>
          <p:nvPicPr>
            <p:cNvPr id="30" name="object 30"/>
            <p:cNvPicPr/>
            <p:nvPr/>
          </p:nvPicPr>
          <p:blipFill>
            <a:blip r:embed="rId3" cstate="print"/>
            <a:stretch>
              <a:fillRect/>
            </a:stretch>
          </p:blipFill>
          <p:spPr>
            <a:xfrm>
              <a:off x="6819646" y="1516126"/>
              <a:ext cx="349250" cy="378460"/>
            </a:xfrm>
            <a:prstGeom prst="rect">
              <a:avLst/>
            </a:prstGeom>
          </p:spPr>
        </p:pic>
        <p:sp>
          <p:nvSpPr>
            <p:cNvPr id="31" name="object 31"/>
            <p:cNvSpPr/>
            <p:nvPr/>
          </p:nvSpPr>
          <p:spPr>
            <a:xfrm>
              <a:off x="7146036" y="1421891"/>
              <a:ext cx="181610" cy="34925"/>
            </a:xfrm>
            <a:custGeom>
              <a:avLst/>
              <a:gdLst/>
              <a:ahLst/>
              <a:cxnLst/>
              <a:rect l="l" t="t" r="r" b="b"/>
              <a:pathLst>
                <a:path w="181609" h="34925">
                  <a:moveTo>
                    <a:pt x="181356" y="0"/>
                  </a:moveTo>
                  <a:lnTo>
                    <a:pt x="51435" y="0"/>
                  </a:lnTo>
                  <a:lnTo>
                    <a:pt x="0" y="28321"/>
                  </a:lnTo>
                  <a:lnTo>
                    <a:pt x="134493" y="34925"/>
                  </a:lnTo>
                  <a:lnTo>
                    <a:pt x="181356" y="0"/>
                  </a:lnTo>
                  <a:close/>
                </a:path>
              </a:pathLst>
            </a:custGeom>
            <a:solidFill>
              <a:srgbClr val="9E9E9E"/>
            </a:solidFill>
          </p:spPr>
          <p:txBody>
            <a:bodyPr wrap="square" lIns="0" tIns="0" rIns="0" bIns="0" rtlCol="0"/>
            <a:lstStyle/>
            <a:p>
              <a:endParaRPr/>
            </a:p>
          </p:txBody>
        </p:sp>
        <p:sp>
          <p:nvSpPr>
            <p:cNvPr id="32" name="object 32"/>
            <p:cNvSpPr/>
            <p:nvPr/>
          </p:nvSpPr>
          <p:spPr>
            <a:xfrm>
              <a:off x="7146036" y="1421891"/>
              <a:ext cx="181610" cy="34925"/>
            </a:xfrm>
            <a:custGeom>
              <a:avLst/>
              <a:gdLst/>
              <a:ahLst/>
              <a:cxnLst/>
              <a:rect l="l" t="t" r="r" b="b"/>
              <a:pathLst>
                <a:path w="181609" h="34925">
                  <a:moveTo>
                    <a:pt x="0" y="28321"/>
                  </a:moveTo>
                  <a:lnTo>
                    <a:pt x="134493" y="34925"/>
                  </a:lnTo>
                  <a:lnTo>
                    <a:pt x="181356" y="0"/>
                  </a:lnTo>
                  <a:lnTo>
                    <a:pt x="51435" y="0"/>
                  </a:lnTo>
                  <a:lnTo>
                    <a:pt x="0" y="28321"/>
                  </a:lnTo>
                </a:path>
              </a:pathLst>
            </a:custGeom>
            <a:ln w="12700">
              <a:solidFill>
                <a:srgbClr val="003366"/>
              </a:solidFill>
            </a:ln>
          </p:spPr>
          <p:txBody>
            <a:bodyPr wrap="square" lIns="0" tIns="0" rIns="0" bIns="0" rtlCol="0"/>
            <a:lstStyle/>
            <a:p>
              <a:endParaRPr/>
            </a:p>
          </p:txBody>
        </p:sp>
        <p:sp>
          <p:nvSpPr>
            <p:cNvPr id="33" name="object 33"/>
            <p:cNvSpPr/>
            <p:nvPr/>
          </p:nvSpPr>
          <p:spPr>
            <a:xfrm>
              <a:off x="7146036" y="1449323"/>
              <a:ext cx="128270" cy="439420"/>
            </a:xfrm>
            <a:custGeom>
              <a:avLst/>
              <a:gdLst/>
              <a:ahLst/>
              <a:cxnLst/>
              <a:rect l="l" t="t" r="r" b="b"/>
              <a:pathLst>
                <a:path w="128270" h="439419">
                  <a:moveTo>
                    <a:pt x="128016" y="0"/>
                  </a:moveTo>
                  <a:lnTo>
                    <a:pt x="0" y="0"/>
                  </a:lnTo>
                  <a:lnTo>
                    <a:pt x="0" y="438912"/>
                  </a:lnTo>
                  <a:lnTo>
                    <a:pt x="128016" y="438912"/>
                  </a:lnTo>
                  <a:lnTo>
                    <a:pt x="128016" y="0"/>
                  </a:lnTo>
                  <a:close/>
                </a:path>
              </a:pathLst>
            </a:custGeom>
            <a:solidFill>
              <a:srgbClr val="EDEDED"/>
            </a:solidFill>
          </p:spPr>
          <p:txBody>
            <a:bodyPr wrap="square" lIns="0" tIns="0" rIns="0" bIns="0" rtlCol="0"/>
            <a:lstStyle/>
            <a:p>
              <a:endParaRPr/>
            </a:p>
          </p:txBody>
        </p:sp>
        <p:sp>
          <p:nvSpPr>
            <p:cNvPr id="34" name="object 34"/>
            <p:cNvSpPr/>
            <p:nvPr/>
          </p:nvSpPr>
          <p:spPr>
            <a:xfrm>
              <a:off x="7146036" y="1449323"/>
              <a:ext cx="128270" cy="439420"/>
            </a:xfrm>
            <a:custGeom>
              <a:avLst/>
              <a:gdLst/>
              <a:ahLst/>
              <a:cxnLst/>
              <a:rect l="l" t="t" r="r" b="b"/>
              <a:pathLst>
                <a:path w="128270" h="439419">
                  <a:moveTo>
                    <a:pt x="0" y="438912"/>
                  </a:moveTo>
                  <a:lnTo>
                    <a:pt x="128016" y="438912"/>
                  </a:lnTo>
                  <a:lnTo>
                    <a:pt x="128016" y="0"/>
                  </a:lnTo>
                  <a:lnTo>
                    <a:pt x="0" y="0"/>
                  </a:lnTo>
                  <a:lnTo>
                    <a:pt x="0" y="438912"/>
                  </a:lnTo>
                  <a:close/>
                </a:path>
              </a:pathLst>
            </a:custGeom>
            <a:ln w="12700">
              <a:solidFill>
                <a:srgbClr val="003366"/>
              </a:solidFill>
            </a:ln>
          </p:spPr>
          <p:txBody>
            <a:bodyPr wrap="square" lIns="0" tIns="0" rIns="0" bIns="0" rtlCol="0"/>
            <a:lstStyle/>
            <a:p>
              <a:endParaRPr/>
            </a:p>
          </p:txBody>
        </p:sp>
        <p:sp>
          <p:nvSpPr>
            <p:cNvPr id="35" name="object 35"/>
            <p:cNvSpPr/>
            <p:nvPr/>
          </p:nvSpPr>
          <p:spPr>
            <a:xfrm>
              <a:off x="7283196" y="1421891"/>
              <a:ext cx="44450" cy="455930"/>
            </a:xfrm>
            <a:custGeom>
              <a:avLst/>
              <a:gdLst/>
              <a:ahLst/>
              <a:cxnLst/>
              <a:rect l="l" t="t" r="r" b="b"/>
              <a:pathLst>
                <a:path w="44450" h="455930">
                  <a:moveTo>
                    <a:pt x="44323" y="0"/>
                  </a:moveTo>
                  <a:lnTo>
                    <a:pt x="0" y="28448"/>
                  </a:lnTo>
                  <a:lnTo>
                    <a:pt x="0" y="455675"/>
                  </a:lnTo>
                  <a:lnTo>
                    <a:pt x="44323" y="365760"/>
                  </a:lnTo>
                  <a:lnTo>
                    <a:pt x="44323" y="0"/>
                  </a:lnTo>
                  <a:close/>
                </a:path>
              </a:pathLst>
            </a:custGeom>
            <a:solidFill>
              <a:srgbClr val="CECECE"/>
            </a:solidFill>
          </p:spPr>
          <p:txBody>
            <a:bodyPr wrap="square" lIns="0" tIns="0" rIns="0" bIns="0" rtlCol="0"/>
            <a:lstStyle/>
            <a:p>
              <a:endParaRPr/>
            </a:p>
          </p:txBody>
        </p:sp>
        <p:sp>
          <p:nvSpPr>
            <p:cNvPr id="36" name="object 36"/>
            <p:cNvSpPr/>
            <p:nvPr/>
          </p:nvSpPr>
          <p:spPr>
            <a:xfrm>
              <a:off x="7283196" y="1421891"/>
              <a:ext cx="44450" cy="455930"/>
            </a:xfrm>
            <a:custGeom>
              <a:avLst/>
              <a:gdLst/>
              <a:ahLst/>
              <a:cxnLst/>
              <a:rect l="l" t="t" r="r" b="b"/>
              <a:pathLst>
                <a:path w="44450" h="455930">
                  <a:moveTo>
                    <a:pt x="0" y="28448"/>
                  </a:moveTo>
                  <a:lnTo>
                    <a:pt x="0" y="455675"/>
                  </a:lnTo>
                  <a:lnTo>
                    <a:pt x="44323" y="365760"/>
                  </a:lnTo>
                  <a:lnTo>
                    <a:pt x="44323" y="0"/>
                  </a:lnTo>
                  <a:lnTo>
                    <a:pt x="0" y="28448"/>
                  </a:lnTo>
                </a:path>
              </a:pathLst>
            </a:custGeom>
            <a:ln w="12700">
              <a:solidFill>
                <a:srgbClr val="003366"/>
              </a:solidFill>
            </a:ln>
          </p:spPr>
          <p:txBody>
            <a:bodyPr wrap="square" lIns="0" tIns="0" rIns="0" bIns="0" rtlCol="0"/>
            <a:lstStyle/>
            <a:p>
              <a:endParaRPr/>
            </a:p>
          </p:txBody>
        </p:sp>
      </p:grpSp>
      <p:sp>
        <p:nvSpPr>
          <p:cNvPr id="37" name="object 37"/>
          <p:cNvSpPr txBox="1"/>
          <p:nvPr/>
        </p:nvSpPr>
        <p:spPr>
          <a:xfrm>
            <a:off x="8115807" y="1885759"/>
            <a:ext cx="1024890" cy="200696"/>
          </a:xfrm>
          <a:prstGeom prst="rect">
            <a:avLst/>
          </a:prstGeom>
        </p:spPr>
        <p:txBody>
          <a:bodyPr vert="horz" wrap="square" lIns="0" tIns="15875" rIns="0" bIns="0" rtlCol="0">
            <a:spAutoFit/>
          </a:bodyPr>
          <a:lstStyle/>
          <a:p>
            <a:pPr marL="254000">
              <a:spcBef>
                <a:spcPts val="125"/>
              </a:spcBef>
            </a:pPr>
            <a:r>
              <a:rPr sz="1200" b="1" spc="-15" dirty="0">
                <a:latin typeface="Arial"/>
                <a:cs typeface="Arial"/>
              </a:rPr>
              <a:t>Material</a:t>
            </a:r>
            <a:endParaRPr sz="1200">
              <a:latin typeface="Arial"/>
              <a:cs typeface="Arial"/>
            </a:endParaRPr>
          </a:p>
        </p:txBody>
      </p:sp>
      <p:grpSp>
        <p:nvGrpSpPr>
          <p:cNvPr id="38" name="object 38"/>
          <p:cNvGrpSpPr/>
          <p:nvPr/>
        </p:nvGrpSpPr>
        <p:grpSpPr>
          <a:xfrm>
            <a:off x="4815841" y="914400"/>
            <a:ext cx="2066925" cy="1737360"/>
            <a:chOff x="3291840" y="914400"/>
            <a:chExt cx="2066925" cy="1737360"/>
          </a:xfrm>
        </p:grpSpPr>
        <p:sp>
          <p:nvSpPr>
            <p:cNvPr id="39" name="object 39"/>
            <p:cNvSpPr/>
            <p:nvPr/>
          </p:nvSpPr>
          <p:spPr>
            <a:xfrm>
              <a:off x="3291840" y="914400"/>
              <a:ext cx="2066925" cy="1737360"/>
            </a:xfrm>
            <a:custGeom>
              <a:avLst/>
              <a:gdLst/>
              <a:ahLst/>
              <a:cxnLst/>
              <a:rect l="l" t="t" r="r" b="b"/>
              <a:pathLst>
                <a:path w="2066925" h="1737360">
                  <a:moveTo>
                    <a:pt x="2066543" y="0"/>
                  </a:moveTo>
                  <a:lnTo>
                    <a:pt x="0" y="0"/>
                  </a:lnTo>
                  <a:lnTo>
                    <a:pt x="0" y="1737360"/>
                  </a:lnTo>
                  <a:lnTo>
                    <a:pt x="2066543" y="1737360"/>
                  </a:lnTo>
                  <a:lnTo>
                    <a:pt x="2066543" y="0"/>
                  </a:lnTo>
                  <a:close/>
                </a:path>
              </a:pathLst>
            </a:custGeom>
            <a:solidFill>
              <a:srgbClr val="A1C1FD"/>
            </a:solidFill>
          </p:spPr>
          <p:txBody>
            <a:bodyPr wrap="square" lIns="0" tIns="0" rIns="0" bIns="0" rtlCol="0"/>
            <a:lstStyle/>
            <a:p>
              <a:endParaRPr/>
            </a:p>
          </p:txBody>
        </p:sp>
        <p:pic>
          <p:nvPicPr>
            <p:cNvPr id="40" name="object 40"/>
            <p:cNvPicPr/>
            <p:nvPr/>
          </p:nvPicPr>
          <p:blipFill>
            <a:blip r:embed="rId4" cstate="print"/>
            <a:stretch>
              <a:fillRect/>
            </a:stretch>
          </p:blipFill>
          <p:spPr>
            <a:xfrm>
              <a:off x="3454654" y="1106423"/>
              <a:ext cx="1425702" cy="1405636"/>
            </a:xfrm>
            <a:prstGeom prst="rect">
              <a:avLst/>
            </a:prstGeom>
          </p:spPr>
        </p:pic>
      </p:grpSp>
      <p:sp>
        <p:nvSpPr>
          <p:cNvPr id="41" name="object 41"/>
          <p:cNvSpPr txBox="1"/>
          <p:nvPr/>
        </p:nvSpPr>
        <p:spPr>
          <a:xfrm>
            <a:off x="4815841" y="914400"/>
            <a:ext cx="2066925" cy="1576714"/>
          </a:xfrm>
          <a:prstGeom prst="rect">
            <a:avLst/>
          </a:prstGeom>
        </p:spPr>
        <p:txBody>
          <a:bodyPr vert="horz" wrap="square" lIns="0" tIns="1905" rIns="0" bIns="0" rtlCol="0">
            <a:spAutoFit/>
          </a:bodyPr>
          <a:lstStyle/>
          <a:p>
            <a:pPr>
              <a:spcBef>
                <a:spcPts val="15"/>
              </a:spcBef>
            </a:pPr>
            <a:endParaRPr sz="1650">
              <a:latin typeface="Times New Roman"/>
              <a:cs typeface="Times New Roman"/>
            </a:endParaRPr>
          </a:p>
          <a:p>
            <a:pPr marL="583565">
              <a:lnSpc>
                <a:spcPts val="2030"/>
              </a:lnSpc>
            </a:pPr>
            <a:r>
              <a:rPr sz="1700" b="1" spc="5" dirty="0">
                <a:solidFill>
                  <a:srgbClr val="FFFFFF"/>
                </a:solidFill>
                <a:latin typeface="Arial"/>
                <a:cs typeface="Arial"/>
              </a:rPr>
              <a:t>Piece</a:t>
            </a:r>
            <a:endParaRPr sz="1700">
              <a:latin typeface="Arial"/>
              <a:cs typeface="Arial"/>
            </a:endParaRPr>
          </a:p>
          <a:p>
            <a:pPr marL="1187450">
              <a:lnSpc>
                <a:spcPts val="2030"/>
              </a:lnSpc>
            </a:pPr>
            <a:r>
              <a:rPr sz="1700" b="1" spc="25" dirty="0">
                <a:solidFill>
                  <a:srgbClr val="FFFFFF"/>
                </a:solidFill>
                <a:latin typeface="Arial"/>
                <a:cs typeface="Arial"/>
              </a:rPr>
              <a:t>%</a:t>
            </a:r>
            <a:endParaRPr sz="1700">
              <a:latin typeface="Arial"/>
              <a:cs typeface="Arial"/>
            </a:endParaRPr>
          </a:p>
          <a:p>
            <a:pPr marL="702310">
              <a:spcBef>
                <a:spcPts val="750"/>
              </a:spcBef>
            </a:pPr>
            <a:r>
              <a:rPr sz="1000" b="1" spc="20" dirty="0">
                <a:solidFill>
                  <a:srgbClr val="003366"/>
                </a:solidFill>
                <a:latin typeface="Arial"/>
                <a:cs typeface="Arial"/>
              </a:rPr>
              <a:t>Conditions</a:t>
            </a:r>
            <a:endParaRPr sz="1000">
              <a:latin typeface="Arial"/>
              <a:cs typeface="Arial"/>
            </a:endParaRPr>
          </a:p>
          <a:p>
            <a:pPr marL="170180" algn="ctr">
              <a:lnSpc>
                <a:spcPts val="1830"/>
              </a:lnSpc>
              <a:spcBef>
                <a:spcPts val="484"/>
              </a:spcBef>
            </a:pPr>
            <a:r>
              <a:rPr sz="1550" b="1" spc="30" dirty="0">
                <a:solidFill>
                  <a:srgbClr val="003366"/>
                </a:solidFill>
                <a:latin typeface="Arial"/>
                <a:cs typeface="Arial"/>
              </a:rPr>
              <a:t>USD</a:t>
            </a:r>
            <a:endParaRPr sz="1550">
              <a:latin typeface="Arial"/>
              <a:cs typeface="Arial"/>
            </a:endParaRPr>
          </a:p>
          <a:p>
            <a:pPr marL="424815">
              <a:lnSpc>
                <a:spcPts val="2010"/>
              </a:lnSpc>
            </a:pPr>
            <a:r>
              <a:rPr sz="1700" b="1" spc="20" dirty="0">
                <a:latin typeface="Arial"/>
                <a:cs typeface="Arial"/>
              </a:rPr>
              <a:t>Info</a:t>
            </a:r>
            <a:r>
              <a:rPr sz="1700" b="1" spc="-114" dirty="0">
                <a:latin typeface="Arial"/>
                <a:cs typeface="Arial"/>
              </a:rPr>
              <a:t> </a:t>
            </a:r>
            <a:r>
              <a:rPr sz="1700" b="1" spc="-5" dirty="0">
                <a:latin typeface="Arial"/>
                <a:cs typeface="Arial"/>
              </a:rPr>
              <a:t>record</a:t>
            </a:r>
            <a:endParaRPr sz="1700">
              <a:latin typeface="Arial"/>
              <a:cs typeface="Arial"/>
            </a:endParaRPr>
          </a:p>
        </p:txBody>
      </p:sp>
      <p:sp>
        <p:nvSpPr>
          <p:cNvPr id="42" name="object 42"/>
          <p:cNvSpPr txBox="1"/>
          <p:nvPr/>
        </p:nvSpPr>
        <p:spPr>
          <a:xfrm>
            <a:off x="2428239" y="5192713"/>
            <a:ext cx="1564640" cy="278281"/>
          </a:xfrm>
          <a:prstGeom prst="rect">
            <a:avLst/>
          </a:prstGeom>
        </p:spPr>
        <p:txBody>
          <a:bodyPr vert="horz" wrap="square" lIns="0" tIns="16510" rIns="0" bIns="0" rtlCol="0">
            <a:spAutoFit/>
          </a:bodyPr>
          <a:lstStyle/>
          <a:p>
            <a:pPr marL="292735">
              <a:spcBef>
                <a:spcPts val="130"/>
              </a:spcBef>
            </a:pPr>
            <a:r>
              <a:rPr sz="1700" b="1" spc="-55" dirty="0">
                <a:latin typeface="Arial"/>
                <a:cs typeface="Arial"/>
              </a:rPr>
              <a:t>V</a:t>
            </a:r>
            <a:r>
              <a:rPr sz="1700" b="1" spc="-10" dirty="0">
                <a:latin typeface="Arial"/>
                <a:cs typeface="Arial"/>
              </a:rPr>
              <a:t>e</a:t>
            </a:r>
            <a:r>
              <a:rPr sz="1700" b="1" spc="35" dirty="0">
                <a:latin typeface="Arial"/>
                <a:cs typeface="Arial"/>
              </a:rPr>
              <a:t>ndo</a:t>
            </a:r>
            <a:r>
              <a:rPr sz="1700" b="1" spc="10" dirty="0">
                <a:latin typeface="Arial"/>
                <a:cs typeface="Arial"/>
              </a:rPr>
              <a:t>r</a:t>
            </a:r>
            <a:r>
              <a:rPr sz="1700" b="1" spc="-135" dirty="0">
                <a:latin typeface="Arial"/>
                <a:cs typeface="Arial"/>
              </a:rPr>
              <a:t> </a:t>
            </a:r>
            <a:r>
              <a:rPr sz="1700" b="1" spc="20" dirty="0">
                <a:latin typeface="Arial"/>
                <a:cs typeface="Arial"/>
              </a:rPr>
              <a:t>B</a:t>
            </a:r>
            <a:endParaRPr sz="1700">
              <a:latin typeface="Arial"/>
              <a:cs typeface="Arial"/>
            </a:endParaRPr>
          </a:p>
        </p:txBody>
      </p:sp>
      <p:grpSp>
        <p:nvGrpSpPr>
          <p:cNvPr id="43" name="object 43"/>
          <p:cNvGrpSpPr/>
          <p:nvPr/>
        </p:nvGrpSpPr>
        <p:grpSpPr>
          <a:xfrm>
            <a:off x="2402839" y="2798064"/>
            <a:ext cx="7387590" cy="2768600"/>
            <a:chOff x="878839" y="2798064"/>
            <a:chExt cx="7387590" cy="2768600"/>
          </a:xfrm>
        </p:grpSpPr>
        <p:sp>
          <p:nvSpPr>
            <p:cNvPr id="44" name="object 44"/>
            <p:cNvSpPr/>
            <p:nvPr/>
          </p:nvSpPr>
          <p:spPr>
            <a:xfrm>
              <a:off x="5925311" y="2798064"/>
              <a:ext cx="2341245" cy="429895"/>
            </a:xfrm>
            <a:custGeom>
              <a:avLst/>
              <a:gdLst/>
              <a:ahLst/>
              <a:cxnLst/>
              <a:rect l="l" t="t" r="r" b="b"/>
              <a:pathLst>
                <a:path w="2341245" h="429894">
                  <a:moveTo>
                    <a:pt x="2340864" y="0"/>
                  </a:moveTo>
                  <a:lnTo>
                    <a:pt x="0" y="0"/>
                  </a:lnTo>
                  <a:lnTo>
                    <a:pt x="0" y="429767"/>
                  </a:lnTo>
                  <a:lnTo>
                    <a:pt x="2340864" y="429767"/>
                  </a:lnTo>
                  <a:lnTo>
                    <a:pt x="2340864" y="0"/>
                  </a:lnTo>
                  <a:close/>
                </a:path>
              </a:pathLst>
            </a:custGeom>
            <a:solidFill>
              <a:srgbClr val="DADADA"/>
            </a:solidFill>
          </p:spPr>
          <p:txBody>
            <a:bodyPr wrap="square" lIns="0" tIns="0" rIns="0" bIns="0" rtlCol="0"/>
            <a:lstStyle/>
            <a:p>
              <a:endParaRPr/>
            </a:p>
          </p:txBody>
        </p:sp>
        <p:sp>
          <p:nvSpPr>
            <p:cNvPr id="45" name="object 45"/>
            <p:cNvSpPr/>
            <p:nvPr/>
          </p:nvSpPr>
          <p:spPr>
            <a:xfrm>
              <a:off x="891539" y="5125212"/>
              <a:ext cx="1590040" cy="428625"/>
            </a:xfrm>
            <a:custGeom>
              <a:avLst/>
              <a:gdLst/>
              <a:ahLst/>
              <a:cxnLst/>
              <a:rect l="l" t="t" r="r" b="b"/>
              <a:pathLst>
                <a:path w="1590039" h="428625">
                  <a:moveTo>
                    <a:pt x="1589532" y="0"/>
                  </a:moveTo>
                  <a:lnTo>
                    <a:pt x="0" y="0"/>
                  </a:lnTo>
                  <a:lnTo>
                    <a:pt x="0" y="428244"/>
                  </a:lnTo>
                </a:path>
              </a:pathLst>
            </a:custGeom>
            <a:ln w="25400">
              <a:solidFill>
                <a:srgbClr val="FFFFFF"/>
              </a:solidFill>
            </a:ln>
          </p:spPr>
          <p:txBody>
            <a:bodyPr wrap="square" lIns="0" tIns="0" rIns="0" bIns="0" rtlCol="0"/>
            <a:lstStyle/>
            <a:p>
              <a:endParaRPr/>
            </a:p>
          </p:txBody>
        </p:sp>
        <p:sp>
          <p:nvSpPr>
            <p:cNvPr id="46" name="object 46"/>
            <p:cNvSpPr/>
            <p:nvPr/>
          </p:nvSpPr>
          <p:spPr>
            <a:xfrm>
              <a:off x="891539" y="5125212"/>
              <a:ext cx="1590040" cy="428625"/>
            </a:xfrm>
            <a:custGeom>
              <a:avLst/>
              <a:gdLst/>
              <a:ahLst/>
              <a:cxnLst/>
              <a:rect l="l" t="t" r="r" b="b"/>
              <a:pathLst>
                <a:path w="1590039" h="428625">
                  <a:moveTo>
                    <a:pt x="0" y="428244"/>
                  </a:moveTo>
                  <a:lnTo>
                    <a:pt x="1589532" y="428244"/>
                  </a:lnTo>
                  <a:lnTo>
                    <a:pt x="1589532" y="0"/>
                  </a:lnTo>
                </a:path>
              </a:pathLst>
            </a:custGeom>
            <a:ln w="25400">
              <a:solidFill>
                <a:srgbClr val="919191"/>
              </a:solidFill>
            </a:ln>
          </p:spPr>
          <p:txBody>
            <a:bodyPr wrap="square" lIns="0" tIns="0" rIns="0" bIns="0" rtlCol="0"/>
            <a:lstStyle/>
            <a:p>
              <a:endParaRPr/>
            </a:p>
          </p:txBody>
        </p:sp>
        <p:sp>
          <p:nvSpPr>
            <p:cNvPr id="47" name="object 47"/>
            <p:cNvSpPr/>
            <p:nvPr/>
          </p:nvSpPr>
          <p:spPr>
            <a:xfrm>
              <a:off x="2482595" y="3123692"/>
              <a:ext cx="1932939" cy="541655"/>
            </a:xfrm>
            <a:custGeom>
              <a:avLst/>
              <a:gdLst/>
              <a:ahLst/>
              <a:cxnLst/>
              <a:rect l="l" t="t" r="r" b="b"/>
              <a:pathLst>
                <a:path w="1932939" h="541654">
                  <a:moveTo>
                    <a:pt x="76909" y="24590"/>
                  </a:moveTo>
                  <a:lnTo>
                    <a:pt x="70403" y="49095"/>
                  </a:lnTo>
                  <a:lnTo>
                    <a:pt x="1926082" y="541655"/>
                  </a:lnTo>
                  <a:lnTo>
                    <a:pt x="1932686" y="517017"/>
                  </a:lnTo>
                  <a:lnTo>
                    <a:pt x="76909" y="24590"/>
                  </a:lnTo>
                  <a:close/>
                </a:path>
                <a:path w="1932939" h="541654">
                  <a:moveTo>
                    <a:pt x="83439" y="0"/>
                  </a:moveTo>
                  <a:lnTo>
                    <a:pt x="0" y="17272"/>
                  </a:lnTo>
                  <a:lnTo>
                    <a:pt x="63881" y="73660"/>
                  </a:lnTo>
                  <a:lnTo>
                    <a:pt x="70403" y="49095"/>
                  </a:lnTo>
                  <a:lnTo>
                    <a:pt x="58166" y="45847"/>
                  </a:lnTo>
                  <a:lnTo>
                    <a:pt x="64643" y="21336"/>
                  </a:lnTo>
                  <a:lnTo>
                    <a:pt x="77773" y="21336"/>
                  </a:lnTo>
                  <a:lnTo>
                    <a:pt x="83439" y="0"/>
                  </a:lnTo>
                  <a:close/>
                </a:path>
                <a:path w="1932939" h="541654">
                  <a:moveTo>
                    <a:pt x="64643" y="21336"/>
                  </a:moveTo>
                  <a:lnTo>
                    <a:pt x="58166" y="45847"/>
                  </a:lnTo>
                  <a:lnTo>
                    <a:pt x="70403" y="49095"/>
                  </a:lnTo>
                  <a:lnTo>
                    <a:pt x="76909" y="24590"/>
                  </a:lnTo>
                  <a:lnTo>
                    <a:pt x="64643" y="21336"/>
                  </a:lnTo>
                  <a:close/>
                </a:path>
                <a:path w="1932939" h="541654">
                  <a:moveTo>
                    <a:pt x="77773" y="21336"/>
                  </a:moveTo>
                  <a:lnTo>
                    <a:pt x="64643" y="21336"/>
                  </a:lnTo>
                  <a:lnTo>
                    <a:pt x="76909" y="24590"/>
                  </a:lnTo>
                  <a:lnTo>
                    <a:pt x="77773" y="21336"/>
                  </a:lnTo>
                  <a:close/>
                </a:path>
              </a:pathLst>
            </a:custGeom>
            <a:solidFill>
              <a:srgbClr val="000000"/>
            </a:solidFill>
          </p:spPr>
          <p:txBody>
            <a:bodyPr wrap="square" lIns="0" tIns="0" rIns="0" bIns="0" rtlCol="0"/>
            <a:lstStyle/>
            <a:p>
              <a:endParaRPr/>
            </a:p>
          </p:txBody>
        </p:sp>
      </p:grpSp>
      <p:sp>
        <p:nvSpPr>
          <p:cNvPr id="48" name="object 48"/>
          <p:cNvSpPr txBox="1"/>
          <p:nvPr/>
        </p:nvSpPr>
        <p:spPr>
          <a:xfrm>
            <a:off x="7466584" y="2867089"/>
            <a:ext cx="2313940" cy="278281"/>
          </a:xfrm>
          <a:prstGeom prst="rect">
            <a:avLst/>
          </a:prstGeom>
        </p:spPr>
        <p:txBody>
          <a:bodyPr vert="horz" wrap="square" lIns="0" tIns="16510" rIns="0" bIns="0" rtlCol="0">
            <a:spAutoFit/>
          </a:bodyPr>
          <a:lstStyle/>
          <a:p>
            <a:pPr marL="231775">
              <a:spcBef>
                <a:spcPts val="130"/>
              </a:spcBef>
            </a:pPr>
            <a:r>
              <a:rPr sz="1700" b="1" spc="10" dirty="0">
                <a:latin typeface="Arial"/>
                <a:cs typeface="Arial"/>
              </a:rPr>
              <a:t>Stock</a:t>
            </a:r>
            <a:r>
              <a:rPr sz="1700" b="1" spc="-85" dirty="0">
                <a:latin typeface="Arial"/>
                <a:cs typeface="Arial"/>
              </a:rPr>
              <a:t> </a:t>
            </a:r>
            <a:r>
              <a:rPr sz="1700" b="1" spc="-5" dirty="0">
                <a:latin typeface="Arial"/>
                <a:cs typeface="Arial"/>
              </a:rPr>
              <a:t>material</a:t>
            </a:r>
            <a:r>
              <a:rPr sz="1700" b="1" spc="-35" dirty="0">
                <a:latin typeface="Arial"/>
                <a:cs typeface="Arial"/>
              </a:rPr>
              <a:t> </a:t>
            </a:r>
            <a:r>
              <a:rPr sz="1700" b="1" spc="50" dirty="0">
                <a:latin typeface="Arial"/>
                <a:cs typeface="Arial"/>
              </a:rPr>
              <a:t>M1</a:t>
            </a:r>
            <a:endParaRPr sz="1700">
              <a:latin typeface="Arial"/>
              <a:cs typeface="Arial"/>
            </a:endParaRPr>
          </a:p>
        </p:txBody>
      </p:sp>
      <p:grpSp>
        <p:nvGrpSpPr>
          <p:cNvPr id="49" name="object 49"/>
          <p:cNvGrpSpPr/>
          <p:nvPr/>
        </p:nvGrpSpPr>
        <p:grpSpPr>
          <a:xfrm>
            <a:off x="7441184" y="2789936"/>
            <a:ext cx="2364740" cy="1599565"/>
            <a:chOff x="5917184" y="2789935"/>
            <a:chExt cx="2364740" cy="1599565"/>
          </a:xfrm>
        </p:grpSpPr>
        <p:sp>
          <p:nvSpPr>
            <p:cNvPr id="50" name="object 50"/>
            <p:cNvSpPr/>
            <p:nvPr/>
          </p:nvSpPr>
          <p:spPr>
            <a:xfrm>
              <a:off x="5929884" y="2802635"/>
              <a:ext cx="2339340" cy="428625"/>
            </a:xfrm>
            <a:custGeom>
              <a:avLst/>
              <a:gdLst/>
              <a:ahLst/>
              <a:cxnLst/>
              <a:rect l="l" t="t" r="r" b="b"/>
              <a:pathLst>
                <a:path w="2339340" h="428625">
                  <a:moveTo>
                    <a:pt x="2339340" y="0"/>
                  </a:moveTo>
                  <a:lnTo>
                    <a:pt x="0" y="0"/>
                  </a:lnTo>
                  <a:lnTo>
                    <a:pt x="0" y="428243"/>
                  </a:lnTo>
                </a:path>
              </a:pathLst>
            </a:custGeom>
            <a:ln w="25400">
              <a:solidFill>
                <a:srgbClr val="FFFFFF"/>
              </a:solidFill>
            </a:ln>
          </p:spPr>
          <p:txBody>
            <a:bodyPr wrap="square" lIns="0" tIns="0" rIns="0" bIns="0" rtlCol="0"/>
            <a:lstStyle/>
            <a:p>
              <a:endParaRPr/>
            </a:p>
          </p:txBody>
        </p:sp>
        <p:sp>
          <p:nvSpPr>
            <p:cNvPr id="51" name="object 51"/>
            <p:cNvSpPr/>
            <p:nvPr/>
          </p:nvSpPr>
          <p:spPr>
            <a:xfrm>
              <a:off x="5929884" y="2802635"/>
              <a:ext cx="2339340" cy="428625"/>
            </a:xfrm>
            <a:custGeom>
              <a:avLst/>
              <a:gdLst/>
              <a:ahLst/>
              <a:cxnLst/>
              <a:rect l="l" t="t" r="r" b="b"/>
              <a:pathLst>
                <a:path w="2339340" h="428625">
                  <a:moveTo>
                    <a:pt x="0" y="428243"/>
                  </a:moveTo>
                  <a:lnTo>
                    <a:pt x="2339340" y="428243"/>
                  </a:lnTo>
                  <a:lnTo>
                    <a:pt x="2339340" y="0"/>
                  </a:lnTo>
                </a:path>
              </a:pathLst>
            </a:custGeom>
            <a:ln w="25400">
              <a:solidFill>
                <a:srgbClr val="919191"/>
              </a:solidFill>
            </a:ln>
          </p:spPr>
          <p:txBody>
            <a:bodyPr wrap="square" lIns="0" tIns="0" rIns="0" bIns="0" rtlCol="0"/>
            <a:lstStyle/>
            <a:p>
              <a:endParaRPr/>
            </a:p>
          </p:txBody>
        </p:sp>
        <p:sp>
          <p:nvSpPr>
            <p:cNvPr id="52" name="object 52"/>
            <p:cNvSpPr/>
            <p:nvPr/>
          </p:nvSpPr>
          <p:spPr>
            <a:xfrm>
              <a:off x="5925312" y="3959351"/>
              <a:ext cx="2341245" cy="429895"/>
            </a:xfrm>
            <a:custGeom>
              <a:avLst/>
              <a:gdLst/>
              <a:ahLst/>
              <a:cxnLst/>
              <a:rect l="l" t="t" r="r" b="b"/>
              <a:pathLst>
                <a:path w="2341245" h="429895">
                  <a:moveTo>
                    <a:pt x="2340864" y="0"/>
                  </a:moveTo>
                  <a:lnTo>
                    <a:pt x="0" y="0"/>
                  </a:lnTo>
                  <a:lnTo>
                    <a:pt x="0" y="429768"/>
                  </a:lnTo>
                  <a:lnTo>
                    <a:pt x="2340864" y="429768"/>
                  </a:lnTo>
                  <a:lnTo>
                    <a:pt x="2340864" y="0"/>
                  </a:lnTo>
                  <a:close/>
                </a:path>
              </a:pathLst>
            </a:custGeom>
            <a:solidFill>
              <a:srgbClr val="DADADA"/>
            </a:solidFill>
          </p:spPr>
          <p:txBody>
            <a:bodyPr wrap="square" lIns="0" tIns="0" rIns="0" bIns="0" rtlCol="0"/>
            <a:lstStyle/>
            <a:p>
              <a:endParaRPr/>
            </a:p>
          </p:txBody>
        </p:sp>
      </p:grpSp>
      <p:sp>
        <p:nvSpPr>
          <p:cNvPr id="53" name="object 53"/>
          <p:cNvSpPr txBox="1"/>
          <p:nvPr/>
        </p:nvSpPr>
        <p:spPr>
          <a:xfrm>
            <a:off x="7466584" y="3926141"/>
            <a:ext cx="2313940" cy="500380"/>
          </a:xfrm>
          <a:prstGeom prst="rect">
            <a:avLst/>
          </a:prstGeom>
        </p:spPr>
        <p:txBody>
          <a:bodyPr vert="horz" wrap="square" lIns="0" tIns="63500" rIns="0" bIns="0" rtlCol="0">
            <a:spAutoFit/>
          </a:bodyPr>
          <a:lstStyle/>
          <a:p>
            <a:pPr marL="561340" marR="508000" indent="-82550">
              <a:lnSpc>
                <a:spcPts val="1660"/>
              </a:lnSpc>
              <a:spcBef>
                <a:spcPts val="500"/>
              </a:spcBef>
            </a:pPr>
            <a:r>
              <a:rPr sz="1700" b="1" spc="-10" dirty="0">
                <a:latin typeface="Arial"/>
                <a:cs typeface="Arial"/>
              </a:rPr>
              <a:t>C</a:t>
            </a:r>
            <a:r>
              <a:rPr sz="1700" b="1" spc="35" dirty="0">
                <a:latin typeface="Arial"/>
                <a:cs typeface="Arial"/>
              </a:rPr>
              <a:t>on</a:t>
            </a:r>
            <a:r>
              <a:rPr sz="1700" b="1" spc="-15" dirty="0">
                <a:latin typeface="Arial"/>
                <a:cs typeface="Arial"/>
              </a:rPr>
              <a:t>s</a:t>
            </a:r>
            <a:r>
              <a:rPr sz="1700" b="1" spc="35" dirty="0">
                <a:latin typeface="Arial"/>
                <a:cs typeface="Arial"/>
              </a:rPr>
              <a:t>u</a:t>
            </a:r>
            <a:r>
              <a:rPr sz="1700" b="1" spc="-10" dirty="0">
                <a:latin typeface="Arial"/>
                <a:cs typeface="Arial"/>
              </a:rPr>
              <a:t>ma</a:t>
            </a:r>
            <a:r>
              <a:rPr sz="1700" b="1" spc="35" dirty="0">
                <a:latin typeface="Arial"/>
                <a:cs typeface="Arial"/>
              </a:rPr>
              <a:t>b</a:t>
            </a:r>
            <a:r>
              <a:rPr sz="1700" b="1" spc="25" dirty="0">
                <a:latin typeface="Arial"/>
                <a:cs typeface="Arial"/>
              </a:rPr>
              <a:t>l</a:t>
            </a:r>
            <a:r>
              <a:rPr sz="1700" b="1" spc="10" dirty="0">
                <a:latin typeface="Arial"/>
                <a:cs typeface="Arial"/>
              </a:rPr>
              <a:t>e  </a:t>
            </a:r>
            <a:r>
              <a:rPr sz="1700" b="1" spc="-5" dirty="0">
                <a:latin typeface="Arial"/>
                <a:cs typeface="Arial"/>
              </a:rPr>
              <a:t>material</a:t>
            </a:r>
            <a:r>
              <a:rPr sz="1700" b="1" spc="-60" dirty="0">
                <a:latin typeface="Arial"/>
                <a:cs typeface="Arial"/>
              </a:rPr>
              <a:t> </a:t>
            </a:r>
            <a:r>
              <a:rPr sz="1700" b="1" spc="55" dirty="0">
                <a:latin typeface="Arial"/>
                <a:cs typeface="Arial"/>
              </a:rPr>
              <a:t>M2</a:t>
            </a:r>
            <a:endParaRPr sz="1700">
              <a:latin typeface="Arial"/>
              <a:cs typeface="Arial"/>
            </a:endParaRPr>
          </a:p>
        </p:txBody>
      </p:sp>
      <p:grpSp>
        <p:nvGrpSpPr>
          <p:cNvPr id="54" name="object 54"/>
          <p:cNvGrpSpPr/>
          <p:nvPr/>
        </p:nvGrpSpPr>
        <p:grpSpPr>
          <a:xfrm>
            <a:off x="7441184" y="3951224"/>
            <a:ext cx="2364740" cy="1599565"/>
            <a:chOff x="5917184" y="3951223"/>
            <a:chExt cx="2364740" cy="1599565"/>
          </a:xfrm>
        </p:grpSpPr>
        <p:sp>
          <p:nvSpPr>
            <p:cNvPr id="55" name="object 55"/>
            <p:cNvSpPr/>
            <p:nvPr/>
          </p:nvSpPr>
          <p:spPr>
            <a:xfrm>
              <a:off x="5929884" y="3963923"/>
              <a:ext cx="2339340" cy="428625"/>
            </a:xfrm>
            <a:custGeom>
              <a:avLst/>
              <a:gdLst/>
              <a:ahLst/>
              <a:cxnLst/>
              <a:rect l="l" t="t" r="r" b="b"/>
              <a:pathLst>
                <a:path w="2339340" h="428625">
                  <a:moveTo>
                    <a:pt x="2339340" y="0"/>
                  </a:moveTo>
                  <a:lnTo>
                    <a:pt x="0" y="0"/>
                  </a:lnTo>
                  <a:lnTo>
                    <a:pt x="0" y="428244"/>
                  </a:lnTo>
                </a:path>
              </a:pathLst>
            </a:custGeom>
            <a:ln w="25400">
              <a:solidFill>
                <a:srgbClr val="FFFFFF"/>
              </a:solidFill>
            </a:ln>
          </p:spPr>
          <p:txBody>
            <a:bodyPr wrap="square" lIns="0" tIns="0" rIns="0" bIns="0" rtlCol="0"/>
            <a:lstStyle/>
            <a:p>
              <a:endParaRPr/>
            </a:p>
          </p:txBody>
        </p:sp>
        <p:sp>
          <p:nvSpPr>
            <p:cNvPr id="56" name="object 56"/>
            <p:cNvSpPr/>
            <p:nvPr/>
          </p:nvSpPr>
          <p:spPr>
            <a:xfrm>
              <a:off x="5929884" y="3963923"/>
              <a:ext cx="2339340" cy="428625"/>
            </a:xfrm>
            <a:custGeom>
              <a:avLst/>
              <a:gdLst/>
              <a:ahLst/>
              <a:cxnLst/>
              <a:rect l="l" t="t" r="r" b="b"/>
              <a:pathLst>
                <a:path w="2339340" h="428625">
                  <a:moveTo>
                    <a:pt x="0" y="428244"/>
                  </a:moveTo>
                  <a:lnTo>
                    <a:pt x="2339340" y="428244"/>
                  </a:lnTo>
                  <a:lnTo>
                    <a:pt x="2339340" y="0"/>
                  </a:lnTo>
                </a:path>
              </a:pathLst>
            </a:custGeom>
            <a:ln w="25400">
              <a:solidFill>
                <a:srgbClr val="919191"/>
              </a:solidFill>
            </a:ln>
          </p:spPr>
          <p:txBody>
            <a:bodyPr wrap="square" lIns="0" tIns="0" rIns="0" bIns="0" rtlCol="0"/>
            <a:lstStyle/>
            <a:p>
              <a:endParaRPr/>
            </a:p>
          </p:txBody>
        </p:sp>
        <p:sp>
          <p:nvSpPr>
            <p:cNvPr id="57" name="object 57"/>
            <p:cNvSpPr/>
            <p:nvPr/>
          </p:nvSpPr>
          <p:spPr>
            <a:xfrm>
              <a:off x="5925312" y="5120639"/>
              <a:ext cx="2341245" cy="429895"/>
            </a:xfrm>
            <a:custGeom>
              <a:avLst/>
              <a:gdLst/>
              <a:ahLst/>
              <a:cxnLst/>
              <a:rect l="l" t="t" r="r" b="b"/>
              <a:pathLst>
                <a:path w="2341245" h="429895">
                  <a:moveTo>
                    <a:pt x="2340864" y="0"/>
                  </a:moveTo>
                  <a:lnTo>
                    <a:pt x="0" y="0"/>
                  </a:lnTo>
                  <a:lnTo>
                    <a:pt x="0" y="429768"/>
                  </a:lnTo>
                  <a:lnTo>
                    <a:pt x="2340864" y="429768"/>
                  </a:lnTo>
                  <a:lnTo>
                    <a:pt x="2340864" y="0"/>
                  </a:lnTo>
                  <a:close/>
                </a:path>
              </a:pathLst>
            </a:custGeom>
            <a:solidFill>
              <a:srgbClr val="DADADA"/>
            </a:solidFill>
          </p:spPr>
          <p:txBody>
            <a:bodyPr wrap="square" lIns="0" tIns="0" rIns="0" bIns="0" rtlCol="0"/>
            <a:lstStyle/>
            <a:p>
              <a:endParaRPr/>
            </a:p>
          </p:txBody>
        </p:sp>
      </p:grpSp>
      <p:sp>
        <p:nvSpPr>
          <p:cNvPr id="58" name="object 58"/>
          <p:cNvSpPr txBox="1"/>
          <p:nvPr/>
        </p:nvSpPr>
        <p:spPr>
          <a:xfrm>
            <a:off x="7466584" y="5192713"/>
            <a:ext cx="2313940" cy="278281"/>
          </a:xfrm>
          <a:prstGeom prst="rect">
            <a:avLst/>
          </a:prstGeom>
        </p:spPr>
        <p:txBody>
          <a:bodyPr vert="horz" wrap="square" lIns="0" tIns="16510" rIns="0" bIns="0" rtlCol="0">
            <a:spAutoFit/>
          </a:bodyPr>
          <a:lstStyle/>
          <a:p>
            <a:pPr marL="607060">
              <a:spcBef>
                <a:spcPts val="130"/>
              </a:spcBef>
            </a:pPr>
            <a:r>
              <a:rPr sz="1700" b="1" dirty="0">
                <a:latin typeface="Arial"/>
                <a:cs typeface="Arial"/>
              </a:rPr>
              <a:t>Service</a:t>
            </a:r>
            <a:r>
              <a:rPr sz="1700" b="1" spc="-40" dirty="0">
                <a:latin typeface="Arial"/>
                <a:cs typeface="Arial"/>
              </a:rPr>
              <a:t> </a:t>
            </a:r>
            <a:r>
              <a:rPr sz="1700" b="1" spc="15" dirty="0">
                <a:latin typeface="Arial"/>
                <a:cs typeface="Arial"/>
              </a:rPr>
              <a:t>S1</a:t>
            </a:r>
            <a:endParaRPr sz="1700">
              <a:latin typeface="Arial"/>
              <a:cs typeface="Arial"/>
            </a:endParaRPr>
          </a:p>
        </p:txBody>
      </p:sp>
      <p:grpSp>
        <p:nvGrpSpPr>
          <p:cNvPr id="59" name="object 59"/>
          <p:cNvGrpSpPr/>
          <p:nvPr/>
        </p:nvGrpSpPr>
        <p:grpSpPr>
          <a:xfrm>
            <a:off x="4006596" y="4238753"/>
            <a:ext cx="5799455" cy="1327785"/>
            <a:chOff x="2482595" y="4238752"/>
            <a:chExt cx="5799455" cy="1327785"/>
          </a:xfrm>
        </p:grpSpPr>
        <p:sp>
          <p:nvSpPr>
            <p:cNvPr id="60" name="object 60"/>
            <p:cNvSpPr/>
            <p:nvPr/>
          </p:nvSpPr>
          <p:spPr>
            <a:xfrm>
              <a:off x="5929883" y="5125212"/>
              <a:ext cx="2339340" cy="428625"/>
            </a:xfrm>
            <a:custGeom>
              <a:avLst/>
              <a:gdLst/>
              <a:ahLst/>
              <a:cxnLst/>
              <a:rect l="l" t="t" r="r" b="b"/>
              <a:pathLst>
                <a:path w="2339340" h="428625">
                  <a:moveTo>
                    <a:pt x="2339340" y="0"/>
                  </a:moveTo>
                  <a:lnTo>
                    <a:pt x="0" y="0"/>
                  </a:lnTo>
                  <a:lnTo>
                    <a:pt x="0" y="428244"/>
                  </a:lnTo>
                </a:path>
              </a:pathLst>
            </a:custGeom>
            <a:ln w="25400">
              <a:solidFill>
                <a:srgbClr val="FFFFFF"/>
              </a:solidFill>
            </a:ln>
          </p:spPr>
          <p:txBody>
            <a:bodyPr wrap="square" lIns="0" tIns="0" rIns="0" bIns="0" rtlCol="0"/>
            <a:lstStyle/>
            <a:p>
              <a:endParaRPr/>
            </a:p>
          </p:txBody>
        </p:sp>
        <p:sp>
          <p:nvSpPr>
            <p:cNvPr id="61" name="object 61"/>
            <p:cNvSpPr/>
            <p:nvPr/>
          </p:nvSpPr>
          <p:spPr>
            <a:xfrm>
              <a:off x="5929883" y="5125212"/>
              <a:ext cx="2339340" cy="428625"/>
            </a:xfrm>
            <a:custGeom>
              <a:avLst/>
              <a:gdLst/>
              <a:ahLst/>
              <a:cxnLst/>
              <a:rect l="l" t="t" r="r" b="b"/>
              <a:pathLst>
                <a:path w="2339340" h="428625">
                  <a:moveTo>
                    <a:pt x="0" y="428244"/>
                  </a:moveTo>
                  <a:lnTo>
                    <a:pt x="2339340" y="428244"/>
                  </a:lnTo>
                  <a:lnTo>
                    <a:pt x="2339340" y="0"/>
                  </a:lnTo>
                </a:path>
              </a:pathLst>
            </a:custGeom>
            <a:ln w="25400">
              <a:solidFill>
                <a:srgbClr val="919191"/>
              </a:solidFill>
            </a:ln>
          </p:spPr>
          <p:txBody>
            <a:bodyPr wrap="square" lIns="0" tIns="0" rIns="0" bIns="0" rtlCol="0"/>
            <a:lstStyle/>
            <a:p>
              <a:endParaRPr/>
            </a:p>
          </p:txBody>
        </p:sp>
        <p:sp>
          <p:nvSpPr>
            <p:cNvPr id="62" name="object 62"/>
            <p:cNvSpPr/>
            <p:nvPr/>
          </p:nvSpPr>
          <p:spPr>
            <a:xfrm>
              <a:off x="2482596" y="4238751"/>
              <a:ext cx="3411220" cy="978535"/>
            </a:xfrm>
            <a:custGeom>
              <a:avLst/>
              <a:gdLst/>
              <a:ahLst/>
              <a:cxnLst/>
              <a:rect l="l" t="t" r="r" b="b"/>
              <a:pathLst>
                <a:path w="3411220" h="978535">
                  <a:moveTo>
                    <a:pt x="1932432" y="496443"/>
                  </a:moveTo>
                  <a:lnTo>
                    <a:pt x="1926336" y="471805"/>
                  </a:lnTo>
                  <a:lnTo>
                    <a:pt x="70942" y="929030"/>
                  </a:lnTo>
                  <a:lnTo>
                    <a:pt x="64897" y="904367"/>
                  </a:lnTo>
                  <a:lnTo>
                    <a:pt x="0" y="959612"/>
                  </a:lnTo>
                  <a:lnTo>
                    <a:pt x="83058" y="978420"/>
                  </a:lnTo>
                  <a:lnTo>
                    <a:pt x="77724" y="956691"/>
                  </a:lnTo>
                  <a:lnTo>
                    <a:pt x="76974" y="953655"/>
                  </a:lnTo>
                  <a:lnTo>
                    <a:pt x="1932432" y="496443"/>
                  </a:lnTo>
                  <a:close/>
                </a:path>
                <a:path w="3411220" h="978535">
                  <a:moveTo>
                    <a:pt x="3410712" y="17780"/>
                  </a:moveTo>
                  <a:lnTo>
                    <a:pt x="3327400" y="0"/>
                  </a:lnTo>
                  <a:lnTo>
                    <a:pt x="3333762" y="24663"/>
                  </a:lnTo>
                  <a:lnTo>
                    <a:pt x="2666873" y="197485"/>
                  </a:lnTo>
                  <a:lnTo>
                    <a:pt x="2673223" y="222123"/>
                  </a:lnTo>
                  <a:lnTo>
                    <a:pt x="3340087" y="49174"/>
                  </a:lnTo>
                  <a:lnTo>
                    <a:pt x="3346450" y="73787"/>
                  </a:lnTo>
                  <a:lnTo>
                    <a:pt x="3406483" y="21463"/>
                  </a:lnTo>
                  <a:lnTo>
                    <a:pt x="3410712" y="17780"/>
                  </a:lnTo>
                  <a:close/>
                </a:path>
              </a:pathLst>
            </a:custGeom>
            <a:solidFill>
              <a:srgbClr val="000000"/>
            </a:solidFill>
          </p:spPr>
          <p:txBody>
            <a:bodyPr wrap="square" lIns="0" tIns="0" rIns="0" bIns="0" rtlCol="0"/>
            <a:lstStyle/>
            <a:p>
              <a:endParaRPr/>
            </a:p>
          </p:txBody>
        </p:sp>
        <p:sp>
          <p:nvSpPr>
            <p:cNvPr id="63" name="object 63"/>
            <p:cNvSpPr/>
            <p:nvPr/>
          </p:nvSpPr>
          <p:spPr>
            <a:xfrm>
              <a:off x="3447287" y="4343400"/>
              <a:ext cx="1755775" cy="439420"/>
            </a:xfrm>
            <a:custGeom>
              <a:avLst/>
              <a:gdLst/>
              <a:ahLst/>
              <a:cxnLst/>
              <a:rect l="l" t="t" r="r" b="b"/>
              <a:pathLst>
                <a:path w="1755775" h="439420">
                  <a:moveTo>
                    <a:pt x="1755648" y="0"/>
                  </a:moveTo>
                  <a:lnTo>
                    <a:pt x="0" y="0"/>
                  </a:lnTo>
                  <a:lnTo>
                    <a:pt x="0" y="438912"/>
                  </a:lnTo>
                  <a:lnTo>
                    <a:pt x="1755648" y="438912"/>
                  </a:lnTo>
                  <a:lnTo>
                    <a:pt x="1755648" y="0"/>
                  </a:lnTo>
                  <a:close/>
                </a:path>
              </a:pathLst>
            </a:custGeom>
            <a:solidFill>
              <a:srgbClr val="DADADA"/>
            </a:solidFill>
          </p:spPr>
          <p:txBody>
            <a:bodyPr wrap="square" lIns="0" tIns="0" rIns="0" bIns="0" rtlCol="0"/>
            <a:lstStyle/>
            <a:p>
              <a:endParaRPr/>
            </a:p>
          </p:txBody>
        </p:sp>
      </p:grpSp>
      <p:sp>
        <p:nvSpPr>
          <p:cNvPr id="64" name="object 64"/>
          <p:cNvSpPr txBox="1"/>
          <p:nvPr/>
        </p:nvSpPr>
        <p:spPr>
          <a:xfrm>
            <a:off x="4988560" y="4418013"/>
            <a:ext cx="1729105" cy="278281"/>
          </a:xfrm>
          <a:prstGeom prst="rect">
            <a:avLst/>
          </a:prstGeom>
        </p:spPr>
        <p:txBody>
          <a:bodyPr vert="horz" wrap="square" lIns="0" tIns="16510" rIns="0" bIns="0" rtlCol="0">
            <a:spAutoFit/>
          </a:bodyPr>
          <a:lstStyle/>
          <a:p>
            <a:pPr marL="292100">
              <a:spcBef>
                <a:spcPts val="130"/>
              </a:spcBef>
            </a:pPr>
            <a:r>
              <a:rPr sz="1700" b="1" spc="20" dirty="0">
                <a:latin typeface="Arial"/>
                <a:cs typeface="Arial"/>
              </a:rPr>
              <a:t>Info</a:t>
            </a:r>
            <a:r>
              <a:rPr sz="1700" b="1" spc="-114" dirty="0">
                <a:latin typeface="Arial"/>
                <a:cs typeface="Arial"/>
              </a:rPr>
              <a:t> </a:t>
            </a:r>
            <a:r>
              <a:rPr sz="1700" b="1" spc="-5" dirty="0">
                <a:latin typeface="Arial"/>
                <a:cs typeface="Arial"/>
              </a:rPr>
              <a:t>record</a:t>
            </a:r>
            <a:endParaRPr sz="1700">
              <a:latin typeface="Arial"/>
              <a:cs typeface="Arial"/>
            </a:endParaRPr>
          </a:p>
        </p:txBody>
      </p:sp>
      <p:grpSp>
        <p:nvGrpSpPr>
          <p:cNvPr id="65" name="object 65"/>
          <p:cNvGrpSpPr/>
          <p:nvPr/>
        </p:nvGrpSpPr>
        <p:grpSpPr>
          <a:xfrm>
            <a:off x="4963160" y="3575303"/>
            <a:ext cx="2454275" cy="1223010"/>
            <a:chOff x="3439159" y="3575303"/>
            <a:chExt cx="2454275" cy="1223010"/>
          </a:xfrm>
        </p:grpSpPr>
        <p:sp>
          <p:nvSpPr>
            <p:cNvPr id="66" name="object 66"/>
            <p:cNvSpPr/>
            <p:nvPr/>
          </p:nvSpPr>
          <p:spPr>
            <a:xfrm>
              <a:off x="3451859" y="4347971"/>
              <a:ext cx="1754505" cy="437515"/>
            </a:xfrm>
            <a:custGeom>
              <a:avLst/>
              <a:gdLst/>
              <a:ahLst/>
              <a:cxnLst/>
              <a:rect l="l" t="t" r="r" b="b"/>
              <a:pathLst>
                <a:path w="1754504" h="437514">
                  <a:moveTo>
                    <a:pt x="1754124" y="0"/>
                  </a:moveTo>
                  <a:lnTo>
                    <a:pt x="0" y="0"/>
                  </a:lnTo>
                  <a:lnTo>
                    <a:pt x="0" y="437388"/>
                  </a:lnTo>
                </a:path>
              </a:pathLst>
            </a:custGeom>
            <a:ln w="25399">
              <a:solidFill>
                <a:srgbClr val="FFFFFF"/>
              </a:solidFill>
            </a:ln>
          </p:spPr>
          <p:txBody>
            <a:bodyPr wrap="square" lIns="0" tIns="0" rIns="0" bIns="0" rtlCol="0"/>
            <a:lstStyle/>
            <a:p>
              <a:endParaRPr/>
            </a:p>
          </p:txBody>
        </p:sp>
        <p:sp>
          <p:nvSpPr>
            <p:cNvPr id="67" name="object 67"/>
            <p:cNvSpPr/>
            <p:nvPr/>
          </p:nvSpPr>
          <p:spPr>
            <a:xfrm>
              <a:off x="3451859" y="4347971"/>
              <a:ext cx="1754505" cy="437515"/>
            </a:xfrm>
            <a:custGeom>
              <a:avLst/>
              <a:gdLst/>
              <a:ahLst/>
              <a:cxnLst/>
              <a:rect l="l" t="t" r="r" b="b"/>
              <a:pathLst>
                <a:path w="1754504" h="437514">
                  <a:moveTo>
                    <a:pt x="0" y="437388"/>
                  </a:moveTo>
                  <a:lnTo>
                    <a:pt x="1754124" y="437388"/>
                  </a:lnTo>
                  <a:lnTo>
                    <a:pt x="1754124" y="0"/>
                  </a:lnTo>
                </a:path>
              </a:pathLst>
            </a:custGeom>
            <a:ln w="25399">
              <a:solidFill>
                <a:srgbClr val="919191"/>
              </a:solidFill>
            </a:ln>
          </p:spPr>
          <p:txBody>
            <a:bodyPr wrap="square" lIns="0" tIns="0" rIns="0" bIns="0" rtlCol="0"/>
            <a:lstStyle/>
            <a:p>
              <a:endParaRPr/>
            </a:p>
          </p:txBody>
        </p:sp>
        <p:sp>
          <p:nvSpPr>
            <p:cNvPr id="68" name="object 68"/>
            <p:cNvSpPr/>
            <p:nvPr/>
          </p:nvSpPr>
          <p:spPr>
            <a:xfrm>
              <a:off x="5150230" y="3942333"/>
              <a:ext cx="743585" cy="181610"/>
            </a:xfrm>
            <a:custGeom>
              <a:avLst/>
              <a:gdLst/>
              <a:ahLst/>
              <a:cxnLst/>
              <a:rect l="l" t="t" r="r" b="b"/>
              <a:pathLst>
                <a:path w="743585" h="181610">
                  <a:moveTo>
                    <a:pt x="665861" y="156418"/>
                  </a:moveTo>
                  <a:lnTo>
                    <a:pt x="660908" y="181356"/>
                  </a:lnTo>
                  <a:lnTo>
                    <a:pt x="742615" y="158877"/>
                  </a:lnTo>
                  <a:lnTo>
                    <a:pt x="678307" y="158877"/>
                  </a:lnTo>
                  <a:lnTo>
                    <a:pt x="665861" y="156418"/>
                  </a:lnTo>
                  <a:close/>
                </a:path>
                <a:path w="743585" h="181610">
                  <a:moveTo>
                    <a:pt x="670806" y="131525"/>
                  </a:moveTo>
                  <a:lnTo>
                    <a:pt x="665861" y="156418"/>
                  </a:lnTo>
                  <a:lnTo>
                    <a:pt x="678307" y="158877"/>
                  </a:lnTo>
                  <a:lnTo>
                    <a:pt x="683260" y="133985"/>
                  </a:lnTo>
                  <a:lnTo>
                    <a:pt x="670806" y="131525"/>
                  </a:lnTo>
                  <a:close/>
                </a:path>
                <a:path w="743585" h="181610">
                  <a:moveTo>
                    <a:pt x="675767" y="106553"/>
                  </a:moveTo>
                  <a:lnTo>
                    <a:pt x="670806" y="131525"/>
                  </a:lnTo>
                  <a:lnTo>
                    <a:pt x="683260" y="133985"/>
                  </a:lnTo>
                  <a:lnTo>
                    <a:pt x="678307" y="158877"/>
                  </a:lnTo>
                  <a:lnTo>
                    <a:pt x="742615" y="158877"/>
                  </a:lnTo>
                  <a:lnTo>
                    <a:pt x="743077" y="158750"/>
                  </a:lnTo>
                  <a:lnTo>
                    <a:pt x="675767" y="106553"/>
                  </a:lnTo>
                  <a:close/>
                </a:path>
                <a:path w="743585" h="181610">
                  <a:moveTo>
                    <a:pt x="4826" y="0"/>
                  </a:moveTo>
                  <a:lnTo>
                    <a:pt x="0" y="24892"/>
                  </a:lnTo>
                  <a:lnTo>
                    <a:pt x="665861" y="156418"/>
                  </a:lnTo>
                  <a:lnTo>
                    <a:pt x="670806" y="131525"/>
                  </a:lnTo>
                  <a:lnTo>
                    <a:pt x="4826" y="0"/>
                  </a:lnTo>
                  <a:close/>
                </a:path>
              </a:pathLst>
            </a:custGeom>
            <a:solidFill>
              <a:srgbClr val="000000"/>
            </a:solidFill>
          </p:spPr>
          <p:txBody>
            <a:bodyPr wrap="square" lIns="0" tIns="0" rIns="0" bIns="0" rtlCol="0"/>
            <a:lstStyle/>
            <a:p>
              <a:endParaRPr/>
            </a:p>
          </p:txBody>
        </p:sp>
        <p:sp>
          <p:nvSpPr>
            <p:cNvPr id="69" name="object 69"/>
            <p:cNvSpPr/>
            <p:nvPr/>
          </p:nvSpPr>
          <p:spPr>
            <a:xfrm>
              <a:off x="3447287" y="3575303"/>
              <a:ext cx="1755775" cy="429895"/>
            </a:xfrm>
            <a:custGeom>
              <a:avLst/>
              <a:gdLst/>
              <a:ahLst/>
              <a:cxnLst/>
              <a:rect l="l" t="t" r="r" b="b"/>
              <a:pathLst>
                <a:path w="1755775" h="429895">
                  <a:moveTo>
                    <a:pt x="1755648" y="0"/>
                  </a:moveTo>
                  <a:lnTo>
                    <a:pt x="0" y="0"/>
                  </a:lnTo>
                  <a:lnTo>
                    <a:pt x="0" y="429768"/>
                  </a:lnTo>
                  <a:lnTo>
                    <a:pt x="1755648" y="429768"/>
                  </a:lnTo>
                  <a:lnTo>
                    <a:pt x="1755648" y="0"/>
                  </a:lnTo>
                  <a:close/>
                </a:path>
              </a:pathLst>
            </a:custGeom>
            <a:solidFill>
              <a:srgbClr val="DADADA"/>
            </a:solidFill>
          </p:spPr>
          <p:txBody>
            <a:bodyPr wrap="square" lIns="0" tIns="0" rIns="0" bIns="0" rtlCol="0"/>
            <a:lstStyle/>
            <a:p>
              <a:endParaRPr/>
            </a:p>
          </p:txBody>
        </p:sp>
      </p:grpSp>
      <p:sp>
        <p:nvSpPr>
          <p:cNvPr id="70" name="object 70"/>
          <p:cNvSpPr txBox="1"/>
          <p:nvPr/>
        </p:nvSpPr>
        <p:spPr>
          <a:xfrm>
            <a:off x="4988560" y="3641789"/>
            <a:ext cx="1729105" cy="278281"/>
          </a:xfrm>
          <a:prstGeom prst="rect">
            <a:avLst/>
          </a:prstGeom>
        </p:spPr>
        <p:txBody>
          <a:bodyPr vert="horz" wrap="square" lIns="0" tIns="16510" rIns="0" bIns="0" rtlCol="0">
            <a:spAutoFit/>
          </a:bodyPr>
          <a:lstStyle/>
          <a:p>
            <a:pPr marL="292100">
              <a:spcBef>
                <a:spcPts val="130"/>
              </a:spcBef>
            </a:pPr>
            <a:r>
              <a:rPr sz="1700" b="1" spc="20" dirty="0">
                <a:latin typeface="Arial"/>
                <a:cs typeface="Arial"/>
              </a:rPr>
              <a:t>Info</a:t>
            </a:r>
            <a:r>
              <a:rPr sz="1700" b="1" spc="-114" dirty="0">
                <a:latin typeface="Arial"/>
                <a:cs typeface="Arial"/>
              </a:rPr>
              <a:t> </a:t>
            </a:r>
            <a:r>
              <a:rPr sz="1700" b="1" spc="-5" dirty="0">
                <a:latin typeface="Arial"/>
                <a:cs typeface="Arial"/>
              </a:rPr>
              <a:t>record</a:t>
            </a:r>
            <a:endParaRPr sz="1700">
              <a:latin typeface="Arial"/>
              <a:cs typeface="Arial"/>
            </a:endParaRPr>
          </a:p>
        </p:txBody>
      </p:sp>
      <p:grpSp>
        <p:nvGrpSpPr>
          <p:cNvPr id="71" name="object 71"/>
          <p:cNvGrpSpPr/>
          <p:nvPr/>
        </p:nvGrpSpPr>
        <p:grpSpPr>
          <a:xfrm>
            <a:off x="4963160" y="2798064"/>
            <a:ext cx="2454275" cy="1223010"/>
            <a:chOff x="3439159" y="2798064"/>
            <a:chExt cx="2454275" cy="1223010"/>
          </a:xfrm>
        </p:grpSpPr>
        <p:sp>
          <p:nvSpPr>
            <p:cNvPr id="72" name="object 72"/>
            <p:cNvSpPr/>
            <p:nvPr/>
          </p:nvSpPr>
          <p:spPr>
            <a:xfrm>
              <a:off x="3451859" y="3579876"/>
              <a:ext cx="1754505" cy="428625"/>
            </a:xfrm>
            <a:custGeom>
              <a:avLst/>
              <a:gdLst/>
              <a:ahLst/>
              <a:cxnLst/>
              <a:rect l="l" t="t" r="r" b="b"/>
              <a:pathLst>
                <a:path w="1754504" h="428625">
                  <a:moveTo>
                    <a:pt x="1754124" y="0"/>
                  </a:moveTo>
                  <a:lnTo>
                    <a:pt x="0" y="0"/>
                  </a:lnTo>
                  <a:lnTo>
                    <a:pt x="0" y="428244"/>
                  </a:lnTo>
                </a:path>
              </a:pathLst>
            </a:custGeom>
            <a:ln w="25399">
              <a:solidFill>
                <a:srgbClr val="FFFFFF"/>
              </a:solidFill>
            </a:ln>
          </p:spPr>
          <p:txBody>
            <a:bodyPr wrap="square" lIns="0" tIns="0" rIns="0" bIns="0" rtlCol="0"/>
            <a:lstStyle/>
            <a:p>
              <a:endParaRPr/>
            </a:p>
          </p:txBody>
        </p:sp>
        <p:sp>
          <p:nvSpPr>
            <p:cNvPr id="73" name="object 73"/>
            <p:cNvSpPr/>
            <p:nvPr/>
          </p:nvSpPr>
          <p:spPr>
            <a:xfrm>
              <a:off x="3451859" y="3579876"/>
              <a:ext cx="1754505" cy="428625"/>
            </a:xfrm>
            <a:custGeom>
              <a:avLst/>
              <a:gdLst/>
              <a:ahLst/>
              <a:cxnLst/>
              <a:rect l="l" t="t" r="r" b="b"/>
              <a:pathLst>
                <a:path w="1754504" h="428625">
                  <a:moveTo>
                    <a:pt x="0" y="428244"/>
                  </a:moveTo>
                  <a:lnTo>
                    <a:pt x="1754124" y="428244"/>
                  </a:lnTo>
                  <a:lnTo>
                    <a:pt x="1754124" y="0"/>
                  </a:lnTo>
                </a:path>
              </a:pathLst>
            </a:custGeom>
            <a:ln w="25399">
              <a:solidFill>
                <a:srgbClr val="919191"/>
              </a:solidFill>
            </a:ln>
          </p:spPr>
          <p:txBody>
            <a:bodyPr wrap="square" lIns="0" tIns="0" rIns="0" bIns="0" rtlCol="0"/>
            <a:lstStyle/>
            <a:p>
              <a:endParaRPr/>
            </a:p>
          </p:txBody>
        </p:sp>
        <p:sp>
          <p:nvSpPr>
            <p:cNvPr id="74" name="object 74"/>
            <p:cNvSpPr/>
            <p:nvPr/>
          </p:nvSpPr>
          <p:spPr>
            <a:xfrm>
              <a:off x="5180075" y="2974848"/>
              <a:ext cx="713740" cy="76200"/>
            </a:xfrm>
            <a:custGeom>
              <a:avLst/>
              <a:gdLst/>
              <a:ahLst/>
              <a:cxnLst/>
              <a:rect l="l" t="t" r="r" b="b"/>
              <a:pathLst>
                <a:path w="713739" h="76200">
                  <a:moveTo>
                    <a:pt x="637032" y="0"/>
                  </a:moveTo>
                  <a:lnTo>
                    <a:pt x="637032" y="76200"/>
                  </a:lnTo>
                  <a:lnTo>
                    <a:pt x="687832" y="50800"/>
                  </a:lnTo>
                  <a:lnTo>
                    <a:pt x="649732" y="50800"/>
                  </a:lnTo>
                  <a:lnTo>
                    <a:pt x="649732" y="25400"/>
                  </a:lnTo>
                  <a:lnTo>
                    <a:pt x="687832" y="25400"/>
                  </a:lnTo>
                  <a:lnTo>
                    <a:pt x="637032" y="0"/>
                  </a:lnTo>
                  <a:close/>
                </a:path>
                <a:path w="713739" h="76200">
                  <a:moveTo>
                    <a:pt x="637032" y="25400"/>
                  </a:moveTo>
                  <a:lnTo>
                    <a:pt x="0" y="25400"/>
                  </a:lnTo>
                  <a:lnTo>
                    <a:pt x="0" y="50800"/>
                  </a:lnTo>
                  <a:lnTo>
                    <a:pt x="637032" y="50800"/>
                  </a:lnTo>
                  <a:lnTo>
                    <a:pt x="637032" y="25400"/>
                  </a:lnTo>
                  <a:close/>
                </a:path>
                <a:path w="713739" h="76200">
                  <a:moveTo>
                    <a:pt x="687832" y="25400"/>
                  </a:moveTo>
                  <a:lnTo>
                    <a:pt x="649732" y="25400"/>
                  </a:lnTo>
                  <a:lnTo>
                    <a:pt x="649732" y="50800"/>
                  </a:lnTo>
                  <a:lnTo>
                    <a:pt x="687832" y="50800"/>
                  </a:lnTo>
                  <a:lnTo>
                    <a:pt x="713232" y="38100"/>
                  </a:lnTo>
                  <a:lnTo>
                    <a:pt x="687832" y="25400"/>
                  </a:lnTo>
                  <a:close/>
                </a:path>
              </a:pathLst>
            </a:custGeom>
            <a:solidFill>
              <a:srgbClr val="000000"/>
            </a:solidFill>
          </p:spPr>
          <p:txBody>
            <a:bodyPr wrap="square" lIns="0" tIns="0" rIns="0" bIns="0" rtlCol="0"/>
            <a:lstStyle/>
            <a:p>
              <a:endParaRPr/>
            </a:p>
          </p:txBody>
        </p:sp>
        <p:sp>
          <p:nvSpPr>
            <p:cNvPr id="75" name="object 75"/>
            <p:cNvSpPr/>
            <p:nvPr/>
          </p:nvSpPr>
          <p:spPr>
            <a:xfrm>
              <a:off x="3447287" y="2798064"/>
              <a:ext cx="1755775" cy="429895"/>
            </a:xfrm>
            <a:custGeom>
              <a:avLst/>
              <a:gdLst/>
              <a:ahLst/>
              <a:cxnLst/>
              <a:rect l="l" t="t" r="r" b="b"/>
              <a:pathLst>
                <a:path w="1755775" h="429894">
                  <a:moveTo>
                    <a:pt x="1755648" y="0"/>
                  </a:moveTo>
                  <a:lnTo>
                    <a:pt x="0" y="0"/>
                  </a:lnTo>
                  <a:lnTo>
                    <a:pt x="0" y="429767"/>
                  </a:lnTo>
                  <a:lnTo>
                    <a:pt x="1755648" y="429767"/>
                  </a:lnTo>
                  <a:lnTo>
                    <a:pt x="1755648" y="0"/>
                  </a:lnTo>
                  <a:close/>
                </a:path>
              </a:pathLst>
            </a:custGeom>
            <a:solidFill>
              <a:srgbClr val="DADADA"/>
            </a:solidFill>
          </p:spPr>
          <p:txBody>
            <a:bodyPr wrap="square" lIns="0" tIns="0" rIns="0" bIns="0" rtlCol="0"/>
            <a:lstStyle/>
            <a:p>
              <a:endParaRPr/>
            </a:p>
          </p:txBody>
        </p:sp>
      </p:grpSp>
      <p:sp>
        <p:nvSpPr>
          <p:cNvPr id="76" name="object 76"/>
          <p:cNvSpPr txBox="1"/>
          <p:nvPr/>
        </p:nvSpPr>
        <p:spPr>
          <a:xfrm>
            <a:off x="4988560" y="2867089"/>
            <a:ext cx="1729105" cy="278281"/>
          </a:xfrm>
          <a:prstGeom prst="rect">
            <a:avLst/>
          </a:prstGeom>
        </p:spPr>
        <p:txBody>
          <a:bodyPr vert="horz" wrap="square" lIns="0" tIns="16510" rIns="0" bIns="0" rtlCol="0">
            <a:spAutoFit/>
          </a:bodyPr>
          <a:lstStyle/>
          <a:p>
            <a:pPr marL="292100">
              <a:spcBef>
                <a:spcPts val="130"/>
              </a:spcBef>
            </a:pPr>
            <a:r>
              <a:rPr sz="1700" b="1" spc="20" dirty="0">
                <a:latin typeface="Arial"/>
                <a:cs typeface="Arial"/>
              </a:rPr>
              <a:t>Info</a:t>
            </a:r>
            <a:r>
              <a:rPr sz="1700" b="1" spc="-114" dirty="0">
                <a:latin typeface="Arial"/>
                <a:cs typeface="Arial"/>
              </a:rPr>
              <a:t> </a:t>
            </a:r>
            <a:r>
              <a:rPr sz="1700" b="1" spc="-5" dirty="0">
                <a:latin typeface="Arial"/>
                <a:cs typeface="Arial"/>
              </a:rPr>
              <a:t>record</a:t>
            </a:r>
            <a:endParaRPr sz="1700">
              <a:latin typeface="Arial"/>
              <a:cs typeface="Arial"/>
            </a:endParaRPr>
          </a:p>
        </p:txBody>
      </p:sp>
      <p:grpSp>
        <p:nvGrpSpPr>
          <p:cNvPr id="77" name="object 77"/>
          <p:cNvGrpSpPr/>
          <p:nvPr/>
        </p:nvGrpSpPr>
        <p:grpSpPr>
          <a:xfrm>
            <a:off x="4963160" y="2789935"/>
            <a:ext cx="2454275" cy="2760980"/>
            <a:chOff x="3439159" y="2789935"/>
            <a:chExt cx="2454275" cy="2760980"/>
          </a:xfrm>
        </p:grpSpPr>
        <p:sp>
          <p:nvSpPr>
            <p:cNvPr id="78" name="object 78"/>
            <p:cNvSpPr/>
            <p:nvPr/>
          </p:nvSpPr>
          <p:spPr>
            <a:xfrm>
              <a:off x="3451859" y="2802635"/>
              <a:ext cx="1754505" cy="428625"/>
            </a:xfrm>
            <a:custGeom>
              <a:avLst/>
              <a:gdLst/>
              <a:ahLst/>
              <a:cxnLst/>
              <a:rect l="l" t="t" r="r" b="b"/>
              <a:pathLst>
                <a:path w="1754504" h="428625">
                  <a:moveTo>
                    <a:pt x="1754124" y="0"/>
                  </a:moveTo>
                  <a:lnTo>
                    <a:pt x="0" y="0"/>
                  </a:lnTo>
                  <a:lnTo>
                    <a:pt x="0" y="428243"/>
                  </a:lnTo>
                </a:path>
              </a:pathLst>
            </a:custGeom>
            <a:ln w="25400">
              <a:solidFill>
                <a:srgbClr val="FFFFFF"/>
              </a:solidFill>
            </a:ln>
          </p:spPr>
          <p:txBody>
            <a:bodyPr wrap="square" lIns="0" tIns="0" rIns="0" bIns="0" rtlCol="0"/>
            <a:lstStyle/>
            <a:p>
              <a:endParaRPr/>
            </a:p>
          </p:txBody>
        </p:sp>
        <p:sp>
          <p:nvSpPr>
            <p:cNvPr id="79" name="object 79"/>
            <p:cNvSpPr/>
            <p:nvPr/>
          </p:nvSpPr>
          <p:spPr>
            <a:xfrm>
              <a:off x="3451859" y="2802635"/>
              <a:ext cx="1754505" cy="428625"/>
            </a:xfrm>
            <a:custGeom>
              <a:avLst/>
              <a:gdLst/>
              <a:ahLst/>
              <a:cxnLst/>
              <a:rect l="l" t="t" r="r" b="b"/>
              <a:pathLst>
                <a:path w="1754504" h="428625">
                  <a:moveTo>
                    <a:pt x="0" y="428243"/>
                  </a:moveTo>
                  <a:lnTo>
                    <a:pt x="1754124" y="428243"/>
                  </a:lnTo>
                  <a:lnTo>
                    <a:pt x="1754124" y="0"/>
                  </a:lnTo>
                </a:path>
              </a:pathLst>
            </a:custGeom>
            <a:ln w="25400">
              <a:solidFill>
                <a:srgbClr val="919191"/>
              </a:solidFill>
            </a:ln>
          </p:spPr>
          <p:txBody>
            <a:bodyPr wrap="square" lIns="0" tIns="0" rIns="0" bIns="0" rtlCol="0"/>
            <a:lstStyle/>
            <a:p>
              <a:endParaRPr/>
            </a:p>
          </p:txBody>
        </p:sp>
        <p:sp>
          <p:nvSpPr>
            <p:cNvPr id="80" name="object 80"/>
            <p:cNvSpPr/>
            <p:nvPr/>
          </p:nvSpPr>
          <p:spPr>
            <a:xfrm>
              <a:off x="5180075" y="5306567"/>
              <a:ext cx="713740" cy="76200"/>
            </a:xfrm>
            <a:custGeom>
              <a:avLst/>
              <a:gdLst/>
              <a:ahLst/>
              <a:cxnLst/>
              <a:rect l="l" t="t" r="r" b="b"/>
              <a:pathLst>
                <a:path w="713739" h="76200">
                  <a:moveTo>
                    <a:pt x="637032" y="0"/>
                  </a:moveTo>
                  <a:lnTo>
                    <a:pt x="637032" y="76199"/>
                  </a:lnTo>
                  <a:lnTo>
                    <a:pt x="687832" y="50799"/>
                  </a:lnTo>
                  <a:lnTo>
                    <a:pt x="649732" y="50799"/>
                  </a:lnTo>
                  <a:lnTo>
                    <a:pt x="649732" y="25399"/>
                  </a:lnTo>
                  <a:lnTo>
                    <a:pt x="687832" y="25399"/>
                  </a:lnTo>
                  <a:lnTo>
                    <a:pt x="637032" y="0"/>
                  </a:lnTo>
                  <a:close/>
                </a:path>
                <a:path w="713739" h="76200">
                  <a:moveTo>
                    <a:pt x="637032" y="25399"/>
                  </a:moveTo>
                  <a:lnTo>
                    <a:pt x="0" y="25399"/>
                  </a:lnTo>
                  <a:lnTo>
                    <a:pt x="0" y="50799"/>
                  </a:lnTo>
                  <a:lnTo>
                    <a:pt x="637032" y="50799"/>
                  </a:lnTo>
                  <a:lnTo>
                    <a:pt x="637032" y="25399"/>
                  </a:lnTo>
                  <a:close/>
                </a:path>
                <a:path w="713739" h="76200">
                  <a:moveTo>
                    <a:pt x="687832" y="25399"/>
                  </a:moveTo>
                  <a:lnTo>
                    <a:pt x="649732" y="25399"/>
                  </a:lnTo>
                  <a:lnTo>
                    <a:pt x="649732" y="50799"/>
                  </a:lnTo>
                  <a:lnTo>
                    <a:pt x="687832" y="50799"/>
                  </a:lnTo>
                  <a:lnTo>
                    <a:pt x="713232" y="38099"/>
                  </a:lnTo>
                  <a:lnTo>
                    <a:pt x="687832" y="25399"/>
                  </a:lnTo>
                  <a:close/>
                </a:path>
              </a:pathLst>
            </a:custGeom>
            <a:solidFill>
              <a:srgbClr val="000000"/>
            </a:solidFill>
          </p:spPr>
          <p:txBody>
            <a:bodyPr wrap="square" lIns="0" tIns="0" rIns="0" bIns="0" rtlCol="0"/>
            <a:lstStyle/>
            <a:p>
              <a:endParaRPr/>
            </a:p>
          </p:txBody>
        </p:sp>
        <p:sp>
          <p:nvSpPr>
            <p:cNvPr id="81" name="object 81"/>
            <p:cNvSpPr/>
            <p:nvPr/>
          </p:nvSpPr>
          <p:spPr>
            <a:xfrm>
              <a:off x="3447287" y="5120639"/>
              <a:ext cx="1755775" cy="429895"/>
            </a:xfrm>
            <a:custGeom>
              <a:avLst/>
              <a:gdLst/>
              <a:ahLst/>
              <a:cxnLst/>
              <a:rect l="l" t="t" r="r" b="b"/>
              <a:pathLst>
                <a:path w="1755775" h="429895">
                  <a:moveTo>
                    <a:pt x="1755648" y="0"/>
                  </a:moveTo>
                  <a:lnTo>
                    <a:pt x="0" y="0"/>
                  </a:lnTo>
                  <a:lnTo>
                    <a:pt x="0" y="429768"/>
                  </a:lnTo>
                  <a:lnTo>
                    <a:pt x="1755648" y="429768"/>
                  </a:lnTo>
                  <a:lnTo>
                    <a:pt x="1755648" y="0"/>
                  </a:lnTo>
                  <a:close/>
                </a:path>
              </a:pathLst>
            </a:custGeom>
            <a:solidFill>
              <a:srgbClr val="DADADA"/>
            </a:solidFill>
          </p:spPr>
          <p:txBody>
            <a:bodyPr wrap="square" lIns="0" tIns="0" rIns="0" bIns="0" rtlCol="0"/>
            <a:lstStyle/>
            <a:p>
              <a:endParaRPr/>
            </a:p>
          </p:txBody>
        </p:sp>
      </p:grpSp>
      <p:sp>
        <p:nvSpPr>
          <p:cNvPr id="82" name="object 82"/>
          <p:cNvSpPr txBox="1"/>
          <p:nvPr/>
        </p:nvSpPr>
        <p:spPr>
          <a:xfrm>
            <a:off x="4988560" y="5192713"/>
            <a:ext cx="1729105" cy="278281"/>
          </a:xfrm>
          <a:prstGeom prst="rect">
            <a:avLst/>
          </a:prstGeom>
        </p:spPr>
        <p:txBody>
          <a:bodyPr vert="horz" wrap="square" lIns="0" tIns="16510" rIns="0" bIns="0" rtlCol="0">
            <a:spAutoFit/>
          </a:bodyPr>
          <a:lstStyle/>
          <a:p>
            <a:pPr marL="292100">
              <a:spcBef>
                <a:spcPts val="130"/>
              </a:spcBef>
            </a:pPr>
            <a:r>
              <a:rPr sz="1700" b="1" spc="20" dirty="0">
                <a:latin typeface="Arial"/>
                <a:cs typeface="Arial"/>
              </a:rPr>
              <a:t>Info</a:t>
            </a:r>
            <a:r>
              <a:rPr sz="1700" b="1" spc="-114" dirty="0">
                <a:latin typeface="Arial"/>
                <a:cs typeface="Arial"/>
              </a:rPr>
              <a:t> </a:t>
            </a:r>
            <a:r>
              <a:rPr sz="1700" b="1" spc="-5" dirty="0">
                <a:latin typeface="Arial"/>
                <a:cs typeface="Arial"/>
              </a:rPr>
              <a:t>record</a:t>
            </a:r>
            <a:endParaRPr sz="1700">
              <a:latin typeface="Arial"/>
              <a:cs typeface="Arial"/>
            </a:endParaRPr>
          </a:p>
        </p:txBody>
      </p:sp>
      <p:grpSp>
        <p:nvGrpSpPr>
          <p:cNvPr id="83" name="object 83"/>
          <p:cNvGrpSpPr/>
          <p:nvPr/>
        </p:nvGrpSpPr>
        <p:grpSpPr>
          <a:xfrm>
            <a:off x="4963160" y="5112512"/>
            <a:ext cx="1779905" cy="454025"/>
            <a:chOff x="3439159" y="5112511"/>
            <a:chExt cx="1779905" cy="454025"/>
          </a:xfrm>
        </p:grpSpPr>
        <p:sp>
          <p:nvSpPr>
            <p:cNvPr id="84" name="object 84"/>
            <p:cNvSpPr/>
            <p:nvPr/>
          </p:nvSpPr>
          <p:spPr>
            <a:xfrm>
              <a:off x="3451859" y="5125211"/>
              <a:ext cx="1754505" cy="428625"/>
            </a:xfrm>
            <a:custGeom>
              <a:avLst/>
              <a:gdLst/>
              <a:ahLst/>
              <a:cxnLst/>
              <a:rect l="l" t="t" r="r" b="b"/>
              <a:pathLst>
                <a:path w="1754504" h="428625">
                  <a:moveTo>
                    <a:pt x="1754124" y="0"/>
                  </a:moveTo>
                  <a:lnTo>
                    <a:pt x="0" y="0"/>
                  </a:lnTo>
                  <a:lnTo>
                    <a:pt x="0" y="428244"/>
                  </a:lnTo>
                </a:path>
              </a:pathLst>
            </a:custGeom>
            <a:ln w="25399">
              <a:solidFill>
                <a:srgbClr val="FFFFFF"/>
              </a:solidFill>
            </a:ln>
          </p:spPr>
          <p:txBody>
            <a:bodyPr wrap="square" lIns="0" tIns="0" rIns="0" bIns="0" rtlCol="0"/>
            <a:lstStyle/>
            <a:p>
              <a:endParaRPr/>
            </a:p>
          </p:txBody>
        </p:sp>
        <p:sp>
          <p:nvSpPr>
            <p:cNvPr id="85" name="object 85"/>
            <p:cNvSpPr/>
            <p:nvPr/>
          </p:nvSpPr>
          <p:spPr>
            <a:xfrm>
              <a:off x="3451859" y="5125211"/>
              <a:ext cx="1754505" cy="428625"/>
            </a:xfrm>
            <a:custGeom>
              <a:avLst/>
              <a:gdLst/>
              <a:ahLst/>
              <a:cxnLst/>
              <a:rect l="l" t="t" r="r" b="b"/>
              <a:pathLst>
                <a:path w="1754504" h="428625">
                  <a:moveTo>
                    <a:pt x="0" y="428244"/>
                  </a:moveTo>
                  <a:lnTo>
                    <a:pt x="1754124" y="428244"/>
                  </a:lnTo>
                  <a:lnTo>
                    <a:pt x="1754124" y="0"/>
                  </a:lnTo>
                </a:path>
              </a:pathLst>
            </a:custGeom>
            <a:ln w="25399">
              <a:solidFill>
                <a:srgbClr val="919191"/>
              </a:solidFill>
            </a:ln>
          </p:spPr>
          <p:txBody>
            <a:bodyPr wrap="square" lIns="0" tIns="0" rIns="0" bIns="0" rtlCol="0"/>
            <a:lstStyle/>
            <a:p>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86558" y="344805"/>
            <a:ext cx="6109335" cy="563880"/>
          </a:xfrm>
          <a:prstGeom prst="rect">
            <a:avLst/>
          </a:prstGeom>
        </p:spPr>
        <p:txBody>
          <a:bodyPr vert="horz" wrap="square" lIns="0" tIns="16510" rIns="0" bIns="0" rtlCol="0" anchor="ctr">
            <a:spAutoFit/>
          </a:bodyPr>
          <a:lstStyle/>
          <a:p>
            <a:pPr marL="12700">
              <a:lnSpc>
                <a:spcPct val="100000"/>
              </a:lnSpc>
              <a:spcBef>
                <a:spcPts val="130"/>
              </a:spcBef>
            </a:pPr>
            <a:r>
              <a:rPr sz="3500" spc="-5" dirty="0">
                <a:latin typeface="Times New Roman"/>
                <a:cs typeface="Times New Roman"/>
              </a:rPr>
              <a:t>Data </a:t>
            </a:r>
            <a:r>
              <a:rPr sz="3500" spc="20" dirty="0">
                <a:latin typeface="Times New Roman"/>
                <a:cs typeface="Times New Roman"/>
              </a:rPr>
              <a:t>in</a:t>
            </a:r>
            <a:r>
              <a:rPr sz="3500" spc="-60" dirty="0">
                <a:latin typeface="Times New Roman"/>
                <a:cs typeface="Times New Roman"/>
              </a:rPr>
              <a:t> </a:t>
            </a:r>
            <a:r>
              <a:rPr sz="3500" spc="25" dirty="0">
                <a:latin typeface="Times New Roman"/>
                <a:cs typeface="Times New Roman"/>
              </a:rPr>
              <a:t>the</a:t>
            </a:r>
            <a:r>
              <a:rPr sz="3500" spc="-145" dirty="0">
                <a:latin typeface="Times New Roman"/>
                <a:cs typeface="Times New Roman"/>
              </a:rPr>
              <a:t> </a:t>
            </a:r>
            <a:r>
              <a:rPr sz="3500" spc="15" dirty="0">
                <a:latin typeface="Times New Roman"/>
                <a:cs typeface="Times New Roman"/>
              </a:rPr>
              <a:t>purchasing</a:t>
            </a:r>
            <a:r>
              <a:rPr sz="3500" spc="-195" dirty="0">
                <a:latin typeface="Times New Roman"/>
                <a:cs typeface="Times New Roman"/>
              </a:rPr>
              <a:t> </a:t>
            </a:r>
            <a:r>
              <a:rPr sz="3500" spc="-5" dirty="0">
                <a:latin typeface="Times New Roman"/>
                <a:cs typeface="Times New Roman"/>
              </a:rPr>
              <a:t>info</a:t>
            </a:r>
            <a:r>
              <a:rPr sz="3500" spc="-60" dirty="0">
                <a:latin typeface="Times New Roman"/>
                <a:cs typeface="Times New Roman"/>
              </a:rPr>
              <a:t> </a:t>
            </a:r>
            <a:r>
              <a:rPr sz="3500" spc="10" dirty="0">
                <a:latin typeface="Times New Roman"/>
                <a:cs typeface="Times New Roman"/>
              </a:rPr>
              <a:t>record</a:t>
            </a:r>
            <a:endParaRPr sz="3500">
              <a:latin typeface="Times New Roman"/>
              <a:cs typeface="Times New Roman"/>
            </a:endParaRPr>
          </a:p>
        </p:txBody>
      </p:sp>
      <p:grpSp>
        <p:nvGrpSpPr>
          <p:cNvPr id="3" name="object 3"/>
          <p:cNvGrpSpPr/>
          <p:nvPr/>
        </p:nvGrpSpPr>
        <p:grpSpPr>
          <a:xfrm>
            <a:off x="2913888" y="1152145"/>
            <a:ext cx="4754880" cy="4413885"/>
            <a:chOff x="1389888" y="1152144"/>
            <a:chExt cx="4754880" cy="4413885"/>
          </a:xfrm>
        </p:grpSpPr>
        <p:sp>
          <p:nvSpPr>
            <p:cNvPr id="4" name="object 4"/>
            <p:cNvSpPr/>
            <p:nvPr/>
          </p:nvSpPr>
          <p:spPr>
            <a:xfrm>
              <a:off x="2048256" y="1152143"/>
              <a:ext cx="4097020" cy="4269105"/>
            </a:xfrm>
            <a:custGeom>
              <a:avLst/>
              <a:gdLst/>
              <a:ahLst/>
              <a:cxnLst/>
              <a:rect l="l" t="t" r="r" b="b"/>
              <a:pathLst>
                <a:path w="4097020" h="4269105">
                  <a:moveTo>
                    <a:pt x="4096512" y="1545336"/>
                  </a:moveTo>
                  <a:lnTo>
                    <a:pt x="4095788" y="1504175"/>
                  </a:lnTo>
                  <a:lnTo>
                    <a:pt x="4093667" y="1463268"/>
                  </a:lnTo>
                  <a:lnTo>
                    <a:pt x="4090149" y="1422654"/>
                  </a:lnTo>
                  <a:lnTo>
                    <a:pt x="4085247" y="1382318"/>
                  </a:lnTo>
                  <a:lnTo>
                    <a:pt x="4078986" y="1342301"/>
                  </a:lnTo>
                  <a:lnTo>
                    <a:pt x="4071378" y="1302588"/>
                  </a:lnTo>
                  <a:lnTo>
                    <a:pt x="4062450" y="1263218"/>
                  </a:lnTo>
                  <a:lnTo>
                    <a:pt x="4052214" y="1224191"/>
                  </a:lnTo>
                  <a:lnTo>
                    <a:pt x="4040682" y="1185519"/>
                  </a:lnTo>
                  <a:lnTo>
                    <a:pt x="4027881" y="1147216"/>
                  </a:lnTo>
                  <a:lnTo>
                    <a:pt x="4013835" y="1109306"/>
                  </a:lnTo>
                  <a:lnTo>
                    <a:pt x="3998544" y="1071791"/>
                  </a:lnTo>
                  <a:lnTo>
                    <a:pt x="3982034" y="1034694"/>
                  </a:lnTo>
                  <a:lnTo>
                    <a:pt x="3964317" y="998016"/>
                  </a:lnTo>
                  <a:lnTo>
                    <a:pt x="3945420" y="961783"/>
                  </a:lnTo>
                  <a:lnTo>
                    <a:pt x="3925366" y="926007"/>
                  </a:lnTo>
                  <a:lnTo>
                    <a:pt x="3904157" y="890689"/>
                  </a:lnTo>
                  <a:lnTo>
                    <a:pt x="3881818" y="855853"/>
                  </a:lnTo>
                  <a:lnTo>
                    <a:pt x="3858361" y="821499"/>
                  </a:lnTo>
                  <a:lnTo>
                    <a:pt x="3833812" y="787666"/>
                  </a:lnTo>
                  <a:lnTo>
                    <a:pt x="3808196" y="754341"/>
                  </a:lnTo>
                  <a:lnTo>
                    <a:pt x="3781501" y="721563"/>
                  </a:lnTo>
                  <a:lnTo>
                    <a:pt x="3753777" y="689317"/>
                  </a:lnTo>
                  <a:lnTo>
                    <a:pt x="3725024" y="657631"/>
                  </a:lnTo>
                  <a:lnTo>
                    <a:pt x="3695268" y="626516"/>
                  </a:lnTo>
                  <a:lnTo>
                    <a:pt x="3664521" y="595998"/>
                  </a:lnTo>
                  <a:lnTo>
                    <a:pt x="3632809" y="566077"/>
                  </a:lnTo>
                  <a:lnTo>
                    <a:pt x="3600132" y="536765"/>
                  </a:lnTo>
                  <a:lnTo>
                    <a:pt x="3566528" y="508076"/>
                  </a:lnTo>
                  <a:lnTo>
                    <a:pt x="3531997" y="480034"/>
                  </a:lnTo>
                  <a:lnTo>
                    <a:pt x="3496576" y="452628"/>
                  </a:lnTo>
                  <a:lnTo>
                    <a:pt x="3460267" y="425907"/>
                  </a:lnTo>
                  <a:lnTo>
                    <a:pt x="3423094" y="399859"/>
                  </a:lnTo>
                  <a:lnTo>
                    <a:pt x="3385070" y="374497"/>
                  </a:lnTo>
                  <a:lnTo>
                    <a:pt x="3346221" y="349846"/>
                  </a:lnTo>
                  <a:lnTo>
                    <a:pt x="3306546" y="325920"/>
                  </a:lnTo>
                  <a:lnTo>
                    <a:pt x="3266097" y="302729"/>
                  </a:lnTo>
                  <a:lnTo>
                    <a:pt x="3224860" y="280276"/>
                  </a:lnTo>
                  <a:lnTo>
                    <a:pt x="3182861" y="258584"/>
                  </a:lnTo>
                  <a:lnTo>
                    <a:pt x="3140125" y="237667"/>
                  </a:lnTo>
                  <a:lnTo>
                    <a:pt x="3096679" y="217525"/>
                  </a:lnTo>
                  <a:lnTo>
                    <a:pt x="3052508" y="198196"/>
                  </a:lnTo>
                  <a:lnTo>
                    <a:pt x="3007652" y="179679"/>
                  </a:lnTo>
                  <a:lnTo>
                    <a:pt x="2962135" y="161988"/>
                  </a:lnTo>
                  <a:lnTo>
                    <a:pt x="2915958" y="145122"/>
                  </a:lnTo>
                  <a:lnTo>
                    <a:pt x="2869146" y="129120"/>
                  </a:lnTo>
                  <a:lnTo>
                    <a:pt x="2821724" y="113995"/>
                  </a:lnTo>
                  <a:lnTo>
                    <a:pt x="2773692" y="99733"/>
                  </a:lnTo>
                  <a:lnTo>
                    <a:pt x="2725077" y="86372"/>
                  </a:lnTo>
                  <a:lnTo>
                    <a:pt x="2675902" y="73914"/>
                  </a:lnTo>
                  <a:lnTo>
                    <a:pt x="2626182" y="62382"/>
                  </a:lnTo>
                  <a:lnTo>
                    <a:pt x="2575941" y="51777"/>
                  </a:lnTo>
                  <a:lnTo>
                    <a:pt x="2525179" y="42125"/>
                  </a:lnTo>
                  <a:lnTo>
                    <a:pt x="2473922" y="33426"/>
                  </a:lnTo>
                  <a:lnTo>
                    <a:pt x="2422194" y="25704"/>
                  </a:lnTo>
                  <a:lnTo>
                    <a:pt x="2370010" y="18961"/>
                  </a:lnTo>
                  <a:lnTo>
                    <a:pt x="2317381" y="13233"/>
                  </a:lnTo>
                  <a:lnTo>
                    <a:pt x="2264321" y="8509"/>
                  </a:lnTo>
                  <a:lnTo>
                    <a:pt x="2210866" y="4800"/>
                  </a:lnTo>
                  <a:lnTo>
                    <a:pt x="2157031" y="2146"/>
                  </a:lnTo>
                  <a:lnTo>
                    <a:pt x="2102815" y="546"/>
                  </a:lnTo>
                  <a:lnTo>
                    <a:pt x="2048256" y="0"/>
                  </a:lnTo>
                  <a:lnTo>
                    <a:pt x="1993684" y="546"/>
                  </a:lnTo>
                  <a:lnTo>
                    <a:pt x="1939467" y="2146"/>
                  </a:lnTo>
                  <a:lnTo>
                    <a:pt x="1885632" y="4800"/>
                  </a:lnTo>
                  <a:lnTo>
                    <a:pt x="1832178" y="8509"/>
                  </a:lnTo>
                  <a:lnTo>
                    <a:pt x="1779117" y="13233"/>
                  </a:lnTo>
                  <a:lnTo>
                    <a:pt x="1726488" y="18961"/>
                  </a:lnTo>
                  <a:lnTo>
                    <a:pt x="1674304" y="25704"/>
                  </a:lnTo>
                  <a:lnTo>
                    <a:pt x="1622577" y="33426"/>
                  </a:lnTo>
                  <a:lnTo>
                    <a:pt x="1571320" y="42125"/>
                  </a:lnTo>
                  <a:lnTo>
                    <a:pt x="1520558" y="51777"/>
                  </a:lnTo>
                  <a:lnTo>
                    <a:pt x="1470317" y="62382"/>
                  </a:lnTo>
                  <a:lnTo>
                    <a:pt x="1420596" y="73914"/>
                  </a:lnTo>
                  <a:lnTo>
                    <a:pt x="1371422" y="86372"/>
                  </a:lnTo>
                  <a:lnTo>
                    <a:pt x="1322806" y="99733"/>
                  </a:lnTo>
                  <a:lnTo>
                    <a:pt x="1274775" y="113995"/>
                  </a:lnTo>
                  <a:lnTo>
                    <a:pt x="1227353" y="129120"/>
                  </a:lnTo>
                  <a:lnTo>
                    <a:pt x="1180541" y="145122"/>
                  </a:lnTo>
                  <a:lnTo>
                    <a:pt x="1134364" y="161988"/>
                  </a:lnTo>
                  <a:lnTo>
                    <a:pt x="1088847" y="179679"/>
                  </a:lnTo>
                  <a:lnTo>
                    <a:pt x="1043990" y="198196"/>
                  </a:lnTo>
                  <a:lnTo>
                    <a:pt x="999820" y="217525"/>
                  </a:lnTo>
                  <a:lnTo>
                    <a:pt x="956373" y="237667"/>
                  </a:lnTo>
                  <a:lnTo>
                    <a:pt x="913638" y="258584"/>
                  </a:lnTo>
                  <a:lnTo>
                    <a:pt x="871639" y="280276"/>
                  </a:lnTo>
                  <a:lnTo>
                    <a:pt x="830402" y="302729"/>
                  </a:lnTo>
                  <a:lnTo>
                    <a:pt x="789952" y="325920"/>
                  </a:lnTo>
                  <a:lnTo>
                    <a:pt x="750277" y="349846"/>
                  </a:lnTo>
                  <a:lnTo>
                    <a:pt x="711428" y="374497"/>
                  </a:lnTo>
                  <a:lnTo>
                    <a:pt x="673404" y="399859"/>
                  </a:lnTo>
                  <a:lnTo>
                    <a:pt x="636231" y="425907"/>
                  </a:lnTo>
                  <a:lnTo>
                    <a:pt x="599922" y="452640"/>
                  </a:lnTo>
                  <a:lnTo>
                    <a:pt x="564502" y="480034"/>
                  </a:lnTo>
                  <a:lnTo>
                    <a:pt x="529971" y="508076"/>
                  </a:lnTo>
                  <a:lnTo>
                    <a:pt x="496366" y="536765"/>
                  </a:lnTo>
                  <a:lnTo>
                    <a:pt x="463689" y="566077"/>
                  </a:lnTo>
                  <a:lnTo>
                    <a:pt x="431977" y="595998"/>
                  </a:lnTo>
                  <a:lnTo>
                    <a:pt x="401231" y="626516"/>
                  </a:lnTo>
                  <a:lnTo>
                    <a:pt x="371475" y="657631"/>
                  </a:lnTo>
                  <a:lnTo>
                    <a:pt x="342722" y="689317"/>
                  </a:lnTo>
                  <a:lnTo>
                    <a:pt x="314998" y="721563"/>
                  </a:lnTo>
                  <a:lnTo>
                    <a:pt x="288302" y="754341"/>
                  </a:lnTo>
                  <a:lnTo>
                    <a:pt x="262686" y="787666"/>
                  </a:lnTo>
                  <a:lnTo>
                    <a:pt x="238137" y="821499"/>
                  </a:lnTo>
                  <a:lnTo>
                    <a:pt x="214680" y="855853"/>
                  </a:lnTo>
                  <a:lnTo>
                    <a:pt x="192341" y="890689"/>
                  </a:lnTo>
                  <a:lnTo>
                    <a:pt x="171132" y="926007"/>
                  </a:lnTo>
                  <a:lnTo>
                    <a:pt x="151079" y="961783"/>
                  </a:lnTo>
                  <a:lnTo>
                    <a:pt x="132181" y="998016"/>
                  </a:lnTo>
                  <a:lnTo>
                    <a:pt x="114465" y="1034694"/>
                  </a:lnTo>
                  <a:lnTo>
                    <a:pt x="97955" y="1071791"/>
                  </a:lnTo>
                  <a:lnTo>
                    <a:pt x="82664" y="1109306"/>
                  </a:lnTo>
                  <a:lnTo>
                    <a:pt x="68618" y="1147216"/>
                  </a:lnTo>
                  <a:lnTo>
                    <a:pt x="55816" y="1185519"/>
                  </a:lnTo>
                  <a:lnTo>
                    <a:pt x="44284" y="1224191"/>
                  </a:lnTo>
                  <a:lnTo>
                    <a:pt x="34048" y="1263218"/>
                  </a:lnTo>
                  <a:lnTo>
                    <a:pt x="25120" y="1302588"/>
                  </a:lnTo>
                  <a:lnTo>
                    <a:pt x="17513" y="1342301"/>
                  </a:lnTo>
                  <a:lnTo>
                    <a:pt x="11252" y="1382318"/>
                  </a:lnTo>
                  <a:lnTo>
                    <a:pt x="6350" y="1422654"/>
                  </a:lnTo>
                  <a:lnTo>
                    <a:pt x="2832" y="1463268"/>
                  </a:lnTo>
                  <a:lnTo>
                    <a:pt x="711" y="1504175"/>
                  </a:lnTo>
                  <a:lnTo>
                    <a:pt x="0" y="1545336"/>
                  </a:lnTo>
                  <a:lnTo>
                    <a:pt x="711" y="1586509"/>
                  </a:lnTo>
                  <a:lnTo>
                    <a:pt x="2832" y="1627416"/>
                  </a:lnTo>
                  <a:lnTo>
                    <a:pt x="6350" y="1668030"/>
                  </a:lnTo>
                  <a:lnTo>
                    <a:pt x="11252" y="1708365"/>
                  </a:lnTo>
                  <a:lnTo>
                    <a:pt x="17513" y="1748383"/>
                  </a:lnTo>
                  <a:lnTo>
                    <a:pt x="25120" y="1788096"/>
                  </a:lnTo>
                  <a:lnTo>
                    <a:pt x="34048" y="1827466"/>
                  </a:lnTo>
                  <a:lnTo>
                    <a:pt x="44284" y="1866493"/>
                  </a:lnTo>
                  <a:lnTo>
                    <a:pt x="55816" y="1905165"/>
                  </a:lnTo>
                  <a:lnTo>
                    <a:pt x="68618" y="1943468"/>
                  </a:lnTo>
                  <a:lnTo>
                    <a:pt x="82664" y="1981377"/>
                  </a:lnTo>
                  <a:lnTo>
                    <a:pt x="97955" y="2018893"/>
                  </a:lnTo>
                  <a:lnTo>
                    <a:pt x="114465" y="2055990"/>
                  </a:lnTo>
                  <a:lnTo>
                    <a:pt x="132181" y="2092667"/>
                  </a:lnTo>
                  <a:lnTo>
                    <a:pt x="151079" y="2128901"/>
                  </a:lnTo>
                  <a:lnTo>
                    <a:pt x="171132" y="2164677"/>
                  </a:lnTo>
                  <a:lnTo>
                    <a:pt x="192341" y="2199995"/>
                  </a:lnTo>
                  <a:lnTo>
                    <a:pt x="214680" y="2234831"/>
                  </a:lnTo>
                  <a:lnTo>
                    <a:pt x="230886" y="2258568"/>
                  </a:lnTo>
                  <a:lnTo>
                    <a:pt x="219456" y="2258568"/>
                  </a:lnTo>
                  <a:lnTo>
                    <a:pt x="383032" y="2499741"/>
                  </a:lnTo>
                  <a:lnTo>
                    <a:pt x="1335913" y="3824478"/>
                  </a:lnTo>
                  <a:lnTo>
                    <a:pt x="1467739" y="4021201"/>
                  </a:lnTo>
                  <a:lnTo>
                    <a:pt x="1555115" y="4262374"/>
                  </a:lnTo>
                  <a:lnTo>
                    <a:pt x="2533396" y="4268724"/>
                  </a:lnTo>
                  <a:lnTo>
                    <a:pt x="2606548" y="4043426"/>
                  </a:lnTo>
                  <a:lnTo>
                    <a:pt x="2725674" y="3835527"/>
                  </a:lnTo>
                  <a:lnTo>
                    <a:pt x="3734181" y="2510790"/>
                  </a:lnTo>
                  <a:lnTo>
                    <a:pt x="3875405" y="2258568"/>
                  </a:lnTo>
                  <a:lnTo>
                    <a:pt x="3865600" y="2258568"/>
                  </a:lnTo>
                  <a:lnTo>
                    <a:pt x="3881818" y="2234831"/>
                  </a:lnTo>
                  <a:lnTo>
                    <a:pt x="3904157" y="2199995"/>
                  </a:lnTo>
                  <a:lnTo>
                    <a:pt x="3925366" y="2164677"/>
                  </a:lnTo>
                  <a:lnTo>
                    <a:pt x="3945420" y="2128901"/>
                  </a:lnTo>
                  <a:lnTo>
                    <a:pt x="3964317" y="2092667"/>
                  </a:lnTo>
                  <a:lnTo>
                    <a:pt x="3982034" y="2055990"/>
                  </a:lnTo>
                  <a:lnTo>
                    <a:pt x="3998544" y="2018893"/>
                  </a:lnTo>
                  <a:lnTo>
                    <a:pt x="4013835" y="1981377"/>
                  </a:lnTo>
                  <a:lnTo>
                    <a:pt x="4027881" y="1943468"/>
                  </a:lnTo>
                  <a:lnTo>
                    <a:pt x="4040682" y="1905165"/>
                  </a:lnTo>
                  <a:lnTo>
                    <a:pt x="4052214" y="1866493"/>
                  </a:lnTo>
                  <a:lnTo>
                    <a:pt x="4062450" y="1827466"/>
                  </a:lnTo>
                  <a:lnTo>
                    <a:pt x="4071378" y="1788096"/>
                  </a:lnTo>
                  <a:lnTo>
                    <a:pt x="4078986" y="1748383"/>
                  </a:lnTo>
                  <a:lnTo>
                    <a:pt x="4085247" y="1708365"/>
                  </a:lnTo>
                  <a:lnTo>
                    <a:pt x="4090149" y="1668030"/>
                  </a:lnTo>
                  <a:lnTo>
                    <a:pt x="4093667" y="1627416"/>
                  </a:lnTo>
                  <a:lnTo>
                    <a:pt x="4095788" y="1586509"/>
                  </a:lnTo>
                  <a:lnTo>
                    <a:pt x="4096512" y="1545336"/>
                  </a:lnTo>
                  <a:close/>
                </a:path>
              </a:pathLst>
            </a:custGeom>
            <a:solidFill>
              <a:srgbClr val="003366"/>
            </a:solidFill>
          </p:spPr>
          <p:txBody>
            <a:bodyPr wrap="square" lIns="0" tIns="0" rIns="0" bIns="0" rtlCol="0"/>
            <a:lstStyle/>
            <a:p>
              <a:endParaRPr/>
            </a:p>
          </p:txBody>
        </p:sp>
        <p:sp>
          <p:nvSpPr>
            <p:cNvPr id="5" name="object 5"/>
            <p:cNvSpPr/>
            <p:nvPr/>
          </p:nvSpPr>
          <p:spPr>
            <a:xfrm>
              <a:off x="3634739" y="5390388"/>
              <a:ext cx="942340" cy="169545"/>
            </a:xfrm>
            <a:custGeom>
              <a:avLst/>
              <a:gdLst/>
              <a:ahLst/>
              <a:cxnLst/>
              <a:rect l="l" t="t" r="r" b="b"/>
              <a:pathLst>
                <a:path w="942339" h="169545">
                  <a:moveTo>
                    <a:pt x="941832" y="0"/>
                  </a:moveTo>
                  <a:lnTo>
                    <a:pt x="941832" y="169164"/>
                  </a:lnTo>
                </a:path>
                <a:path w="942339" h="169545">
                  <a:moveTo>
                    <a:pt x="0" y="0"/>
                  </a:moveTo>
                  <a:lnTo>
                    <a:pt x="0" y="169164"/>
                  </a:lnTo>
                </a:path>
              </a:pathLst>
            </a:custGeom>
            <a:ln w="12700">
              <a:solidFill>
                <a:srgbClr val="000000"/>
              </a:solidFill>
            </a:ln>
          </p:spPr>
          <p:txBody>
            <a:bodyPr wrap="square" lIns="0" tIns="0" rIns="0" bIns="0" rtlCol="0"/>
            <a:lstStyle/>
            <a:p>
              <a:endParaRPr/>
            </a:p>
          </p:txBody>
        </p:sp>
        <p:sp>
          <p:nvSpPr>
            <p:cNvPr id="6" name="object 6"/>
            <p:cNvSpPr/>
            <p:nvPr/>
          </p:nvSpPr>
          <p:spPr>
            <a:xfrm>
              <a:off x="2084832" y="1197863"/>
              <a:ext cx="4023360" cy="4186554"/>
            </a:xfrm>
            <a:custGeom>
              <a:avLst/>
              <a:gdLst/>
              <a:ahLst/>
              <a:cxnLst/>
              <a:rect l="l" t="t" r="r" b="b"/>
              <a:pathLst>
                <a:path w="4023360" h="4186554">
                  <a:moveTo>
                    <a:pt x="4023360" y="1517904"/>
                  </a:moveTo>
                  <a:lnTo>
                    <a:pt x="4022636" y="1476806"/>
                  </a:lnTo>
                  <a:lnTo>
                    <a:pt x="4020477" y="1435976"/>
                  </a:lnTo>
                  <a:lnTo>
                    <a:pt x="4016895" y="1395437"/>
                  </a:lnTo>
                  <a:lnTo>
                    <a:pt x="4011930" y="1355191"/>
                  </a:lnTo>
                  <a:lnTo>
                    <a:pt x="4005580" y="1315250"/>
                  </a:lnTo>
                  <a:lnTo>
                    <a:pt x="3997871" y="1275638"/>
                  </a:lnTo>
                  <a:lnTo>
                    <a:pt x="3988816" y="1236370"/>
                  </a:lnTo>
                  <a:lnTo>
                    <a:pt x="3978440" y="1197444"/>
                  </a:lnTo>
                  <a:lnTo>
                    <a:pt x="3966756" y="1158887"/>
                  </a:lnTo>
                  <a:lnTo>
                    <a:pt x="3953776" y="1120711"/>
                  </a:lnTo>
                  <a:lnTo>
                    <a:pt x="3939540" y="1082929"/>
                  </a:lnTo>
                  <a:lnTo>
                    <a:pt x="3924046" y="1045552"/>
                  </a:lnTo>
                  <a:lnTo>
                    <a:pt x="3907320" y="1008608"/>
                  </a:lnTo>
                  <a:lnTo>
                    <a:pt x="3889375" y="972083"/>
                  </a:lnTo>
                  <a:lnTo>
                    <a:pt x="3870236" y="936015"/>
                  </a:lnTo>
                  <a:lnTo>
                    <a:pt x="3849916" y="900404"/>
                  </a:lnTo>
                  <a:lnTo>
                    <a:pt x="3828440" y="865276"/>
                  </a:lnTo>
                  <a:lnTo>
                    <a:pt x="3805809" y="830630"/>
                  </a:lnTo>
                  <a:lnTo>
                    <a:pt x="3782072" y="796493"/>
                  </a:lnTo>
                  <a:lnTo>
                    <a:pt x="3757218" y="762876"/>
                  </a:lnTo>
                  <a:lnTo>
                    <a:pt x="3731285" y="729792"/>
                  </a:lnTo>
                  <a:lnTo>
                    <a:pt x="3704272" y="697242"/>
                  </a:lnTo>
                  <a:lnTo>
                    <a:pt x="3676218" y="665264"/>
                  </a:lnTo>
                  <a:lnTo>
                    <a:pt x="3647135" y="633857"/>
                  </a:lnTo>
                  <a:lnTo>
                    <a:pt x="3617023" y="603021"/>
                  </a:lnTo>
                  <a:lnTo>
                    <a:pt x="3585921" y="572808"/>
                  </a:lnTo>
                  <a:lnTo>
                    <a:pt x="3553853" y="543191"/>
                  </a:lnTo>
                  <a:lnTo>
                    <a:pt x="3520808" y="514210"/>
                  </a:lnTo>
                  <a:lnTo>
                    <a:pt x="3486835" y="485863"/>
                  </a:lnTo>
                  <a:lnTo>
                    <a:pt x="3451923" y="458177"/>
                  </a:lnTo>
                  <a:lnTo>
                    <a:pt x="3416122" y="431165"/>
                  </a:lnTo>
                  <a:lnTo>
                    <a:pt x="3379432" y="404825"/>
                  </a:lnTo>
                  <a:lnTo>
                    <a:pt x="3341865" y="379183"/>
                  </a:lnTo>
                  <a:lnTo>
                    <a:pt x="3303447" y="354266"/>
                  </a:lnTo>
                  <a:lnTo>
                    <a:pt x="3264204" y="330060"/>
                  </a:lnTo>
                  <a:lnTo>
                    <a:pt x="3224149" y="306590"/>
                  </a:lnTo>
                  <a:lnTo>
                    <a:pt x="3183305" y="283870"/>
                  </a:lnTo>
                  <a:lnTo>
                    <a:pt x="3141675" y="261924"/>
                  </a:lnTo>
                  <a:lnTo>
                    <a:pt x="3099282" y="240753"/>
                  </a:lnTo>
                  <a:lnTo>
                    <a:pt x="3056153" y="220383"/>
                  </a:lnTo>
                  <a:lnTo>
                    <a:pt x="3012300" y="200812"/>
                  </a:lnTo>
                  <a:lnTo>
                    <a:pt x="2967748" y="182054"/>
                  </a:lnTo>
                  <a:lnTo>
                    <a:pt x="2922498" y="164147"/>
                  </a:lnTo>
                  <a:lnTo>
                    <a:pt x="2876588" y="147078"/>
                  </a:lnTo>
                  <a:lnTo>
                    <a:pt x="2830030" y="130873"/>
                  </a:lnTo>
                  <a:lnTo>
                    <a:pt x="2782849" y="115544"/>
                  </a:lnTo>
                  <a:lnTo>
                    <a:pt x="2735046" y="101092"/>
                  </a:lnTo>
                  <a:lnTo>
                    <a:pt x="2686647" y="87553"/>
                  </a:lnTo>
                  <a:lnTo>
                    <a:pt x="2637675" y="74942"/>
                  </a:lnTo>
                  <a:lnTo>
                    <a:pt x="2588133" y="63246"/>
                  </a:lnTo>
                  <a:lnTo>
                    <a:pt x="2538069" y="52501"/>
                  </a:lnTo>
                  <a:lnTo>
                    <a:pt x="2487472" y="42710"/>
                  </a:lnTo>
                  <a:lnTo>
                    <a:pt x="2436380" y="33896"/>
                  </a:lnTo>
                  <a:lnTo>
                    <a:pt x="2384793" y="26060"/>
                  </a:lnTo>
                  <a:lnTo>
                    <a:pt x="2332748" y="19240"/>
                  </a:lnTo>
                  <a:lnTo>
                    <a:pt x="2280247" y="13411"/>
                  </a:lnTo>
                  <a:lnTo>
                    <a:pt x="2227326" y="8623"/>
                  </a:lnTo>
                  <a:lnTo>
                    <a:pt x="2173986" y="4876"/>
                  </a:lnTo>
                  <a:lnTo>
                    <a:pt x="2120252" y="2184"/>
                  </a:lnTo>
                  <a:lnTo>
                    <a:pt x="2066137" y="546"/>
                  </a:lnTo>
                  <a:lnTo>
                    <a:pt x="2011680" y="0"/>
                  </a:lnTo>
                  <a:lnTo>
                    <a:pt x="1957209" y="546"/>
                  </a:lnTo>
                  <a:lnTo>
                    <a:pt x="1903095" y="2184"/>
                  </a:lnTo>
                  <a:lnTo>
                    <a:pt x="1849361" y="4876"/>
                  </a:lnTo>
                  <a:lnTo>
                    <a:pt x="1796021" y="8623"/>
                  </a:lnTo>
                  <a:lnTo>
                    <a:pt x="1743100" y="13411"/>
                  </a:lnTo>
                  <a:lnTo>
                    <a:pt x="1690598" y="19240"/>
                  </a:lnTo>
                  <a:lnTo>
                    <a:pt x="1638554" y="26060"/>
                  </a:lnTo>
                  <a:lnTo>
                    <a:pt x="1586966" y="33896"/>
                  </a:lnTo>
                  <a:lnTo>
                    <a:pt x="1535874" y="42710"/>
                  </a:lnTo>
                  <a:lnTo>
                    <a:pt x="1485277" y="52501"/>
                  </a:lnTo>
                  <a:lnTo>
                    <a:pt x="1435214" y="63246"/>
                  </a:lnTo>
                  <a:lnTo>
                    <a:pt x="1385671" y="74942"/>
                  </a:lnTo>
                  <a:lnTo>
                    <a:pt x="1336700" y="87553"/>
                  </a:lnTo>
                  <a:lnTo>
                    <a:pt x="1288300" y="101092"/>
                  </a:lnTo>
                  <a:lnTo>
                    <a:pt x="1240497" y="115544"/>
                  </a:lnTo>
                  <a:lnTo>
                    <a:pt x="1193317" y="130873"/>
                  </a:lnTo>
                  <a:lnTo>
                    <a:pt x="1146759" y="147078"/>
                  </a:lnTo>
                  <a:lnTo>
                    <a:pt x="1100848" y="164147"/>
                  </a:lnTo>
                  <a:lnTo>
                    <a:pt x="1055598" y="182054"/>
                  </a:lnTo>
                  <a:lnTo>
                    <a:pt x="1011047" y="200812"/>
                  </a:lnTo>
                  <a:lnTo>
                    <a:pt x="967193" y="220383"/>
                  </a:lnTo>
                  <a:lnTo>
                    <a:pt x="924064" y="240753"/>
                  </a:lnTo>
                  <a:lnTo>
                    <a:pt x="881672" y="261924"/>
                  </a:lnTo>
                  <a:lnTo>
                    <a:pt x="840041" y="283870"/>
                  </a:lnTo>
                  <a:lnTo>
                    <a:pt x="799198" y="306590"/>
                  </a:lnTo>
                  <a:lnTo>
                    <a:pt x="759142" y="330060"/>
                  </a:lnTo>
                  <a:lnTo>
                    <a:pt x="719899" y="354266"/>
                  </a:lnTo>
                  <a:lnTo>
                    <a:pt x="681482" y="379183"/>
                  </a:lnTo>
                  <a:lnTo>
                    <a:pt x="643915" y="404825"/>
                  </a:lnTo>
                  <a:lnTo>
                    <a:pt x="607225" y="431165"/>
                  </a:lnTo>
                  <a:lnTo>
                    <a:pt x="571423" y="458177"/>
                  </a:lnTo>
                  <a:lnTo>
                    <a:pt x="536511" y="485863"/>
                  </a:lnTo>
                  <a:lnTo>
                    <a:pt x="502539" y="514210"/>
                  </a:lnTo>
                  <a:lnTo>
                    <a:pt x="469493" y="543191"/>
                  </a:lnTo>
                  <a:lnTo>
                    <a:pt x="437426" y="572808"/>
                  </a:lnTo>
                  <a:lnTo>
                    <a:pt x="406323" y="603021"/>
                  </a:lnTo>
                  <a:lnTo>
                    <a:pt x="376212" y="633857"/>
                  </a:lnTo>
                  <a:lnTo>
                    <a:pt x="347129" y="665264"/>
                  </a:lnTo>
                  <a:lnTo>
                    <a:pt x="319074" y="697242"/>
                  </a:lnTo>
                  <a:lnTo>
                    <a:pt x="292061" y="729792"/>
                  </a:lnTo>
                  <a:lnTo>
                    <a:pt x="266128" y="762876"/>
                  </a:lnTo>
                  <a:lnTo>
                    <a:pt x="241274" y="796493"/>
                  </a:lnTo>
                  <a:lnTo>
                    <a:pt x="217538" y="830630"/>
                  </a:lnTo>
                  <a:lnTo>
                    <a:pt x="194906" y="865276"/>
                  </a:lnTo>
                  <a:lnTo>
                    <a:pt x="173431" y="900404"/>
                  </a:lnTo>
                  <a:lnTo>
                    <a:pt x="153111" y="936015"/>
                  </a:lnTo>
                  <a:lnTo>
                    <a:pt x="133972" y="972083"/>
                  </a:lnTo>
                  <a:lnTo>
                    <a:pt x="116027" y="1008608"/>
                  </a:lnTo>
                  <a:lnTo>
                    <a:pt x="99301" y="1045552"/>
                  </a:lnTo>
                  <a:lnTo>
                    <a:pt x="83807" y="1082929"/>
                  </a:lnTo>
                  <a:lnTo>
                    <a:pt x="69570" y="1120711"/>
                  </a:lnTo>
                  <a:lnTo>
                    <a:pt x="56591" y="1158887"/>
                  </a:lnTo>
                  <a:lnTo>
                    <a:pt x="44907" y="1197444"/>
                  </a:lnTo>
                  <a:lnTo>
                    <a:pt x="34531" y="1236370"/>
                  </a:lnTo>
                  <a:lnTo>
                    <a:pt x="25476" y="1275638"/>
                  </a:lnTo>
                  <a:lnTo>
                    <a:pt x="17767" y="1315250"/>
                  </a:lnTo>
                  <a:lnTo>
                    <a:pt x="11417" y="1355191"/>
                  </a:lnTo>
                  <a:lnTo>
                    <a:pt x="6451" y="1395437"/>
                  </a:lnTo>
                  <a:lnTo>
                    <a:pt x="2870" y="1435976"/>
                  </a:lnTo>
                  <a:lnTo>
                    <a:pt x="711" y="1476806"/>
                  </a:lnTo>
                  <a:lnTo>
                    <a:pt x="0" y="1517904"/>
                  </a:lnTo>
                  <a:lnTo>
                    <a:pt x="711" y="1559013"/>
                  </a:lnTo>
                  <a:lnTo>
                    <a:pt x="2870" y="1599844"/>
                  </a:lnTo>
                  <a:lnTo>
                    <a:pt x="6451" y="1640382"/>
                  </a:lnTo>
                  <a:lnTo>
                    <a:pt x="11417" y="1680629"/>
                  </a:lnTo>
                  <a:lnTo>
                    <a:pt x="17767" y="1720570"/>
                  </a:lnTo>
                  <a:lnTo>
                    <a:pt x="25476" y="1760181"/>
                  </a:lnTo>
                  <a:lnTo>
                    <a:pt x="34531" y="1799450"/>
                  </a:lnTo>
                  <a:lnTo>
                    <a:pt x="44907" y="1838375"/>
                  </a:lnTo>
                  <a:lnTo>
                    <a:pt x="56591" y="1876933"/>
                  </a:lnTo>
                  <a:lnTo>
                    <a:pt x="69570" y="1915109"/>
                  </a:lnTo>
                  <a:lnTo>
                    <a:pt x="83807" y="1952891"/>
                  </a:lnTo>
                  <a:lnTo>
                    <a:pt x="99301" y="1990267"/>
                  </a:lnTo>
                  <a:lnTo>
                    <a:pt x="116027" y="2027212"/>
                  </a:lnTo>
                  <a:lnTo>
                    <a:pt x="133972" y="2063737"/>
                  </a:lnTo>
                  <a:lnTo>
                    <a:pt x="153111" y="2099805"/>
                  </a:lnTo>
                  <a:lnTo>
                    <a:pt x="173431" y="2135416"/>
                  </a:lnTo>
                  <a:lnTo>
                    <a:pt x="194906" y="2170544"/>
                  </a:lnTo>
                  <a:lnTo>
                    <a:pt x="217538" y="2205190"/>
                  </a:lnTo>
                  <a:lnTo>
                    <a:pt x="222859" y="2212848"/>
                  </a:lnTo>
                  <a:lnTo>
                    <a:pt x="219456" y="2212848"/>
                  </a:lnTo>
                  <a:lnTo>
                    <a:pt x="379730" y="2449957"/>
                  </a:lnTo>
                  <a:lnTo>
                    <a:pt x="1314323" y="3750310"/>
                  </a:lnTo>
                  <a:lnTo>
                    <a:pt x="1442847" y="3942842"/>
                  </a:lnTo>
                  <a:lnTo>
                    <a:pt x="1528572" y="4179951"/>
                  </a:lnTo>
                  <a:lnTo>
                    <a:pt x="2486914" y="4186301"/>
                  </a:lnTo>
                  <a:lnTo>
                    <a:pt x="2558288" y="3965194"/>
                  </a:lnTo>
                  <a:lnTo>
                    <a:pt x="2675763" y="3761359"/>
                  </a:lnTo>
                  <a:lnTo>
                    <a:pt x="3662680" y="2459482"/>
                  </a:lnTo>
                  <a:lnTo>
                    <a:pt x="3802380" y="2212848"/>
                  </a:lnTo>
                  <a:lnTo>
                    <a:pt x="3800475" y="2212848"/>
                  </a:lnTo>
                  <a:lnTo>
                    <a:pt x="3805809" y="2205190"/>
                  </a:lnTo>
                  <a:lnTo>
                    <a:pt x="3828440" y="2170544"/>
                  </a:lnTo>
                  <a:lnTo>
                    <a:pt x="3849916" y="2135416"/>
                  </a:lnTo>
                  <a:lnTo>
                    <a:pt x="3870236" y="2099805"/>
                  </a:lnTo>
                  <a:lnTo>
                    <a:pt x="3889375" y="2063737"/>
                  </a:lnTo>
                  <a:lnTo>
                    <a:pt x="3907320" y="2027212"/>
                  </a:lnTo>
                  <a:lnTo>
                    <a:pt x="3924046" y="1990267"/>
                  </a:lnTo>
                  <a:lnTo>
                    <a:pt x="3939540" y="1952891"/>
                  </a:lnTo>
                  <a:lnTo>
                    <a:pt x="3953776" y="1915109"/>
                  </a:lnTo>
                  <a:lnTo>
                    <a:pt x="3966756" y="1876933"/>
                  </a:lnTo>
                  <a:lnTo>
                    <a:pt x="3978440" y="1838375"/>
                  </a:lnTo>
                  <a:lnTo>
                    <a:pt x="3988816" y="1799450"/>
                  </a:lnTo>
                  <a:lnTo>
                    <a:pt x="3997871" y="1760181"/>
                  </a:lnTo>
                  <a:lnTo>
                    <a:pt x="4005580" y="1720570"/>
                  </a:lnTo>
                  <a:lnTo>
                    <a:pt x="4011930" y="1680629"/>
                  </a:lnTo>
                  <a:lnTo>
                    <a:pt x="4016895" y="1640382"/>
                  </a:lnTo>
                  <a:lnTo>
                    <a:pt x="4020477" y="1599844"/>
                  </a:lnTo>
                  <a:lnTo>
                    <a:pt x="4022636" y="1559013"/>
                  </a:lnTo>
                  <a:lnTo>
                    <a:pt x="4023360" y="1517904"/>
                  </a:lnTo>
                  <a:close/>
                </a:path>
              </a:pathLst>
            </a:custGeom>
            <a:solidFill>
              <a:srgbClr val="5390A8"/>
            </a:solidFill>
          </p:spPr>
          <p:txBody>
            <a:bodyPr wrap="square" lIns="0" tIns="0" rIns="0" bIns="0" rtlCol="0"/>
            <a:lstStyle/>
            <a:p>
              <a:endParaRPr/>
            </a:p>
          </p:txBody>
        </p:sp>
        <p:sp>
          <p:nvSpPr>
            <p:cNvPr id="7" name="object 7"/>
            <p:cNvSpPr/>
            <p:nvPr/>
          </p:nvSpPr>
          <p:spPr>
            <a:xfrm>
              <a:off x="3621023" y="5294376"/>
              <a:ext cx="960119" cy="182880"/>
            </a:xfrm>
            <a:custGeom>
              <a:avLst/>
              <a:gdLst/>
              <a:ahLst/>
              <a:cxnLst/>
              <a:rect l="l" t="t" r="r" b="b"/>
              <a:pathLst>
                <a:path w="960120" h="182879">
                  <a:moveTo>
                    <a:pt x="480060" y="0"/>
                  </a:moveTo>
                  <a:lnTo>
                    <a:pt x="409109" y="990"/>
                  </a:lnTo>
                  <a:lnTo>
                    <a:pt x="341395" y="3867"/>
                  </a:lnTo>
                  <a:lnTo>
                    <a:pt x="277658" y="8491"/>
                  </a:lnTo>
                  <a:lnTo>
                    <a:pt x="218641" y="14720"/>
                  </a:lnTo>
                  <a:lnTo>
                    <a:pt x="165086" y="22413"/>
                  </a:lnTo>
                  <a:lnTo>
                    <a:pt x="117735" y="31430"/>
                  </a:lnTo>
                  <a:lnTo>
                    <a:pt x="77328" y="41630"/>
                  </a:lnTo>
                  <a:lnTo>
                    <a:pt x="20321" y="65014"/>
                  </a:lnTo>
                  <a:lnTo>
                    <a:pt x="0" y="91440"/>
                  </a:lnTo>
                  <a:lnTo>
                    <a:pt x="5204" y="104962"/>
                  </a:lnTo>
                  <a:lnTo>
                    <a:pt x="44610" y="130008"/>
                  </a:lnTo>
                  <a:lnTo>
                    <a:pt x="117735" y="151449"/>
                  </a:lnTo>
                  <a:lnTo>
                    <a:pt x="165086" y="160466"/>
                  </a:lnTo>
                  <a:lnTo>
                    <a:pt x="218641" y="168159"/>
                  </a:lnTo>
                  <a:lnTo>
                    <a:pt x="277658" y="174388"/>
                  </a:lnTo>
                  <a:lnTo>
                    <a:pt x="341395" y="179012"/>
                  </a:lnTo>
                  <a:lnTo>
                    <a:pt x="409109" y="181889"/>
                  </a:lnTo>
                  <a:lnTo>
                    <a:pt x="480060" y="182880"/>
                  </a:lnTo>
                  <a:lnTo>
                    <a:pt x="551010" y="181889"/>
                  </a:lnTo>
                  <a:lnTo>
                    <a:pt x="618724" y="179012"/>
                  </a:lnTo>
                  <a:lnTo>
                    <a:pt x="682461" y="174388"/>
                  </a:lnTo>
                  <a:lnTo>
                    <a:pt x="741478" y="168159"/>
                  </a:lnTo>
                  <a:lnTo>
                    <a:pt x="795033" y="160466"/>
                  </a:lnTo>
                  <a:lnTo>
                    <a:pt x="842384" y="151449"/>
                  </a:lnTo>
                  <a:lnTo>
                    <a:pt x="882791" y="141249"/>
                  </a:lnTo>
                  <a:lnTo>
                    <a:pt x="939798" y="117865"/>
                  </a:lnTo>
                  <a:lnTo>
                    <a:pt x="960120" y="91440"/>
                  </a:lnTo>
                  <a:lnTo>
                    <a:pt x="954915" y="77917"/>
                  </a:lnTo>
                  <a:lnTo>
                    <a:pt x="915509" y="52871"/>
                  </a:lnTo>
                  <a:lnTo>
                    <a:pt x="842384" y="31430"/>
                  </a:lnTo>
                  <a:lnTo>
                    <a:pt x="795033" y="22413"/>
                  </a:lnTo>
                  <a:lnTo>
                    <a:pt x="741478" y="14720"/>
                  </a:lnTo>
                  <a:lnTo>
                    <a:pt x="682461" y="8491"/>
                  </a:lnTo>
                  <a:lnTo>
                    <a:pt x="618724" y="3867"/>
                  </a:lnTo>
                  <a:lnTo>
                    <a:pt x="551010" y="990"/>
                  </a:lnTo>
                  <a:lnTo>
                    <a:pt x="480060" y="0"/>
                  </a:lnTo>
                  <a:close/>
                </a:path>
              </a:pathLst>
            </a:custGeom>
            <a:solidFill>
              <a:srgbClr val="676767"/>
            </a:solidFill>
          </p:spPr>
          <p:txBody>
            <a:bodyPr wrap="square" lIns="0" tIns="0" rIns="0" bIns="0" rtlCol="0"/>
            <a:lstStyle/>
            <a:p>
              <a:endParaRPr/>
            </a:p>
          </p:txBody>
        </p:sp>
        <p:sp>
          <p:nvSpPr>
            <p:cNvPr id="8" name="object 8"/>
            <p:cNvSpPr/>
            <p:nvPr/>
          </p:nvSpPr>
          <p:spPr>
            <a:xfrm>
              <a:off x="2474595" y="1165860"/>
              <a:ext cx="3329940" cy="3621404"/>
            </a:xfrm>
            <a:custGeom>
              <a:avLst/>
              <a:gdLst/>
              <a:ahLst/>
              <a:cxnLst/>
              <a:rect l="l" t="t" r="r" b="b"/>
              <a:pathLst>
                <a:path w="3329940" h="3621404">
                  <a:moveTo>
                    <a:pt x="1407033" y="1226057"/>
                  </a:moveTo>
                  <a:lnTo>
                    <a:pt x="1461361" y="1199111"/>
                  </a:lnTo>
                  <a:lnTo>
                    <a:pt x="1500528" y="1187478"/>
                  </a:lnTo>
                  <a:lnTo>
                    <a:pt x="1546588" y="1177256"/>
                  </a:lnTo>
                  <a:lnTo>
                    <a:pt x="1598708" y="1168583"/>
                  </a:lnTo>
                  <a:lnTo>
                    <a:pt x="1656056" y="1161598"/>
                  </a:lnTo>
                  <a:lnTo>
                    <a:pt x="1717801" y="1156437"/>
                  </a:lnTo>
                  <a:lnTo>
                    <a:pt x="1783110" y="1153240"/>
                  </a:lnTo>
                  <a:lnTo>
                    <a:pt x="1851152" y="1152143"/>
                  </a:lnTo>
                  <a:lnTo>
                    <a:pt x="1912180" y="1153027"/>
                  </a:lnTo>
                  <a:lnTo>
                    <a:pt x="1971227" y="1155614"/>
                  </a:lnTo>
                  <a:lnTo>
                    <a:pt x="2027658" y="1159815"/>
                  </a:lnTo>
                  <a:lnTo>
                    <a:pt x="2080837" y="1165537"/>
                  </a:lnTo>
                  <a:lnTo>
                    <a:pt x="2130129" y="1172687"/>
                  </a:lnTo>
                  <a:lnTo>
                    <a:pt x="2174898" y="1181175"/>
                  </a:lnTo>
                  <a:lnTo>
                    <a:pt x="2214509" y="1190907"/>
                  </a:lnTo>
                  <a:lnTo>
                    <a:pt x="2248325" y="1201792"/>
                  </a:lnTo>
                  <a:lnTo>
                    <a:pt x="2275713" y="1213739"/>
                  </a:lnTo>
                </a:path>
                <a:path w="3329940" h="3621404">
                  <a:moveTo>
                    <a:pt x="1434465" y="1859152"/>
                  </a:moveTo>
                  <a:lnTo>
                    <a:pt x="1488956" y="1834777"/>
                  </a:lnTo>
                  <a:lnTo>
                    <a:pt x="1528139" y="1824246"/>
                  </a:lnTo>
                  <a:lnTo>
                    <a:pt x="1574174" y="1814989"/>
                  </a:lnTo>
                  <a:lnTo>
                    <a:pt x="1626230" y="1807130"/>
                  </a:lnTo>
                  <a:lnTo>
                    <a:pt x="1683479" y="1800798"/>
                  </a:lnTo>
                  <a:lnTo>
                    <a:pt x="1745089" y="1796119"/>
                  </a:lnTo>
                  <a:lnTo>
                    <a:pt x="1810231" y="1793218"/>
                  </a:lnTo>
                  <a:lnTo>
                    <a:pt x="1878076" y="1792224"/>
                  </a:lnTo>
                  <a:lnTo>
                    <a:pt x="1939267" y="1793032"/>
                  </a:lnTo>
                  <a:lnTo>
                    <a:pt x="1998464" y="1795402"/>
                  </a:lnTo>
                  <a:lnTo>
                    <a:pt x="2055024" y="1799246"/>
                  </a:lnTo>
                  <a:lnTo>
                    <a:pt x="2108308" y="1804480"/>
                  </a:lnTo>
                  <a:lnTo>
                    <a:pt x="2157673" y="1811017"/>
                  </a:lnTo>
                  <a:lnTo>
                    <a:pt x="2202481" y="1818771"/>
                  </a:lnTo>
                  <a:lnTo>
                    <a:pt x="2242089" y="1827658"/>
                  </a:lnTo>
                  <a:lnTo>
                    <a:pt x="2275857" y="1837591"/>
                  </a:lnTo>
                  <a:lnTo>
                    <a:pt x="2303145" y="1848485"/>
                  </a:lnTo>
                </a:path>
                <a:path w="3329940" h="3621404">
                  <a:moveTo>
                    <a:pt x="0" y="2448052"/>
                  </a:moveTo>
                  <a:lnTo>
                    <a:pt x="10182" y="2439380"/>
                  </a:lnTo>
                  <a:lnTo>
                    <a:pt x="34357" y="2434970"/>
                  </a:lnTo>
                  <a:lnTo>
                    <a:pt x="70968" y="2434657"/>
                  </a:lnTo>
                  <a:lnTo>
                    <a:pt x="118459" y="2438273"/>
                  </a:lnTo>
                  <a:lnTo>
                    <a:pt x="175272" y="2445650"/>
                  </a:lnTo>
                  <a:lnTo>
                    <a:pt x="239851" y="2456624"/>
                  </a:lnTo>
                  <a:lnTo>
                    <a:pt x="310639" y="2471027"/>
                  </a:lnTo>
                  <a:lnTo>
                    <a:pt x="386080" y="2488691"/>
                  </a:lnTo>
                  <a:lnTo>
                    <a:pt x="447758" y="2504844"/>
                  </a:lnTo>
                  <a:lnTo>
                    <a:pt x="506390" y="2521714"/>
                  </a:lnTo>
                  <a:lnTo>
                    <a:pt x="560968" y="2538947"/>
                  </a:lnTo>
                  <a:lnTo>
                    <a:pt x="610484" y="2556186"/>
                  </a:lnTo>
                  <a:lnTo>
                    <a:pt x="653927" y="2573076"/>
                  </a:lnTo>
                  <a:lnTo>
                    <a:pt x="690291" y="2589262"/>
                  </a:lnTo>
                  <a:lnTo>
                    <a:pt x="718566" y="2604389"/>
                  </a:lnTo>
                </a:path>
                <a:path w="3329940" h="3621404">
                  <a:moveTo>
                    <a:pt x="739648" y="2615184"/>
                  </a:moveTo>
                  <a:lnTo>
                    <a:pt x="739521" y="2614676"/>
                  </a:lnTo>
                  <a:lnTo>
                    <a:pt x="739521" y="2614167"/>
                  </a:lnTo>
                  <a:lnTo>
                    <a:pt x="739521" y="2613533"/>
                  </a:lnTo>
                  <a:lnTo>
                    <a:pt x="793698" y="2572813"/>
                  </a:lnTo>
                  <a:lnTo>
                    <a:pt x="832845" y="2561558"/>
                  </a:lnTo>
                  <a:lnTo>
                    <a:pt x="880666" y="2551842"/>
                  </a:lnTo>
                  <a:lnTo>
                    <a:pt x="936041" y="2543889"/>
                  </a:lnTo>
                  <a:lnTo>
                    <a:pt x="997848" y="2537928"/>
                  </a:lnTo>
                  <a:lnTo>
                    <a:pt x="1064964" y="2534186"/>
                  </a:lnTo>
                  <a:lnTo>
                    <a:pt x="1136269" y="2532888"/>
                  </a:lnTo>
                  <a:lnTo>
                    <a:pt x="1199126" y="2533902"/>
                  </a:lnTo>
                  <a:lnTo>
                    <a:pt x="1259470" y="2536864"/>
                  </a:lnTo>
                  <a:lnTo>
                    <a:pt x="1316323" y="2541655"/>
                  </a:lnTo>
                  <a:lnTo>
                    <a:pt x="1368710" y="2548154"/>
                  </a:lnTo>
                  <a:lnTo>
                    <a:pt x="1415657" y="2556242"/>
                  </a:lnTo>
                  <a:lnTo>
                    <a:pt x="1456189" y="2565798"/>
                  </a:lnTo>
                  <a:lnTo>
                    <a:pt x="1489329" y="2576703"/>
                  </a:lnTo>
                </a:path>
                <a:path w="3329940" h="3621404">
                  <a:moveTo>
                    <a:pt x="1489329" y="2588006"/>
                  </a:moveTo>
                  <a:lnTo>
                    <a:pt x="1545691" y="2558212"/>
                  </a:lnTo>
                  <a:lnTo>
                    <a:pt x="1586870" y="2545692"/>
                  </a:lnTo>
                  <a:lnTo>
                    <a:pt x="1635331" y="2535015"/>
                  </a:lnTo>
                  <a:lnTo>
                    <a:pt x="1690037" y="2526373"/>
                  </a:lnTo>
                  <a:lnTo>
                    <a:pt x="1749950" y="2519961"/>
                  </a:lnTo>
                  <a:lnTo>
                    <a:pt x="1814034" y="2515972"/>
                  </a:lnTo>
                  <a:lnTo>
                    <a:pt x="1881251" y="2514600"/>
                  </a:lnTo>
                  <a:lnTo>
                    <a:pt x="1942128" y="2515726"/>
                  </a:lnTo>
                  <a:lnTo>
                    <a:pt x="2000678" y="2519019"/>
                  </a:lnTo>
                  <a:lnTo>
                    <a:pt x="2056085" y="2524344"/>
                  </a:lnTo>
                  <a:lnTo>
                    <a:pt x="2107533" y="2531570"/>
                  </a:lnTo>
                  <a:lnTo>
                    <a:pt x="2154206" y="2540564"/>
                  </a:lnTo>
                  <a:lnTo>
                    <a:pt x="2195290" y="2551193"/>
                  </a:lnTo>
                  <a:lnTo>
                    <a:pt x="2229968" y="2563326"/>
                  </a:lnTo>
                  <a:lnTo>
                    <a:pt x="2257425" y="2576829"/>
                  </a:lnTo>
                </a:path>
                <a:path w="3329940" h="3621404">
                  <a:moveTo>
                    <a:pt x="2269363" y="2573273"/>
                  </a:moveTo>
                  <a:lnTo>
                    <a:pt x="2269363" y="2572639"/>
                  </a:lnTo>
                  <a:lnTo>
                    <a:pt x="2269363" y="2572131"/>
                  </a:lnTo>
                  <a:lnTo>
                    <a:pt x="2269235" y="2571622"/>
                  </a:lnTo>
                  <a:lnTo>
                    <a:pt x="2290529" y="2526837"/>
                  </a:lnTo>
                  <a:lnTo>
                    <a:pt x="2354970" y="2485680"/>
                  </a:lnTo>
                  <a:lnTo>
                    <a:pt x="2400699" y="2467526"/>
                  </a:lnTo>
                  <a:lnTo>
                    <a:pt x="2454006" y="2451556"/>
                  </a:lnTo>
                  <a:lnTo>
                    <a:pt x="2513824" y="2438194"/>
                  </a:lnTo>
                  <a:lnTo>
                    <a:pt x="2579082" y="2427868"/>
                  </a:lnTo>
                  <a:lnTo>
                    <a:pt x="2648712" y="2421001"/>
                  </a:lnTo>
                  <a:lnTo>
                    <a:pt x="2714711" y="2418182"/>
                  </a:lnTo>
                  <a:lnTo>
                    <a:pt x="2777934" y="2418983"/>
                  </a:lnTo>
                  <a:lnTo>
                    <a:pt x="2837220" y="2423243"/>
                  </a:lnTo>
                  <a:lnTo>
                    <a:pt x="2891410" y="2430802"/>
                  </a:lnTo>
                  <a:lnTo>
                    <a:pt x="2939343" y="2441500"/>
                  </a:lnTo>
                  <a:lnTo>
                    <a:pt x="2979862" y="2455177"/>
                  </a:lnTo>
                  <a:lnTo>
                    <a:pt x="3011805" y="2471673"/>
                  </a:lnTo>
                </a:path>
                <a:path w="3329940" h="3621404">
                  <a:moveTo>
                    <a:pt x="3051302" y="2453766"/>
                  </a:moveTo>
                  <a:lnTo>
                    <a:pt x="3088971" y="2399888"/>
                  </a:lnTo>
                  <a:lnTo>
                    <a:pt x="3126794" y="2378877"/>
                  </a:lnTo>
                  <a:lnTo>
                    <a:pt x="3173921" y="2363688"/>
                  </a:lnTo>
                  <a:lnTo>
                    <a:pt x="3227832" y="2355723"/>
                  </a:lnTo>
                  <a:lnTo>
                    <a:pt x="3254627" y="2354837"/>
                  </a:lnTo>
                  <a:lnTo>
                    <a:pt x="3280838" y="2355976"/>
                  </a:lnTo>
                  <a:lnTo>
                    <a:pt x="3306073" y="2359116"/>
                  </a:lnTo>
                  <a:lnTo>
                    <a:pt x="3329940" y="2364231"/>
                  </a:lnTo>
                </a:path>
                <a:path w="3329940" h="3621404">
                  <a:moveTo>
                    <a:pt x="1087374" y="3621024"/>
                  </a:moveTo>
                  <a:lnTo>
                    <a:pt x="1087120" y="3620389"/>
                  </a:lnTo>
                  <a:lnTo>
                    <a:pt x="1086993" y="3619754"/>
                  </a:lnTo>
                  <a:lnTo>
                    <a:pt x="1086993" y="3618991"/>
                  </a:lnTo>
                  <a:lnTo>
                    <a:pt x="1133131" y="3598602"/>
                  </a:lnTo>
                  <a:lnTo>
                    <a:pt x="1184897" y="3591121"/>
                  </a:lnTo>
                  <a:lnTo>
                    <a:pt x="1250544" y="3586211"/>
                  </a:lnTo>
                  <a:lnTo>
                    <a:pt x="1326133" y="3584448"/>
                  </a:lnTo>
                  <a:lnTo>
                    <a:pt x="1394477" y="3585890"/>
                  </a:lnTo>
                  <a:lnTo>
                    <a:pt x="1455975" y="3589988"/>
                  </a:lnTo>
                  <a:lnTo>
                    <a:pt x="1507067" y="3596395"/>
                  </a:lnTo>
                  <a:lnTo>
                    <a:pt x="1544193" y="3604767"/>
                  </a:lnTo>
                </a:path>
                <a:path w="3329940" h="3621404">
                  <a:moveTo>
                    <a:pt x="1544193" y="3596131"/>
                  </a:moveTo>
                  <a:lnTo>
                    <a:pt x="1613839" y="3555699"/>
                  </a:lnTo>
                  <a:lnTo>
                    <a:pt x="1667637" y="3541670"/>
                  </a:lnTo>
                  <a:lnTo>
                    <a:pt x="1730425" y="3532725"/>
                  </a:lnTo>
                  <a:lnTo>
                    <a:pt x="1799463" y="3529583"/>
                  </a:lnTo>
                  <a:lnTo>
                    <a:pt x="1864233" y="3532360"/>
                  </a:lnTo>
                  <a:lnTo>
                    <a:pt x="1924240" y="3540363"/>
                  </a:lnTo>
                  <a:lnTo>
                    <a:pt x="1976913" y="3553104"/>
                  </a:lnTo>
                  <a:lnTo>
                    <a:pt x="2019681" y="3570097"/>
                  </a:lnTo>
                </a:path>
                <a:path w="3329940" h="3621404">
                  <a:moveTo>
                    <a:pt x="2011933" y="3560191"/>
                  </a:moveTo>
                  <a:lnTo>
                    <a:pt x="2011426" y="3559682"/>
                  </a:lnTo>
                  <a:lnTo>
                    <a:pt x="2011299" y="3559048"/>
                  </a:lnTo>
                  <a:lnTo>
                    <a:pt x="2011171" y="3558540"/>
                  </a:lnTo>
                  <a:lnTo>
                    <a:pt x="2065274" y="3540188"/>
                  </a:lnTo>
                  <a:lnTo>
                    <a:pt x="2124757" y="3531608"/>
                  </a:lnTo>
                  <a:lnTo>
                    <a:pt x="2197862" y="3524884"/>
                  </a:lnTo>
                  <a:lnTo>
                    <a:pt x="2255839" y="3521835"/>
                  </a:lnTo>
                  <a:lnTo>
                    <a:pt x="2307256" y="3521059"/>
                  </a:lnTo>
                  <a:lnTo>
                    <a:pt x="2348648" y="3522545"/>
                  </a:lnTo>
                  <a:lnTo>
                    <a:pt x="2376551" y="3526281"/>
                  </a:lnTo>
                </a:path>
                <a:path w="3329940" h="3621404">
                  <a:moveTo>
                    <a:pt x="538353" y="1287652"/>
                  </a:moveTo>
                  <a:lnTo>
                    <a:pt x="539130" y="1222133"/>
                  </a:lnTo>
                  <a:lnTo>
                    <a:pt x="541360" y="1157536"/>
                  </a:lnTo>
                  <a:lnTo>
                    <a:pt x="545006" y="1093952"/>
                  </a:lnTo>
                  <a:lnTo>
                    <a:pt x="550028" y="1031473"/>
                  </a:lnTo>
                  <a:lnTo>
                    <a:pt x="556390" y="970188"/>
                  </a:lnTo>
                  <a:lnTo>
                    <a:pt x="564053" y="910189"/>
                  </a:lnTo>
                  <a:lnTo>
                    <a:pt x="572980" y="851566"/>
                  </a:lnTo>
                  <a:lnTo>
                    <a:pt x="583132" y="794409"/>
                  </a:lnTo>
                  <a:lnTo>
                    <a:pt x="594472" y="738810"/>
                  </a:lnTo>
                  <a:lnTo>
                    <a:pt x="606961" y="684859"/>
                  </a:lnTo>
                  <a:lnTo>
                    <a:pt x="620562" y="632646"/>
                  </a:lnTo>
                  <a:lnTo>
                    <a:pt x="635236" y="582262"/>
                  </a:lnTo>
                  <a:lnTo>
                    <a:pt x="650947" y="533798"/>
                  </a:lnTo>
                  <a:lnTo>
                    <a:pt x="667655" y="487344"/>
                  </a:lnTo>
                  <a:lnTo>
                    <a:pt x="685323" y="442991"/>
                  </a:lnTo>
                  <a:lnTo>
                    <a:pt x="703914" y="400830"/>
                  </a:lnTo>
                  <a:lnTo>
                    <a:pt x="723388" y="360951"/>
                  </a:lnTo>
                  <a:lnTo>
                    <a:pt x="743708" y="323445"/>
                  </a:lnTo>
                  <a:lnTo>
                    <a:pt x="764837" y="288402"/>
                  </a:lnTo>
                  <a:lnTo>
                    <a:pt x="786736" y="255914"/>
                  </a:lnTo>
                  <a:lnTo>
                    <a:pt x="832694" y="198962"/>
                  </a:lnTo>
                  <a:lnTo>
                    <a:pt x="881277" y="153313"/>
                  </a:lnTo>
                  <a:lnTo>
                    <a:pt x="932183" y="119693"/>
                  </a:lnTo>
                  <a:lnTo>
                    <a:pt x="985108" y="98827"/>
                  </a:lnTo>
                  <a:lnTo>
                    <a:pt x="1012233" y="93403"/>
                  </a:lnTo>
                  <a:lnTo>
                    <a:pt x="1039749" y="91439"/>
                  </a:lnTo>
                </a:path>
                <a:path w="3329940" h="3621404">
                  <a:moveTo>
                    <a:pt x="730377" y="2615184"/>
                  </a:moveTo>
                  <a:lnTo>
                    <a:pt x="729869" y="2615184"/>
                  </a:lnTo>
                  <a:lnTo>
                    <a:pt x="729361" y="2615184"/>
                  </a:lnTo>
                  <a:lnTo>
                    <a:pt x="728726" y="2615184"/>
                  </a:lnTo>
                  <a:lnTo>
                    <a:pt x="704601" y="2611642"/>
                  </a:lnTo>
                  <a:lnTo>
                    <a:pt x="658552" y="2584348"/>
                  </a:lnTo>
                  <a:lnTo>
                    <a:pt x="616229" y="2532403"/>
                  </a:lnTo>
                  <a:lnTo>
                    <a:pt x="596763" y="2498048"/>
                  </a:lnTo>
                  <a:lnTo>
                    <a:pt x="578585" y="2458566"/>
                  </a:lnTo>
                  <a:lnTo>
                    <a:pt x="561816" y="2414301"/>
                  </a:lnTo>
                  <a:lnTo>
                    <a:pt x="546573" y="2365598"/>
                  </a:lnTo>
                  <a:lnTo>
                    <a:pt x="532977" y="2312802"/>
                  </a:lnTo>
                  <a:lnTo>
                    <a:pt x="521145" y="2256258"/>
                  </a:lnTo>
                  <a:lnTo>
                    <a:pt x="511198" y="2196310"/>
                  </a:lnTo>
                  <a:lnTo>
                    <a:pt x="503254" y="2133304"/>
                  </a:lnTo>
                  <a:lnTo>
                    <a:pt x="497433" y="2067584"/>
                  </a:lnTo>
                  <a:lnTo>
                    <a:pt x="493852" y="1999495"/>
                  </a:lnTo>
                  <a:lnTo>
                    <a:pt x="492632" y="1929384"/>
                  </a:lnTo>
                </a:path>
                <a:path w="3329940" h="3621404">
                  <a:moveTo>
                    <a:pt x="1407033" y="1234439"/>
                  </a:moveTo>
                  <a:lnTo>
                    <a:pt x="1380320" y="1193034"/>
                  </a:lnTo>
                  <a:lnTo>
                    <a:pt x="1367920" y="1143345"/>
                  </a:lnTo>
                  <a:lnTo>
                    <a:pt x="1356317" y="1076169"/>
                  </a:lnTo>
                  <a:lnTo>
                    <a:pt x="1350851" y="1036455"/>
                  </a:lnTo>
                  <a:lnTo>
                    <a:pt x="1345629" y="992886"/>
                  </a:lnTo>
                  <a:lnTo>
                    <a:pt x="1340666" y="945635"/>
                  </a:lnTo>
                  <a:lnTo>
                    <a:pt x="1335976" y="894873"/>
                  </a:lnTo>
                  <a:lnTo>
                    <a:pt x="1331574" y="840774"/>
                  </a:lnTo>
                  <a:lnTo>
                    <a:pt x="1327476" y="783510"/>
                  </a:lnTo>
                  <a:lnTo>
                    <a:pt x="1323696" y="723252"/>
                  </a:lnTo>
                  <a:lnTo>
                    <a:pt x="1320249" y="660174"/>
                  </a:lnTo>
                  <a:lnTo>
                    <a:pt x="1317150" y="594447"/>
                  </a:lnTo>
                  <a:lnTo>
                    <a:pt x="1314414" y="526244"/>
                  </a:lnTo>
                  <a:lnTo>
                    <a:pt x="1312055" y="455737"/>
                  </a:lnTo>
                  <a:lnTo>
                    <a:pt x="1310089" y="383099"/>
                  </a:lnTo>
                  <a:lnTo>
                    <a:pt x="1308531" y="308501"/>
                  </a:lnTo>
                  <a:lnTo>
                    <a:pt x="1307394" y="232116"/>
                  </a:lnTo>
                  <a:lnTo>
                    <a:pt x="1306695" y="154117"/>
                  </a:lnTo>
                  <a:lnTo>
                    <a:pt x="1306449" y="74675"/>
                  </a:lnTo>
                </a:path>
                <a:path w="3329940" h="3621404">
                  <a:moveTo>
                    <a:pt x="1480184" y="2606040"/>
                  </a:moveTo>
                  <a:lnTo>
                    <a:pt x="1462823" y="2569220"/>
                  </a:lnTo>
                  <a:lnTo>
                    <a:pt x="1452470" y="2507431"/>
                  </a:lnTo>
                  <a:lnTo>
                    <a:pt x="1447760" y="2466685"/>
                  </a:lnTo>
                  <a:lnTo>
                    <a:pt x="1443404" y="2419958"/>
                  </a:lnTo>
                  <a:lnTo>
                    <a:pt x="1439437" y="2367690"/>
                  </a:lnTo>
                  <a:lnTo>
                    <a:pt x="1435891" y="2310323"/>
                  </a:lnTo>
                  <a:lnTo>
                    <a:pt x="1432799" y="2248295"/>
                  </a:lnTo>
                  <a:lnTo>
                    <a:pt x="1430195" y="2182047"/>
                  </a:lnTo>
                  <a:lnTo>
                    <a:pt x="1428112" y="2112020"/>
                  </a:lnTo>
                  <a:lnTo>
                    <a:pt x="1426584" y="2038653"/>
                  </a:lnTo>
                  <a:lnTo>
                    <a:pt x="1425642" y="1962388"/>
                  </a:lnTo>
                  <a:lnTo>
                    <a:pt x="1425320" y="1883664"/>
                  </a:lnTo>
                </a:path>
                <a:path w="3329940" h="3621404">
                  <a:moveTo>
                    <a:pt x="1525905" y="3601974"/>
                  </a:moveTo>
                  <a:lnTo>
                    <a:pt x="1525270" y="3602481"/>
                  </a:lnTo>
                  <a:lnTo>
                    <a:pt x="1524762" y="3602735"/>
                  </a:lnTo>
                  <a:lnTo>
                    <a:pt x="1524127" y="3602735"/>
                  </a:lnTo>
                  <a:lnTo>
                    <a:pt x="1510242" y="3551103"/>
                  </a:lnTo>
                  <a:lnTo>
                    <a:pt x="1503938" y="3489685"/>
                  </a:lnTo>
                  <a:lnTo>
                    <a:pt x="1500985" y="3450985"/>
                  </a:lnTo>
                  <a:lnTo>
                    <a:pt x="1498180" y="3407306"/>
                  </a:lnTo>
                  <a:lnTo>
                    <a:pt x="1495534" y="3358907"/>
                  </a:lnTo>
                  <a:lnTo>
                    <a:pt x="1493059" y="3306048"/>
                  </a:lnTo>
                  <a:lnTo>
                    <a:pt x="1490766" y="3248989"/>
                  </a:lnTo>
                  <a:lnTo>
                    <a:pt x="1488666" y="3187991"/>
                  </a:lnTo>
                  <a:lnTo>
                    <a:pt x="1486771" y="3123314"/>
                  </a:lnTo>
                  <a:lnTo>
                    <a:pt x="1485091" y="3055217"/>
                  </a:lnTo>
                  <a:lnTo>
                    <a:pt x="1483639" y="2983962"/>
                  </a:lnTo>
                  <a:lnTo>
                    <a:pt x="1482426" y="2909807"/>
                  </a:lnTo>
                  <a:lnTo>
                    <a:pt x="1481462" y="2833014"/>
                  </a:lnTo>
                  <a:lnTo>
                    <a:pt x="1480760" y="2753842"/>
                  </a:lnTo>
                  <a:lnTo>
                    <a:pt x="1480330" y="2672551"/>
                  </a:lnTo>
                  <a:lnTo>
                    <a:pt x="1480184" y="2589403"/>
                  </a:lnTo>
                </a:path>
                <a:path w="3329940" h="3621404">
                  <a:moveTo>
                    <a:pt x="1754505" y="0"/>
                  </a:moveTo>
                  <a:lnTo>
                    <a:pt x="1755013" y="0"/>
                  </a:lnTo>
                  <a:lnTo>
                    <a:pt x="1755520" y="0"/>
                  </a:lnTo>
                  <a:lnTo>
                    <a:pt x="1756029" y="0"/>
                  </a:lnTo>
                  <a:lnTo>
                    <a:pt x="1784518" y="1796"/>
                  </a:lnTo>
                  <a:lnTo>
                    <a:pt x="1840254" y="15887"/>
                  </a:lnTo>
                  <a:lnTo>
                    <a:pt x="1894069" y="43361"/>
                  </a:lnTo>
                  <a:lnTo>
                    <a:pt x="1945647" y="83480"/>
                  </a:lnTo>
                  <a:lnTo>
                    <a:pt x="1994672" y="135503"/>
                  </a:lnTo>
                  <a:lnTo>
                    <a:pt x="2018128" y="165749"/>
                  </a:lnTo>
                  <a:lnTo>
                    <a:pt x="2040828" y="198693"/>
                  </a:lnTo>
                  <a:lnTo>
                    <a:pt x="2062730" y="234244"/>
                  </a:lnTo>
                  <a:lnTo>
                    <a:pt x="2083797" y="272310"/>
                  </a:lnTo>
                  <a:lnTo>
                    <a:pt x="2103989" y="312798"/>
                  </a:lnTo>
                  <a:lnTo>
                    <a:pt x="2123265" y="355615"/>
                  </a:lnTo>
                  <a:lnTo>
                    <a:pt x="2141587" y="400670"/>
                  </a:lnTo>
                  <a:lnTo>
                    <a:pt x="2158914" y="447870"/>
                  </a:lnTo>
                  <a:lnTo>
                    <a:pt x="2175208" y="497122"/>
                  </a:lnTo>
                  <a:lnTo>
                    <a:pt x="2190428" y="548335"/>
                  </a:lnTo>
                  <a:lnTo>
                    <a:pt x="2204536" y="601415"/>
                  </a:lnTo>
                  <a:lnTo>
                    <a:pt x="2217492" y="656271"/>
                  </a:lnTo>
                  <a:lnTo>
                    <a:pt x="2229255" y="712810"/>
                  </a:lnTo>
                  <a:lnTo>
                    <a:pt x="2239787" y="770939"/>
                  </a:lnTo>
                  <a:lnTo>
                    <a:pt x="2249049" y="830567"/>
                  </a:lnTo>
                  <a:lnTo>
                    <a:pt x="2256999" y="891601"/>
                  </a:lnTo>
                  <a:lnTo>
                    <a:pt x="2263600" y="953949"/>
                  </a:lnTo>
                  <a:lnTo>
                    <a:pt x="2268811" y="1017518"/>
                  </a:lnTo>
                  <a:lnTo>
                    <a:pt x="2272594" y="1082215"/>
                  </a:lnTo>
                  <a:lnTo>
                    <a:pt x="2274907" y="1147949"/>
                  </a:lnTo>
                  <a:lnTo>
                    <a:pt x="2275713" y="1214627"/>
                  </a:lnTo>
                </a:path>
                <a:path w="3329940" h="3621404">
                  <a:moveTo>
                    <a:pt x="2312289" y="1857755"/>
                  </a:moveTo>
                  <a:lnTo>
                    <a:pt x="2312056" y="1939586"/>
                  </a:lnTo>
                  <a:lnTo>
                    <a:pt x="2311373" y="2018784"/>
                  </a:lnTo>
                  <a:lnTo>
                    <a:pt x="2310267" y="2094842"/>
                  </a:lnTo>
                  <a:lnTo>
                    <a:pt x="2308761" y="2167250"/>
                  </a:lnTo>
                  <a:lnTo>
                    <a:pt x="2306880" y="2235499"/>
                  </a:lnTo>
                  <a:lnTo>
                    <a:pt x="2304651" y="2299080"/>
                  </a:lnTo>
                  <a:lnTo>
                    <a:pt x="2302097" y="2357485"/>
                  </a:lnTo>
                  <a:lnTo>
                    <a:pt x="2299243" y="2410203"/>
                  </a:lnTo>
                  <a:lnTo>
                    <a:pt x="2296116" y="2456727"/>
                  </a:lnTo>
                  <a:lnTo>
                    <a:pt x="2292739" y="2496547"/>
                  </a:lnTo>
                  <a:lnTo>
                    <a:pt x="2285336" y="2554039"/>
                  </a:lnTo>
                  <a:lnTo>
                    <a:pt x="2281361" y="2570693"/>
                  </a:lnTo>
                  <a:lnTo>
                    <a:pt x="2277237" y="2578608"/>
                  </a:lnTo>
                </a:path>
                <a:path w="3329940" h="3621404">
                  <a:moveTo>
                    <a:pt x="2275713" y="2570988"/>
                  </a:moveTo>
                  <a:lnTo>
                    <a:pt x="2275067" y="2642428"/>
                  </a:lnTo>
                  <a:lnTo>
                    <a:pt x="2273223" y="2712519"/>
                  </a:lnTo>
                  <a:lnTo>
                    <a:pt x="2270223" y="2781092"/>
                  </a:lnTo>
                  <a:lnTo>
                    <a:pt x="2266107" y="2847981"/>
                  </a:lnTo>
                  <a:lnTo>
                    <a:pt x="2260917" y="2913017"/>
                  </a:lnTo>
                  <a:lnTo>
                    <a:pt x="2254692" y="2976032"/>
                  </a:lnTo>
                  <a:lnTo>
                    <a:pt x="2247475" y="3036857"/>
                  </a:lnTo>
                  <a:lnTo>
                    <a:pt x="2239307" y="3095326"/>
                  </a:lnTo>
                  <a:lnTo>
                    <a:pt x="2230227" y="3151270"/>
                  </a:lnTo>
                  <a:lnTo>
                    <a:pt x="2220279" y="3204521"/>
                  </a:lnTo>
                  <a:lnTo>
                    <a:pt x="2209501" y="3254911"/>
                  </a:lnTo>
                  <a:lnTo>
                    <a:pt x="2197936" y="3302272"/>
                  </a:lnTo>
                  <a:lnTo>
                    <a:pt x="2185625" y="3346437"/>
                  </a:lnTo>
                  <a:lnTo>
                    <a:pt x="2172608" y="3387236"/>
                  </a:lnTo>
                  <a:lnTo>
                    <a:pt x="2158926" y="3424503"/>
                  </a:lnTo>
                  <a:lnTo>
                    <a:pt x="2129734" y="3487767"/>
                  </a:lnTo>
                  <a:lnTo>
                    <a:pt x="2098376" y="3534884"/>
                  </a:lnTo>
                  <a:lnTo>
                    <a:pt x="2065180" y="3564511"/>
                  </a:lnTo>
                  <a:lnTo>
                    <a:pt x="2047996" y="3572345"/>
                  </a:lnTo>
                  <a:lnTo>
                    <a:pt x="2030476" y="3575304"/>
                  </a:lnTo>
                </a:path>
                <a:path w="3329940" h="3621404">
                  <a:moveTo>
                    <a:pt x="1985009" y="36575"/>
                  </a:moveTo>
                  <a:lnTo>
                    <a:pt x="2039968" y="44154"/>
                  </a:lnTo>
                  <a:lnTo>
                    <a:pt x="2094100" y="53316"/>
                  </a:lnTo>
                  <a:lnTo>
                    <a:pt x="2147368" y="64027"/>
                  </a:lnTo>
                  <a:lnTo>
                    <a:pt x="2199734" y="76252"/>
                  </a:lnTo>
                  <a:lnTo>
                    <a:pt x="2251160" y="89958"/>
                  </a:lnTo>
                  <a:lnTo>
                    <a:pt x="2301607" y="105109"/>
                  </a:lnTo>
                  <a:lnTo>
                    <a:pt x="2351038" y="121672"/>
                  </a:lnTo>
                  <a:lnTo>
                    <a:pt x="2399413" y="139613"/>
                  </a:lnTo>
                  <a:lnTo>
                    <a:pt x="2446695" y="158896"/>
                  </a:lnTo>
                  <a:lnTo>
                    <a:pt x="2492846" y="179488"/>
                  </a:lnTo>
                  <a:lnTo>
                    <a:pt x="2537827" y="201355"/>
                  </a:lnTo>
                  <a:lnTo>
                    <a:pt x="2581601" y="224461"/>
                  </a:lnTo>
                  <a:lnTo>
                    <a:pt x="2624129" y="248773"/>
                  </a:lnTo>
                  <a:lnTo>
                    <a:pt x="2665372" y="274257"/>
                  </a:lnTo>
                  <a:lnTo>
                    <a:pt x="2705293" y="300878"/>
                  </a:lnTo>
                  <a:lnTo>
                    <a:pt x="2743854" y="328602"/>
                  </a:lnTo>
                  <a:lnTo>
                    <a:pt x="2781016" y="357394"/>
                  </a:lnTo>
                  <a:lnTo>
                    <a:pt x="2816740" y="387220"/>
                  </a:lnTo>
                  <a:lnTo>
                    <a:pt x="2850990" y="418046"/>
                  </a:lnTo>
                  <a:lnTo>
                    <a:pt x="2883727" y="449838"/>
                  </a:lnTo>
                  <a:lnTo>
                    <a:pt x="2914912" y="482561"/>
                  </a:lnTo>
                  <a:lnTo>
                    <a:pt x="2944507" y="516180"/>
                  </a:lnTo>
                  <a:lnTo>
                    <a:pt x="2972474" y="550663"/>
                  </a:lnTo>
                  <a:lnTo>
                    <a:pt x="2998776" y="585973"/>
                  </a:lnTo>
                  <a:lnTo>
                    <a:pt x="3023372" y="622078"/>
                  </a:lnTo>
                  <a:lnTo>
                    <a:pt x="3046227" y="658942"/>
                  </a:lnTo>
                  <a:lnTo>
                    <a:pt x="3067301" y="696532"/>
                  </a:lnTo>
                  <a:lnTo>
                    <a:pt x="3086556" y="734812"/>
                  </a:lnTo>
                  <a:lnTo>
                    <a:pt x="3103953" y="773750"/>
                  </a:lnTo>
                  <a:lnTo>
                    <a:pt x="3119456" y="813310"/>
                  </a:lnTo>
                  <a:lnTo>
                    <a:pt x="3133025" y="853457"/>
                  </a:lnTo>
                  <a:lnTo>
                    <a:pt x="3144622" y="894159"/>
                  </a:lnTo>
                  <a:lnTo>
                    <a:pt x="3154210" y="935380"/>
                  </a:lnTo>
                  <a:lnTo>
                    <a:pt x="3161749" y="977086"/>
                  </a:lnTo>
                  <a:lnTo>
                    <a:pt x="3167203" y="1019243"/>
                  </a:lnTo>
                  <a:lnTo>
                    <a:pt x="3170531" y="1061817"/>
                  </a:lnTo>
                  <a:lnTo>
                    <a:pt x="3171697" y="1104773"/>
                  </a:lnTo>
                </a:path>
                <a:path w="3329940" h="3621404">
                  <a:moveTo>
                    <a:pt x="3281553" y="1757172"/>
                  </a:moveTo>
                  <a:lnTo>
                    <a:pt x="3280390" y="1825470"/>
                  </a:lnTo>
                  <a:lnTo>
                    <a:pt x="3277058" y="1891936"/>
                  </a:lnTo>
                  <a:lnTo>
                    <a:pt x="3271661" y="1956273"/>
                  </a:lnTo>
                  <a:lnTo>
                    <a:pt x="3264299" y="2018188"/>
                  </a:lnTo>
                  <a:lnTo>
                    <a:pt x="3255074" y="2077387"/>
                  </a:lnTo>
                  <a:lnTo>
                    <a:pt x="3244089" y="2133576"/>
                  </a:lnTo>
                  <a:lnTo>
                    <a:pt x="3231445" y="2186460"/>
                  </a:lnTo>
                  <a:lnTo>
                    <a:pt x="3217244" y="2235747"/>
                  </a:lnTo>
                  <a:lnTo>
                    <a:pt x="3201588" y="2281141"/>
                  </a:lnTo>
                  <a:lnTo>
                    <a:pt x="3184579" y="2322348"/>
                  </a:lnTo>
                  <a:lnTo>
                    <a:pt x="3166318" y="2359075"/>
                  </a:lnTo>
                  <a:lnTo>
                    <a:pt x="3126452" y="2417912"/>
                  </a:lnTo>
                  <a:lnTo>
                    <a:pt x="3082804" y="2455297"/>
                  </a:lnTo>
                  <a:lnTo>
                    <a:pt x="3059816" y="2465211"/>
                  </a:lnTo>
                  <a:lnTo>
                    <a:pt x="3036189" y="2468879"/>
                  </a:lnTo>
                </a:path>
              </a:pathLst>
            </a:custGeom>
            <a:ln w="12700">
              <a:solidFill>
                <a:srgbClr val="000000"/>
              </a:solidFill>
            </a:ln>
          </p:spPr>
          <p:txBody>
            <a:bodyPr wrap="square" lIns="0" tIns="0" rIns="0" bIns="0" rtlCol="0"/>
            <a:lstStyle/>
            <a:p>
              <a:endParaRPr/>
            </a:p>
          </p:txBody>
        </p:sp>
        <p:sp>
          <p:nvSpPr>
            <p:cNvPr id="9" name="object 9"/>
            <p:cNvSpPr/>
            <p:nvPr/>
          </p:nvSpPr>
          <p:spPr>
            <a:xfrm>
              <a:off x="1389888" y="1819656"/>
              <a:ext cx="2533015" cy="1408430"/>
            </a:xfrm>
            <a:custGeom>
              <a:avLst/>
              <a:gdLst/>
              <a:ahLst/>
              <a:cxnLst/>
              <a:rect l="l" t="t" r="r" b="b"/>
              <a:pathLst>
                <a:path w="2533015" h="1408430">
                  <a:moveTo>
                    <a:pt x="2532888" y="0"/>
                  </a:moveTo>
                  <a:lnTo>
                    <a:pt x="0" y="0"/>
                  </a:lnTo>
                  <a:lnTo>
                    <a:pt x="0" y="1408176"/>
                  </a:lnTo>
                  <a:lnTo>
                    <a:pt x="2532888" y="1408176"/>
                  </a:lnTo>
                  <a:lnTo>
                    <a:pt x="2532888" y="0"/>
                  </a:lnTo>
                  <a:close/>
                </a:path>
              </a:pathLst>
            </a:custGeom>
            <a:solidFill>
              <a:srgbClr val="DADADA"/>
            </a:solidFill>
          </p:spPr>
          <p:txBody>
            <a:bodyPr wrap="square" lIns="0" tIns="0" rIns="0" bIns="0" rtlCol="0"/>
            <a:lstStyle/>
            <a:p>
              <a:endParaRPr/>
            </a:p>
          </p:txBody>
        </p:sp>
      </p:grpSp>
      <p:sp>
        <p:nvSpPr>
          <p:cNvPr id="10" name="object 10"/>
          <p:cNvSpPr txBox="1"/>
          <p:nvPr/>
        </p:nvSpPr>
        <p:spPr>
          <a:xfrm>
            <a:off x="3025775" y="1867853"/>
            <a:ext cx="1231900" cy="255839"/>
          </a:xfrm>
          <a:prstGeom prst="rect">
            <a:avLst/>
          </a:prstGeom>
        </p:spPr>
        <p:txBody>
          <a:bodyPr vert="horz" wrap="square" lIns="0" tIns="17145" rIns="0" bIns="0" rtlCol="0">
            <a:spAutoFit/>
          </a:bodyPr>
          <a:lstStyle/>
          <a:p>
            <a:pPr>
              <a:spcBef>
                <a:spcPts val="135"/>
              </a:spcBef>
            </a:pPr>
            <a:r>
              <a:rPr sz="1550" b="1" spc="-5" dirty="0">
                <a:latin typeface="Arial"/>
                <a:cs typeface="Arial"/>
              </a:rPr>
              <a:t>General</a:t>
            </a:r>
            <a:r>
              <a:rPr sz="1550" b="1" spc="150" dirty="0">
                <a:latin typeface="Arial"/>
                <a:cs typeface="Arial"/>
              </a:rPr>
              <a:t> </a:t>
            </a:r>
            <a:r>
              <a:rPr sz="1550" b="1" spc="-5" dirty="0">
                <a:latin typeface="Arial"/>
                <a:cs typeface="Arial"/>
              </a:rPr>
              <a:t>data</a:t>
            </a:r>
            <a:endParaRPr sz="1550">
              <a:latin typeface="Arial"/>
              <a:cs typeface="Arial"/>
            </a:endParaRPr>
          </a:p>
        </p:txBody>
      </p:sp>
      <p:sp>
        <p:nvSpPr>
          <p:cNvPr id="11" name="object 11"/>
          <p:cNvSpPr txBox="1"/>
          <p:nvPr/>
        </p:nvSpPr>
        <p:spPr>
          <a:xfrm>
            <a:off x="3025775" y="2353120"/>
            <a:ext cx="1158240" cy="752475"/>
          </a:xfrm>
          <a:prstGeom prst="rect">
            <a:avLst/>
          </a:prstGeom>
        </p:spPr>
        <p:txBody>
          <a:bodyPr vert="horz" wrap="square" lIns="0" tIns="10795" rIns="0" bIns="0" rtlCol="0">
            <a:spAutoFit/>
          </a:bodyPr>
          <a:lstStyle/>
          <a:p>
            <a:pPr marR="5080">
              <a:lnSpc>
                <a:spcPct val="102699"/>
              </a:lnSpc>
              <a:spcBef>
                <a:spcPts val="85"/>
              </a:spcBef>
            </a:pPr>
            <a:r>
              <a:rPr sz="1550" b="1" spc="-10" dirty="0">
                <a:latin typeface="Arial"/>
                <a:cs typeface="Arial"/>
              </a:rPr>
              <a:t>Vendor</a:t>
            </a:r>
            <a:r>
              <a:rPr sz="1550" b="1" spc="25" dirty="0">
                <a:latin typeface="Arial"/>
                <a:cs typeface="Arial"/>
              </a:rPr>
              <a:t> </a:t>
            </a:r>
            <a:r>
              <a:rPr sz="1550" b="1" spc="-5" dirty="0">
                <a:latin typeface="Arial"/>
                <a:cs typeface="Arial"/>
              </a:rPr>
              <a:t>data </a:t>
            </a:r>
            <a:r>
              <a:rPr sz="1550" b="1" spc="-420" dirty="0">
                <a:latin typeface="Arial"/>
                <a:cs typeface="Arial"/>
              </a:rPr>
              <a:t> </a:t>
            </a:r>
            <a:r>
              <a:rPr sz="1550" b="1" spc="-30" dirty="0">
                <a:latin typeface="Arial"/>
                <a:cs typeface="Arial"/>
              </a:rPr>
              <a:t>Origin</a:t>
            </a:r>
            <a:r>
              <a:rPr sz="1550" b="1" spc="-25" dirty="0">
                <a:latin typeface="Arial"/>
                <a:cs typeface="Arial"/>
              </a:rPr>
              <a:t> </a:t>
            </a:r>
            <a:r>
              <a:rPr sz="1550" b="1" spc="-5" dirty="0">
                <a:latin typeface="Arial"/>
                <a:cs typeface="Arial"/>
              </a:rPr>
              <a:t>data </a:t>
            </a:r>
            <a:r>
              <a:rPr sz="1550" b="1" dirty="0">
                <a:latin typeface="Arial"/>
                <a:cs typeface="Arial"/>
              </a:rPr>
              <a:t> </a:t>
            </a:r>
            <a:r>
              <a:rPr sz="1550" b="1" spc="-5" dirty="0">
                <a:latin typeface="Arial"/>
                <a:cs typeface="Arial"/>
              </a:rPr>
              <a:t>Order</a:t>
            </a:r>
            <a:r>
              <a:rPr sz="1550" b="1" spc="145" dirty="0">
                <a:latin typeface="Arial"/>
                <a:cs typeface="Arial"/>
              </a:rPr>
              <a:t> </a:t>
            </a:r>
            <a:r>
              <a:rPr sz="1550" b="1" spc="-25" dirty="0">
                <a:latin typeface="Arial"/>
                <a:cs typeface="Arial"/>
              </a:rPr>
              <a:t>unit</a:t>
            </a:r>
            <a:endParaRPr sz="1550">
              <a:latin typeface="Arial"/>
              <a:cs typeface="Arial"/>
            </a:endParaRPr>
          </a:p>
        </p:txBody>
      </p:sp>
      <p:grpSp>
        <p:nvGrpSpPr>
          <p:cNvPr id="12" name="object 12"/>
          <p:cNvGrpSpPr/>
          <p:nvPr/>
        </p:nvGrpSpPr>
        <p:grpSpPr>
          <a:xfrm>
            <a:off x="2905760" y="1811527"/>
            <a:ext cx="5741670" cy="1432560"/>
            <a:chOff x="1381760" y="1811527"/>
            <a:chExt cx="5741670" cy="1432560"/>
          </a:xfrm>
        </p:grpSpPr>
        <p:sp>
          <p:nvSpPr>
            <p:cNvPr id="13" name="object 13"/>
            <p:cNvSpPr/>
            <p:nvPr/>
          </p:nvSpPr>
          <p:spPr>
            <a:xfrm>
              <a:off x="1394460" y="1824227"/>
              <a:ext cx="2531745" cy="1407160"/>
            </a:xfrm>
            <a:custGeom>
              <a:avLst/>
              <a:gdLst/>
              <a:ahLst/>
              <a:cxnLst/>
              <a:rect l="l" t="t" r="r" b="b"/>
              <a:pathLst>
                <a:path w="2531745" h="1407160">
                  <a:moveTo>
                    <a:pt x="2531237" y="0"/>
                  </a:moveTo>
                  <a:lnTo>
                    <a:pt x="0" y="0"/>
                  </a:lnTo>
                  <a:lnTo>
                    <a:pt x="0" y="1406652"/>
                  </a:lnTo>
                </a:path>
              </a:pathLst>
            </a:custGeom>
            <a:ln w="25400">
              <a:solidFill>
                <a:srgbClr val="FFFFFF"/>
              </a:solidFill>
            </a:ln>
          </p:spPr>
          <p:txBody>
            <a:bodyPr wrap="square" lIns="0" tIns="0" rIns="0" bIns="0" rtlCol="0"/>
            <a:lstStyle/>
            <a:p>
              <a:endParaRPr/>
            </a:p>
          </p:txBody>
        </p:sp>
        <p:sp>
          <p:nvSpPr>
            <p:cNvPr id="14" name="object 14"/>
            <p:cNvSpPr/>
            <p:nvPr/>
          </p:nvSpPr>
          <p:spPr>
            <a:xfrm>
              <a:off x="1394460" y="1824227"/>
              <a:ext cx="2531745" cy="1407160"/>
            </a:xfrm>
            <a:custGeom>
              <a:avLst/>
              <a:gdLst/>
              <a:ahLst/>
              <a:cxnLst/>
              <a:rect l="l" t="t" r="r" b="b"/>
              <a:pathLst>
                <a:path w="2531745" h="1407160">
                  <a:moveTo>
                    <a:pt x="0" y="1406652"/>
                  </a:moveTo>
                  <a:lnTo>
                    <a:pt x="2531237" y="1406652"/>
                  </a:lnTo>
                  <a:lnTo>
                    <a:pt x="2531237" y="0"/>
                  </a:lnTo>
                </a:path>
              </a:pathLst>
            </a:custGeom>
            <a:ln w="25400">
              <a:solidFill>
                <a:srgbClr val="919191"/>
              </a:solidFill>
            </a:ln>
          </p:spPr>
          <p:txBody>
            <a:bodyPr wrap="square" lIns="0" tIns="0" rIns="0" bIns="0" rtlCol="0"/>
            <a:lstStyle/>
            <a:p>
              <a:endParaRPr/>
            </a:p>
          </p:txBody>
        </p:sp>
        <p:sp>
          <p:nvSpPr>
            <p:cNvPr id="15" name="object 15"/>
            <p:cNvSpPr/>
            <p:nvPr/>
          </p:nvSpPr>
          <p:spPr>
            <a:xfrm>
              <a:off x="1467612" y="2244851"/>
              <a:ext cx="2368550" cy="0"/>
            </a:xfrm>
            <a:custGeom>
              <a:avLst/>
              <a:gdLst/>
              <a:ahLst/>
              <a:cxnLst/>
              <a:rect l="l" t="t" r="r" b="b"/>
              <a:pathLst>
                <a:path w="2368550">
                  <a:moveTo>
                    <a:pt x="0" y="0"/>
                  </a:moveTo>
                  <a:lnTo>
                    <a:pt x="2368296" y="0"/>
                  </a:lnTo>
                </a:path>
              </a:pathLst>
            </a:custGeom>
            <a:ln w="12700">
              <a:solidFill>
                <a:srgbClr val="000000"/>
              </a:solidFill>
            </a:ln>
          </p:spPr>
          <p:txBody>
            <a:bodyPr wrap="square" lIns="0" tIns="0" rIns="0" bIns="0" rtlCol="0"/>
            <a:lstStyle/>
            <a:p>
              <a:endParaRPr/>
            </a:p>
          </p:txBody>
        </p:sp>
        <p:sp>
          <p:nvSpPr>
            <p:cNvPr id="16" name="object 16"/>
            <p:cNvSpPr/>
            <p:nvPr/>
          </p:nvSpPr>
          <p:spPr>
            <a:xfrm>
              <a:off x="4590288" y="1819655"/>
              <a:ext cx="2533015" cy="1408430"/>
            </a:xfrm>
            <a:custGeom>
              <a:avLst/>
              <a:gdLst/>
              <a:ahLst/>
              <a:cxnLst/>
              <a:rect l="l" t="t" r="r" b="b"/>
              <a:pathLst>
                <a:path w="2533015" h="1408430">
                  <a:moveTo>
                    <a:pt x="2532888" y="0"/>
                  </a:moveTo>
                  <a:lnTo>
                    <a:pt x="0" y="0"/>
                  </a:lnTo>
                  <a:lnTo>
                    <a:pt x="0" y="1408176"/>
                  </a:lnTo>
                  <a:lnTo>
                    <a:pt x="2532888" y="1408176"/>
                  </a:lnTo>
                  <a:lnTo>
                    <a:pt x="2532888" y="0"/>
                  </a:lnTo>
                  <a:close/>
                </a:path>
              </a:pathLst>
            </a:custGeom>
            <a:solidFill>
              <a:srgbClr val="DADADA"/>
            </a:solidFill>
          </p:spPr>
          <p:txBody>
            <a:bodyPr wrap="square" lIns="0" tIns="0" rIns="0" bIns="0" rtlCol="0"/>
            <a:lstStyle/>
            <a:p>
              <a:endParaRPr/>
            </a:p>
          </p:txBody>
        </p:sp>
      </p:grpSp>
      <p:sp>
        <p:nvSpPr>
          <p:cNvPr id="17" name="object 17"/>
          <p:cNvSpPr txBox="1"/>
          <p:nvPr/>
        </p:nvSpPr>
        <p:spPr>
          <a:xfrm>
            <a:off x="6131560" y="1867853"/>
            <a:ext cx="2506345" cy="255839"/>
          </a:xfrm>
          <a:prstGeom prst="rect">
            <a:avLst/>
          </a:prstGeom>
        </p:spPr>
        <p:txBody>
          <a:bodyPr vert="horz" wrap="square" lIns="0" tIns="17145" rIns="0" bIns="0" rtlCol="0">
            <a:spAutoFit/>
          </a:bodyPr>
          <a:lstStyle/>
          <a:p>
            <a:pPr marL="97155">
              <a:spcBef>
                <a:spcPts val="135"/>
              </a:spcBef>
            </a:pPr>
            <a:r>
              <a:rPr sz="1550" b="1" spc="-5" dirty="0">
                <a:latin typeface="Arial"/>
                <a:cs typeface="Arial"/>
              </a:rPr>
              <a:t>Texts</a:t>
            </a:r>
            <a:endParaRPr sz="1550">
              <a:latin typeface="Arial"/>
              <a:cs typeface="Arial"/>
            </a:endParaRPr>
          </a:p>
        </p:txBody>
      </p:sp>
      <p:grpSp>
        <p:nvGrpSpPr>
          <p:cNvPr id="18" name="object 18"/>
          <p:cNvGrpSpPr/>
          <p:nvPr/>
        </p:nvGrpSpPr>
        <p:grpSpPr>
          <a:xfrm>
            <a:off x="2913888" y="1811527"/>
            <a:ext cx="5749290" cy="3235960"/>
            <a:chOff x="1389888" y="1811527"/>
            <a:chExt cx="5749290" cy="3235960"/>
          </a:xfrm>
        </p:grpSpPr>
        <p:sp>
          <p:nvSpPr>
            <p:cNvPr id="19" name="object 19"/>
            <p:cNvSpPr/>
            <p:nvPr/>
          </p:nvSpPr>
          <p:spPr>
            <a:xfrm>
              <a:off x="4594860" y="1824227"/>
              <a:ext cx="2531745" cy="1407160"/>
            </a:xfrm>
            <a:custGeom>
              <a:avLst/>
              <a:gdLst/>
              <a:ahLst/>
              <a:cxnLst/>
              <a:rect l="l" t="t" r="r" b="b"/>
              <a:pathLst>
                <a:path w="2531745" h="1407160">
                  <a:moveTo>
                    <a:pt x="2531237" y="0"/>
                  </a:moveTo>
                  <a:lnTo>
                    <a:pt x="0" y="0"/>
                  </a:lnTo>
                  <a:lnTo>
                    <a:pt x="0" y="1406652"/>
                  </a:lnTo>
                </a:path>
              </a:pathLst>
            </a:custGeom>
            <a:ln w="25400">
              <a:solidFill>
                <a:srgbClr val="FFFFFF"/>
              </a:solidFill>
            </a:ln>
          </p:spPr>
          <p:txBody>
            <a:bodyPr wrap="square" lIns="0" tIns="0" rIns="0" bIns="0" rtlCol="0"/>
            <a:lstStyle/>
            <a:p>
              <a:endParaRPr/>
            </a:p>
          </p:txBody>
        </p:sp>
        <p:sp>
          <p:nvSpPr>
            <p:cNvPr id="20" name="object 20"/>
            <p:cNvSpPr/>
            <p:nvPr/>
          </p:nvSpPr>
          <p:spPr>
            <a:xfrm>
              <a:off x="4594860" y="1824227"/>
              <a:ext cx="2531745" cy="1407160"/>
            </a:xfrm>
            <a:custGeom>
              <a:avLst/>
              <a:gdLst/>
              <a:ahLst/>
              <a:cxnLst/>
              <a:rect l="l" t="t" r="r" b="b"/>
              <a:pathLst>
                <a:path w="2531745" h="1407160">
                  <a:moveTo>
                    <a:pt x="0" y="1406652"/>
                  </a:moveTo>
                  <a:lnTo>
                    <a:pt x="2531237" y="1406652"/>
                  </a:lnTo>
                  <a:lnTo>
                    <a:pt x="2531237" y="0"/>
                  </a:lnTo>
                </a:path>
              </a:pathLst>
            </a:custGeom>
            <a:ln w="25400">
              <a:solidFill>
                <a:srgbClr val="919191"/>
              </a:solidFill>
            </a:ln>
          </p:spPr>
          <p:txBody>
            <a:bodyPr wrap="square" lIns="0" tIns="0" rIns="0" bIns="0" rtlCol="0"/>
            <a:lstStyle/>
            <a:p>
              <a:endParaRPr/>
            </a:p>
          </p:txBody>
        </p:sp>
        <p:sp>
          <p:nvSpPr>
            <p:cNvPr id="21" name="object 21"/>
            <p:cNvSpPr/>
            <p:nvPr/>
          </p:nvSpPr>
          <p:spPr>
            <a:xfrm>
              <a:off x="4668011" y="2244851"/>
              <a:ext cx="2368550" cy="0"/>
            </a:xfrm>
            <a:custGeom>
              <a:avLst/>
              <a:gdLst/>
              <a:ahLst/>
              <a:cxnLst/>
              <a:rect l="l" t="t" r="r" b="b"/>
              <a:pathLst>
                <a:path w="2368550">
                  <a:moveTo>
                    <a:pt x="0" y="0"/>
                  </a:moveTo>
                  <a:lnTo>
                    <a:pt x="2368295" y="0"/>
                  </a:lnTo>
                </a:path>
              </a:pathLst>
            </a:custGeom>
            <a:ln w="12700">
              <a:solidFill>
                <a:srgbClr val="000000"/>
              </a:solidFill>
            </a:ln>
          </p:spPr>
          <p:txBody>
            <a:bodyPr wrap="square" lIns="0" tIns="0" rIns="0" bIns="0" rtlCol="0"/>
            <a:lstStyle/>
            <a:p>
              <a:endParaRPr/>
            </a:p>
          </p:txBody>
        </p:sp>
        <p:sp>
          <p:nvSpPr>
            <p:cNvPr id="22" name="object 22"/>
            <p:cNvSpPr/>
            <p:nvPr/>
          </p:nvSpPr>
          <p:spPr>
            <a:xfrm>
              <a:off x="1389888" y="3639311"/>
              <a:ext cx="2533015" cy="1408430"/>
            </a:xfrm>
            <a:custGeom>
              <a:avLst/>
              <a:gdLst/>
              <a:ahLst/>
              <a:cxnLst/>
              <a:rect l="l" t="t" r="r" b="b"/>
              <a:pathLst>
                <a:path w="2533015" h="1408429">
                  <a:moveTo>
                    <a:pt x="2532888" y="0"/>
                  </a:moveTo>
                  <a:lnTo>
                    <a:pt x="0" y="0"/>
                  </a:lnTo>
                  <a:lnTo>
                    <a:pt x="0" y="1408176"/>
                  </a:lnTo>
                  <a:lnTo>
                    <a:pt x="2532888" y="1408176"/>
                  </a:lnTo>
                  <a:lnTo>
                    <a:pt x="2532888" y="0"/>
                  </a:lnTo>
                  <a:close/>
                </a:path>
              </a:pathLst>
            </a:custGeom>
            <a:solidFill>
              <a:srgbClr val="DADADA"/>
            </a:solidFill>
          </p:spPr>
          <p:txBody>
            <a:bodyPr wrap="square" lIns="0" tIns="0" rIns="0" bIns="0" rtlCol="0"/>
            <a:lstStyle/>
            <a:p>
              <a:endParaRPr/>
            </a:p>
          </p:txBody>
        </p:sp>
      </p:grpSp>
      <p:sp>
        <p:nvSpPr>
          <p:cNvPr id="23" name="object 23"/>
          <p:cNvSpPr txBox="1"/>
          <p:nvPr/>
        </p:nvSpPr>
        <p:spPr>
          <a:xfrm>
            <a:off x="2931161" y="3683063"/>
            <a:ext cx="2515235" cy="1238250"/>
          </a:xfrm>
          <a:prstGeom prst="rect">
            <a:avLst/>
          </a:prstGeom>
        </p:spPr>
        <p:txBody>
          <a:bodyPr vert="horz" wrap="square" lIns="0" tIns="17145" rIns="0" bIns="0" rtlCol="0">
            <a:spAutoFit/>
          </a:bodyPr>
          <a:lstStyle/>
          <a:p>
            <a:pPr marL="94615">
              <a:spcBef>
                <a:spcPts val="135"/>
              </a:spcBef>
            </a:pPr>
            <a:r>
              <a:rPr sz="1550" b="1" spc="-10" dirty="0">
                <a:latin typeface="Arial"/>
                <a:cs typeface="Arial"/>
              </a:rPr>
              <a:t>Control</a:t>
            </a:r>
            <a:r>
              <a:rPr sz="1550" b="1" spc="170" dirty="0">
                <a:latin typeface="Arial"/>
                <a:cs typeface="Arial"/>
              </a:rPr>
              <a:t> </a:t>
            </a:r>
            <a:r>
              <a:rPr sz="1550" b="1" spc="-5" dirty="0">
                <a:latin typeface="Arial"/>
                <a:cs typeface="Arial"/>
              </a:rPr>
              <a:t>data</a:t>
            </a:r>
            <a:endParaRPr sz="1550">
              <a:latin typeface="Arial"/>
              <a:cs typeface="Arial"/>
            </a:endParaRPr>
          </a:p>
          <a:p>
            <a:pPr>
              <a:spcBef>
                <a:spcPts val="10"/>
              </a:spcBef>
            </a:pPr>
            <a:endParaRPr sz="1650">
              <a:latin typeface="Arial"/>
              <a:cs typeface="Arial"/>
            </a:endParaRPr>
          </a:p>
          <a:p>
            <a:pPr marL="94615" marR="709295">
              <a:lnSpc>
                <a:spcPct val="102699"/>
              </a:lnSpc>
              <a:spcBef>
                <a:spcPts val="5"/>
              </a:spcBef>
            </a:pPr>
            <a:r>
              <a:rPr sz="1550" b="1" spc="-10" dirty="0">
                <a:latin typeface="Arial"/>
                <a:cs typeface="Arial"/>
              </a:rPr>
              <a:t>Delivery</a:t>
            </a:r>
            <a:r>
              <a:rPr sz="1550" b="1" spc="-5" dirty="0">
                <a:latin typeface="Arial"/>
                <a:cs typeface="Arial"/>
              </a:rPr>
              <a:t> </a:t>
            </a:r>
            <a:r>
              <a:rPr sz="1550" b="1" spc="-20" dirty="0">
                <a:latin typeface="Arial"/>
                <a:cs typeface="Arial"/>
              </a:rPr>
              <a:t>time </a:t>
            </a:r>
            <a:r>
              <a:rPr sz="1550" b="1" spc="-15" dirty="0">
                <a:latin typeface="Arial"/>
                <a:cs typeface="Arial"/>
              </a:rPr>
              <a:t> Minimum</a:t>
            </a:r>
            <a:r>
              <a:rPr sz="1550" b="1" spc="240" dirty="0">
                <a:latin typeface="Arial"/>
                <a:cs typeface="Arial"/>
              </a:rPr>
              <a:t> </a:t>
            </a:r>
            <a:r>
              <a:rPr sz="1550" b="1" spc="-15" dirty="0">
                <a:latin typeface="Arial"/>
                <a:cs typeface="Arial"/>
              </a:rPr>
              <a:t>quantity </a:t>
            </a:r>
            <a:r>
              <a:rPr sz="1550" b="1" spc="-415" dirty="0">
                <a:latin typeface="Arial"/>
                <a:cs typeface="Arial"/>
              </a:rPr>
              <a:t> </a:t>
            </a:r>
            <a:r>
              <a:rPr sz="1550" b="1" spc="-15" dirty="0">
                <a:latin typeface="Arial"/>
                <a:cs typeface="Arial"/>
              </a:rPr>
              <a:t>Tolerances</a:t>
            </a:r>
            <a:endParaRPr sz="1550">
              <a:latin typeface="Arial"/>
              <a:cs typeface="Arial"/>
            </a:endParaRPr>
          </a:p>
        </p:txBody>
      </p:sp>
      <p:grpSp>
        <p:nvGrpSpPr>
          <p:cNvPr id="24" name="object 24"/>
          <p:cNvGrpSpPr/>
          <p:nvPr/>
        </p:nvGrpSpPr>
        <p:grpSpPr>
          <a:xfrm>
            <a:off x="2905760" y="3631184"/>
            <a:ext cx="5741670" cy="1432560"/>
            <a:chOff x="1381760" y="3631184"/>
            <a:chExt cx="5741670" cy="1432560"/>
          </a:xfrm>
        </p:grpSpPr>
        <p:sp>
          <p:nvSpPr>
            <p:cNvPr id="25" name="object 25"/>
            <p:cNvSpPr/>
            <p:nvPr/>
          </p:nvSpPr>
          <p:spPr>
            <a:xfrm>
              <a:off x="1394460" y="3643884"/>
              <a:ext cx="2531745" cy="1407160"/>
            </a:xfrm>
            <a:custGeom>
              <a:avLst/>
              <a:gdLst/>
              <a:ahLst/>
              <a:cxnLst/>
              <a:rect l="l" t="t" r="r" b="b"/>
              <a:pathLst>
                <a:path w="2531745" h="1407160">
                  <a:moveTo>
                    <a:pt x="2531237" y="0"/>
                  </a:moveTo>
                  <a:lnTo>
                    <a:pt x="0" y="0"/>
                  </a:lnTo>
                  <a:lnTo>
                    <a:pt x="0" y="1406652"/>
                  </a:lnTo>
                </a:path>
              </a:pathLst>
            </a:custGeom>
            <a:ln w="25400">
              <a:solidFill>
                <a:srgbClr val="FFFFFF"/>
              </a:solidFill>
            </a:ln>
          </p:spPr>
          <p:txBody>
            <a:bodyPr wrap="square" lIns="0" tIns="0" rIns="0" bIns="0" rtlCol="0"/>
            <a:lstStyle/>
            <a:p>
              <a:endParaRPr/>
            </a:p>
          </p:txBody>
        </p:sp>
        <p:sp>
          <p:nvSpPr>
            <p:cNvPr id="26" name="object 26"/>
            <p:cNvSpPr/>
            <p:nvPr/>
          </p:nvSpPr>
          <p:spPr>
            <a:xfrm>
              <a:off x="1394460" y="3643884"/>
              <a:ext cx="2531745" cy="1407160"/>
            </a:xfrm>
            <a:custGeom>
              <a:avLst/>
              <a:gdLst/>
              <a:ahLst/>
              <a:cxnLst/>
              <a:rect l="l" t="t" r="r" b="b"/>
              <a:pathLst>
                <a:path w="2531745" h="1407160">
                  <a:moveTo>
                    <a:pt x="0" y="1406652"/>
                  </a:moveTo>
                  <a:lnTo>
                    <a:pt x="2531237" y="1406652"/>
                  </a:lnTo>
                  <a:lnTo>
                    <a:pt x="2531237" y="0"/>
                  </a:lnTo>
                </a:path>
              </a:pathLst>
            </a:custGeom>
            <a:ln w="25400">
              <a:solidFill>
                <a:srgbClr val="919191"/>
              </a:solidFill>
            </a:ln>
          </p:spPr>
          <p:txBody>
            <a:bodyPr wrap="square" lIns="0" tIns="0" rIns="0" bIns="0" rtlCol="0"/>
            <a:lstStyle/>
            <a:p>
              <a:endParaRPr/>
            </a:p>
          </p:txBody>
        </p:sp>
        <p:sp>
          <p:nvSpPr>
            <p:cNvPr id="27" name="object 27"/>
            <p:cNvSpPr/>
            <p:nvPr/>
          </p:nvSpPr>
          <p:spPr>
            <a:xfrm>
              <a:off x="1467612" y="4055364"/>
              <a:ext cx="2368550" cy="0"/>
            </a:xfrm>
            <a:custGeom>
              <a:avLst/>
              <a:gdLst/>
              <a:ahLst/>
              <a:cxnLst/>
              <a:rect l="l" t="t" r="r" b="b"/>
              <a:pathLst>
                <a:path w="2368550">
                  <a:moveTo>
                    <a:pt x="0" y="0"/>
                  </a:moveTo>
                  <a:lnTo>
                    <a:pt x="2368296" y="0"/>
                  </a:lnTo>
                </a:path>
              </a:pathLst>
            </a:custGeom>
            <a:ln w="12700">
              <a:solidFill>
                <a:srgbClr val="000000"/>
              </a:solidFill>
            </a:ln>
          </p:spPr>
          <p:txBody>
            <a:bodyPr wrap="square" lIns="0" tIns="0" rIns="0" bIns="0" rtlCol="0"/>
            <a:lstStyle/>
            <a:p>
              <a:endParaRPr/>
            </a:p>
          </p:txBody>
        </p:sp>
        <p:sp>
          <p:nvSpPr>
            <p:cNvPr id="28" name="object 28"/>
            <p:cNvSpPr/>
            <p:nvPr/>
          </p:nvSpPr>
          <p:spPr>
            <a:xfrm>
              <a:off x="4590288" y="3639312"/>
              <a:ext cx="2533015" cy="1408430"/>
            </a:xfrm>
            <a:custGeom>
              <a:avLst/>
              <a:gdLst/>
              <a:ahLst/>
              <a:cxnLst/>
              <a:rect l="l" t="t" r="r" b="b"/>
              <a:pathLst>
                <a:path w="2533015" h="1408429">
                  <a:moveTo>
                    <a:pt x="2532888" y="0"/>
                  </a:moveTo>
                  <a:lnTo>
                    <a:pt x="0" y="0"/>
                  </a:lnTo>
                  <a:lnTo>
                    <a:pt x="0" y="1408176"/>
                  </a:lnTo>
                  <a:lnTo>
                    <a:pt x="2532888" y="1408176"/>
                  </a:lnTo>
                  <a:lnTo>
                    <a:pt x="2532888" y="0"/>
                  </a:lnTo>
                  <a:close/>
                </a:path>
              </a:pathLst>
            </a:custGeom>
            <a:solidFill>
              <a:srgbClr val="DADADA"/>
            </a:solidFill>
          </p:spPr>
          <p:txBody>
            <a:bodyPr wrap="square" lIns="0" tIns="0" rIns="0" bIns="0" rtlCol="0"/>
            <a:lstStyle/>
            <a:p>
              <a:endParaRPr/>
            </a:p>
          </p:txBody>
        </p:sp>
      </p:grpSp>
      <p:sp>
        <p:nvSpPr>
          <p:cNvPr id="29" name="object 29"/>
          <p:cNvSpPr txBox="1"/>
          <p:nvPr/>
        </p:nvSpPr>
        <p:spPr>
          <a:xfrm>
            <a:off x="6131560" y="3664775"/>
            <a:ext cx="2506345" cy="1247140"/>
          </a:xfrm>
          <a:prstGeom prst="rect">
            <a:avLst/>
          </a:prstGeom>
        </p:spPr>
        <p:txBody>
          <a:bodyPr vert="horz" wrap="square" lIns="0" tIns="52704" rIns="0" bIns="0" rtlCol="0">
            <a:spAutoFit/>
          </a:bodyPr>
          <a:lstStyle/>
          <a:p>
            <a:pPr marL="97155" marR="1381125">
              <a:lnSpc>
                <a:spcPts val="1590"/>
              </a:lnSpc>
              <a:spcBef>
                <a:spcPts val="414"/>
              </a:spcBef>
            </a:pPr>
            <a:r>
              <a:rPr sz="1550" b="1" spc="-10" dirty="0">
                <a:latin typeface="Arial"/>
                <a:cs typeface="Arial"/>
              </a:rPr>
              <a:t>Prices</a:t>
            </a:r>
            <a:r>
              <a:rPr sz="1550" b="1" spc="125" dirty="0">
                <a:latin typeface="Arial"/>
                <a:cs typeface="Arial"/>
              </a:rPr>
              <a:t> </a:t>
            </a:r>
            <a:r>
              <a:rPr sz="1550" b="1" dirty="0">
                <a:latin typeface="Arial"/>
                <a:cs typeface="Arial"/>
              </a:rPr>
              <a:t>and </a:t>
            </a:r>
            <a:r>
              <a:rPr sz="1550" b="1" spc="-415" dirty="0">
                <a:latin typeface="Arial"/>
                <a:cs typeface="Arial"/>
              </a:rPr>
              <a:t> </a:t>
            </a:r>
            <a:r>
              <a:rPr sz="1550" b="1" spc="-15" dirty="0">
                <a:latin typeface="Arial"/>
                <a:cs typeface="Arial"/>
              </a:rPr>
              <a:t>conditions</a:t>
            </a:r>
            <a:endParaRPr sz="1550">
              <a:latin typeface="Arial"/>
              <a:cs typeface="Arial"/>
            </a:endParaRPr>
          </a:p>
          <a:p>
            <a:pPr marL="97155" marR="1300480">
              <a:lnSpc>
                <a:spcPct val="83400"/>
              </a:lnSpc>
              <a:spcBef>
                <a:spcPts val="1460"/>
              </a:spcBef>
            </a:pPr>
            <a:r>
              <a:rPr sz="1550" b="1" spc="-5" dirty="0">
                <a:latin typeface="Arial"/>
                <a:cs typeface="Arial"/>
              </a:rPr>
              <a:t>Gross</a:t>
            </a:r>
            <a:r>
              <a:rPr sz="1550" b="1" spc="50" dirty="0">
                <a:latin typeface="Arial"/>
                <a:cs typeface="Arial"/>
              </a:rPr>
              <a:t> </a:t>
            </a:r>
            <a:r>
              <a:rPr sz="1550" b="1" spc="-20" dirty="0">
                <a:latin typeface="Arial"/>
                <a:cs typeface="Arial"/>
              </a:rPr>
              <a:t>price </a:t>
            </a:r>
            <a:r>
              <a:rPr sz="1550" b="1" spc="-415" dirty="0">
                <a:latin typeface="Arial"/>
                <a:cs typeface="Arial"/>
              </a:rPr>
              <a:t> </a:t>
            </a:r>
            <a:r>
              <a:rPr sz="1550" b="1" spc="-10" dirty="0">
                <a:latin typeface="Arial"/>
                <a:cs typeface="Arial"/>
              </a:rPr>
              <a:t>Discounts </a:t>
            </a:r>
            <a:r>
              <a:rPr sz="1550" b="1" spc="-5" dirty="0">
                <a:latin typeface="Arial"/>
                <a:cs typeface="Arial"/>
              </a:rPr>
              <a:t> </a:t>
            </a:r>
            <a:r>
              <a:rPr sz="1550" b="1" spc="-20" dirty="0">
                <a:latin typeface="Arial"/>
                <a:cs typeface="Arial"/>
              </a:rPr>
              <a:t>Freight</a:t>
            </a:r>
            <a:endParaRPr sz="1550">
              <a:latin typeface="Arial"/>
              <a:cs typeface="Arial"/>
            </a:endParaRPr>
          </a:p>
        </p:txBody>
      </p:sp>
      <p:grpSp>
        <p:nvGrpSpPr>
          <p:cNvPr id="30" name="object 30"/>
          <p:cNvGrpSpPr/>
          <p:nvPr/>
        </p:nvGrpSpPr>
        <p:grpSpPr>
          <a:xfrm>
            <a:off x="6106160" y="3631184"/>
            <a:ext cx="2557145" cy="1432560"/>
            <a:chOff x="4582159" y="3631184"/>
            <a:chExt cx="2557145" cy="1432560"/>
          </a:xfrm>
        </p:grpSpPr>
        <p:sp>
          <p:nvSpPr>
            <p:cNvPr id="31" name="object 31"/>
            <p:cNvSpPr/>
            <p:nvPr/>
          </p:nvSpPr>
          <p:spPr>
            <a:xfrm>
              <a:off x="4594859" y="3643884"/>
              <a:ext cx="2531745" cy="1407160"/>
            </a:xfrm>
            <a:custGeom>
              <a:avLst/>
              <a:gdLst/>
              <a:ahLst/>
              <a:cxnLst/>
              <a:rect l="l" t="t" r="r" b="b"/>
              <a:pathLst>
                <a:path w="2531745" h="1407160">
                  <a:moveTo>
                    <a:pt x="2531237" y="0"/>
                  </a:moveTo>
                  <a:lnTo>
                    <a:pt x="0" y="0"/>
                  </a:lnTo>
                  <a:lnTo>
                    <a:pt x="0" y="1406652"/>
                  </a:lnTo>
                </a:path>
              </a:pathLst>
            </a:custGeom>
            <a:ln w="25400">
              <a:solidFill>
                <a:srgbClr val="FFFFFF"/>
              </a:solidFill>
            </a:ln>
          </p:spPr>
          <p:txBody>
            <a:bodyPr wrap="square" lIns="0" tIns="0" rIns="0" bIns="0" rtlCol="0"/>
            <a:lstStyle/>
            <a:p>
              <a:endParaRPr/>
            </a:p>
          </p:txBody>
        </p:sp>
        <p:sp>
          <p:nvSpPr>
            <p:cNvPr id="32" name="object 32"/>
            <p:cNvSpPr/>
            <p:nvPr/>
          </p:nvSpPr>
          <p:spPr>
            <a:xfrm>
              <a:off x="4594859" y="3643884"/>
              <a:ext cx="2531745" cy="1407160"/>
            </a:xfrm>
            <a:custGeom>
              <a:avLst/>
              <a:gdLst/>
              <a:ahLst/>
              <a:cxnLst/>
              <a:rect l="l" t="t" r="r" b="b"/>
              <a:pathLst>
                <a:path w="2531745" h="1407160">
                  <a:moveTo>
                    <a:pt x="0" y="1406652"/>
                  </a:moveTo>
                  <a:lnTo>
                    <a:pt x="2531237" y="1406652"/>
                  </a:lnTo>
                  <a:lnTo>
                    <a:pt x="2531237" y="0"/>
                  </a:lnTo>
                </a:path>
              </a:pathLst>
            </a:custGeom>
            <a:ln w="25400">
              <a:solidFill>
                <a:srgbClr val="919191"/>
              </a:solidFill>
            </a:ln>
          </p:spPr>
          <p:txBody>
            <a:bodyPr wrap="square" lIns="0" tIns="0" rIns="0" bIns="0" rtlCol="0"/>
            <a:lstStyle/>
            <a:p>
              <a:endParaRPr/>
            </a:p>
          </p:txBody>
        </p:sp>
        <p:sp>
          <p:nvSpPr>
            <p:cNvPr id="33" name="object 33"/>
            <p:cNvSpPr/>
            <p:nvPr/>
          </p:nvSpPr>
          <p:spPr>
            <a:xfrm>
              <a:off x="4668011" y="4192524"/>
              <a:ext cx="2368550" cy="0"/>
            </a:xfrm>
            <a:custGeom>
              <a:avLst/>
              <a:gdLst/>
              <a:ahLst/>
              <a:cxnLst/>
              <a:rect l="l" t="t" r="r" b="b"/>
              <a:pathLst>
                <a:path w="2368550">
                  <a:moveTo>
                    <a:pt x="0" y="0"/>
                  </a:moveTo>
                  <a:lnTo>
                    <a:pt x="2368295" y="0"/>
                  </a:lnTo>
                </a:path>
              </a:pathLst>
            </a:custGeom>
            <a:ln w="12700">
              <a:solidFill>
                <a:srgbClr val="000000"/>
              </a:solidFill>
            </a:ln>
          </p:spPr>
          <p:txBody>
            <a:bodyPr wrap="square" lIns="0" tIns="0" rIns="0" bIns="0" rtlCol="0"/>
            <a:lstStyle/>
            <a:p>
              <a:endParaRPr/>
            </a:p>
          </p:txBody>
        </p:sp>
      </p:grpSp>
      <p:sp>
        <p:nvSpPr>
          <p:cNvPr id="34" name="object 34"/>
          <p:cNvSpPr txBox="1"/>
          <p:nvPr/>
        </p:nvSpPr>
        <p:spPr>
          <a:xfrm>
            <a:off x="4439921" y="5576823"/>
            <a:ext cx="2277745" cy="903902"/>
          </a:xfrm>
          <a:prstGeom prst="rect">
            <a:avLst/>
          </a:prstGeom>
          <a:solidFill>
            <a:srgbClr val="DADADA"/>
          </a:solidFill>
        </p:spPr>
        <p:txBody>
          <a:bodyPr vert="horz" wrap="square" lIns="0" tIns="126365" rIns="0" bIns="0" rtlCol="0">
            <a:spAutoFit/>
          </a:bodyPr>
          <a:lstStyle/>
          <a:p>
            <a:pPr marL="47625" marR="40005" indent="8890">
              <a:lnSpc>
                <a:spcPct val="100699"/>
              </a:lnSpc>
              <a:spcBef>
                <a:spcPts val="995"/>
              </a:spcBef>
            </a:pPr>
            <a:r>
              <a:rPr sz="1700" b="1" spc="5" dirty="0">
                <a:latin typeface="Arial"/>
                <a:cs typeface="Arial"/>
              </a:rPr>
              <a:t>Price </a:t>
            </a:r>
            <a:r>
              <a:rPr sz="1700" b="1" spc="15" dirty="0">
                <a:latin typeface="Arial"/>
                <a:cs typeface="Arial"/>
              </a:rPr>
              <a:t>history </a:t>
            </a:r>
            <a:r>
              <a:rPr sz="1700" b="1" spc="20" dirty="0">
                <a:latin typeface="Arial"/>
                <a:cs typeface="Arial"/>
              </a:rPr>
              <a:t> P</a:t>
            </a:r>
            <a:r>
              <a:rPr sz="1700" b="1" spc="35" dirty="0">
                <a:latin typeface="Arial"/>
                <a:cs typeface="Arial"/>
              </a:rPr>
              <a:t>u</a:t>
            </a:r>
            <a:r>
              <a:rPr sz="1700" b="1" spc="-20" dirty="0">
                <a:latin typeface="Arial"/>
                <a:cs typeface="Arial"/>
              </a:rPr>
              <a:t>r</a:t>
            </a:r>
            <a:r>
              <a:rPr sz="1700" b="1" spc="-10" dirty="0">
                <a:latin typeface="Arial"/>
                <a:cs typeface="Arial"/>
              </a:rPr>
              <a:t>c</a:t>
            </a:r>
            <a:r>
              <a:rPr sz="1700" b="1" spc="35" dirty="0">
                <a:latin typeface="Arial"/>
                <a:cs typeface="Arial"/>
              </a:rPr>
              <a:t>h</a:t>
            </a:r>
            <a:r>
              <a:rPr sz="1700" b="1" spc="-10" dirty="0">
                <a:latin typeface="Arial"/>
                <a:cs typeface="Arial"/>
              </a:rPr>
              <a:t>as</a:t>
            </a:r>
            <a:r>
              <a:rPr sz="1700" b="1" spc="25" dirty="0">
                <a:latin typeface="Arial"/>
                <a:cs typeface="Arial"/>
              </a:rPr>
              <a:t>i</a:t>
            </a:r>
            <a:r>
              <a:rPr sz="1700" b="1" spc="35" dirty="0">
                <a:latin typeface="Arial"/>
                <a:cs typeface="Arial"/>
              </a:rPr>
              <a:t>n</a:t>
            </a:r>
            <a:r>
              <a:rPr sz="1700" b="1" spc="15" dirty="0">
                <a:latin typeface="Arial"/>
                <a:cs typeface="Arial"/>
              </a:rPr>
              <a:t>g</a:t>
            </a:r>
            <a:r>
              <a:rPr sz="1700" b="1" spc="-165" dirty="0">
                <a:latin typeface="Arial"/>
                <a:cs typeface="Arial"/>
              </a:rPr>
              <a:t> </a:t>
            </a:r>
            <a:r>
              <a:rPr sz="1700" b="1" spc="-10" dirty="0">
                <a:latin typeface="Arial"/>
                <a:cs typeface="Arial"/>
              </a:rPr>
              <a:t>s</a:t>
            </a:r>
            <a:r>
              <a:rPr sz="1700" b="1" spc="10" dirty="0">
                <a:latin typeface="Arial"/>
                <a:cs typeface="Arial"/>
              </a:rPr>
              <a:t>t</a:t>
            </a:r>
            <a:r>
              <a:rPr sz="1700" b="1" spc="-10" dirty="0">
                <a:latin typeface="Arial"/>
                <a:cs typeface="Arial"/>
              </a:rPr>
              <a:t>a</a:t>
            </a:r>
            <a:r>
              <a:rPr sz="1700" b="1" spc="10" dirty="0">
                <a:latin typeface="Arial"/>
                <a:cs typeface="Arial"/>
              </a:rPr>
              <a:t>t</a:t>
            </a:r>
            <a:r>
              <a:rPr sz="1700" b="1" spc="25" dirty="0">
                <a:latin typeface="Arial"/>
                <a:cs typeface="Arial"/>
              </a:rPr>
              <a:t>i</a:t>
            </a:r>
            <a:r>
              <a:rPr sz="1700" b="1" spc="-10" dirty="0">
                <a:latin typeface="Arial"/>
                <a:cs typeface="Arial"/>
              </a:rPr>
              <a:t>s</a:t>
            </a:r>
            <a:r>
              <a:rPr sz="1700" b="1" spc="10" dirty="0">
                <a:latin typeface="Arial"/>
                <a:cs typeface="Arial"/>
              </a:rPr>
              <a:t>t</a:t>
            </a:r>
            <a:r>
              <a:rPr sz="1700" b="1" spc="25" dirty="0">
                <a:latin typeface="Arial"/>
                <a:cs typeface="Arial"/>
              </a:rPr>
              <a:t>i</a:t>
            </a:r>
            <a:r>
              <a:rPr sz="1700" b="1" spc="-10" dirty="0">
                <a:latin typeface="Arial"/>
                <a:cs typeface="Arial"/>
              </a:rPr>
              <a:t>c</a:t>
            </a:r>
            <a:r>
              <a:rPr sz="1700" b="1" spc="10" dirty="0">
                <a:latin typeface="Arial"/>
                <a:cs typeface="Arial"/>
              </a:rPr>
              <a:t>s  </a:t>
            </a:r>
            <a:r>
              <a:rPr sz="1700" b="1" spc="15" dirty="0">
                <a:latin typeface="Arial"/>
                <a:cs typeface="Arial"/>
              </a:rPr>
              <a:t>Changes</a:t>
            </a:r>
            <a:endParaRPr sz="1700">
              <a:latin typeface="Arial"/>
              <a:cs typeface="Arial"/>
            </a:endParaRPr>
          </a:p>
        </p:txBody>
      </p:sp>
      <p:grpSp>
        <p:nvGrpSpPr>
          <p:cNvPr id="35" name="object 35"/>
          <p:cNvGrpSpPr/>
          <p:nvPr/>
        </p:nvGrpSpPr>
        <p:grpSpPr>
          <a:xfrm>
            <a:off x="4414521" y="5551423"/>
            <a:ext cx="2328545" cy="1084580"/>
            <a:chOff x="2890520" y="5551423"/>
            <a:chExt cx="2328545" cy="1084580"/>
          </a:xfrm>
        </p:grpSpPr>
        <p:sp>
          <p:nvSpPr>
            <p:cNvPr id="36" name="object 36"/>
            <p:cNvSpPr/>
            <p:nvPr/>
          </p:nvSpPr>
          <p:spPr>
            <a:xfrm>
              <a:off x="2903220" y="5564123"/>
              <a:ext cx="2303145" cy="1059180"/>
            </a:xfrm>
            <a:custGeom>
              <a:avLst/>
              <a:gdLst/>
              <a:ahLst/>
              <a:cxnLst/>
              <a:rect l="l" t="t" r="r" b="b"/>
              <a:pathLst>
                <a:path w="2303145" h="1059179">
                  <a:moveTo>
                    <a:pt x="2302637" y="0"/>
                  </a:moveTo>
                  <a:lnTo>
                    <a:pt x="0" y="0"/>
                  </a:lnTo>
                  <a:lnTo>
                    <a:pt x="0" y="1059116"/>
                  </a:lnTo>
                </a:path>
              </a:pathLst>
            </a:custGeom>
            <a:ln w="25400">
              <a:solidFill>
                <a:srgbClr val="FFFFFF"/>
              </a:solidFill>
            </a:ln>
          </p:spPr>
          <p:txBody>
            <a:bodyPr wrap="square" lIns="0" tIns="0" rIns="0" bIns="0" rtlCol="0"/>
            <a:lstStyle/>
            <a:p>
              <a:endParaRPr/>
            </a:p>
          </p:txBody>
        </p:sp>
        <p:sp>
          <p:nvSpPr>
            <p:cNvPr id="37" name="object 37"/>
            <p:cNvSpPr/>
            <p:nvPr/>
          </p:nvSpPr>
          <p:spPr>
            <a:xfrm>
              <a:off x="2903220" y="5564123"/>
              <a:ext cx="2303145" cy="1059180"/>
            </a:xfrm>
            <a:custGeom>
              <a:avLst/>
              <a:gdLst/>
              <a:ahLst/>
              <a:cxnLst/>
              <a:rect l="l" t="t" r="r" b="b"/>
              <a:pathLst>
                <a:path w="2303145" h="1059179">
                  <a:moveTo>
                    <a:pt x="0" y="1059116"/>
                  </a:moveTo>
                  <a:lnTo>
                    <a:pt x="2302637" y="1059116"/>
                  </a:lnTo>
                  <a:lnTo>
                    <a:pt x="2302637" y="0"/>
                  </a:lnTo>
                </a:path>
              </a:pathLst>
            </a:custGeom>
            <a:ln w="25400">
              <a:solidFill>
                <a:srgbClr val="919191"/>
              </a:solidFill>
            </a:ln>
          </p:spPr>
          <p:txBody>
            <a:bodyPr wrap="square" lIns="0" tIns="0" rIns="0" bIns="0" rtlCol="0"/>
            <a:lstStyle/>
            <a:p>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338301" y="1123696"/>
            <a:ext cx="11515397" cy="4823565"/>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SOURCE LIST RECORDS</a:t>
            </a:r>
          </a:p>
          <a:p>
            <a:pPr>
              <a:lnSpc>
                <a:spcPct val="115000"/>
              </a:lnSpc>
              <a:spcAft>
                <a:spcPts val="800"/>
              </a:spcAft>
            </a:pPr>
            <a:r>
              <a:rPr lang="en-IN" dirty="0">
                <a:latin typeface="Source Serif Pro" panose="020B0604020202020204" pitchFamily="18" charset="0"/>
              </a:rPr>
              <a:t>Source Determination: </a:t>
            </a:r>
          </a:p>
          <a:p>
            <a:pPr indent="457200">
              <a:lnSpc>
                <a:spcPct val="115000"/>
              </a:lnSpc>
              <a:spcAft>
                <a:spcPts val="800"/>
              </a:spcAft>
            </a:pPr>
            <a:r>
              <a:rPr lang="en-IN" dirty="0">
                <a:latin typeface="Source Serif Pro" panose="020B0604020202020204" pitchFamily="18" charset="0"/>
              </a:rPr>
              <a:t>The source determination process tries to assign a source of supply to purchase requisition items. </a:t>
            </a:r>
          </a:p>
          <a:p>
            <a:pPr indent="457200">
              <a:lnSpc>
                <a:spcPct val="115000"/>
              </a:lnSpc>
              <a:spcAft>
                <a:spcPts val="800"/>
              </a:spcAft>
            </a:pPr>
            <a:r>
              <a:rPr lang="en-IN" dirty="0">
                <a:latin typeface="Source Serif Pro" panose="020B0604020202020204" pitchFamily="18" charset="0"/>
              </a:rPr>
              <a:t>When creating a purchase requisition, if select the Source Determination indicator checkbox, the system searches for possible sources of supply and list out the valid sources of supply for an item.</a:t>
            </a:r>
          </a:p>
          <a:p>
            <a:pPr>
              <a:lnSpc>
                <a:spcPct val="115000"/>
              </a:lnSpc>
              <a:spcAft>
                <a:spcPts val="800"/>
              </a:spcAft>
            </a:pPr>
            <a:r>
              <a:rPr lang="en-IN" dirty="0">
                <a:latin typeface="Source Serif Pro" panose="020B0604020202020204" pitchFamily="18" charset="0"/>
              </a:rPr>
              <a:t>Source Determination: Available in following functions </a:t>
            </a:r>
          </a:p>
          <a:p>
            <a:pPr indent="457200">
              <a:lnSpc>
                <a:spcPct val="107000"/>
              </a:lnSpc>
              <a:spcAft>
                <a:spcPts val="800"/>
              </a:spcAft>
            </a:pPr>
            <a:r>
              <a:rPr lang="en-IN" dirty="0">
                <a:latin typeface="Source Serif Pro" panose="020B0604020202020204" pitchFamily="18" charset="0"/>
              </a:rPr>
              <a:t>Creating Purchase Requisition 			</a:t>
            </a:r>
            <a:r>
              <a:rPr lang="en-IN" dirty="0">
                <a:latin typeface="Source Serif Pro" panose="020B0604020202020204" pitchFamily="18" charset="0"/>
                <a:sym typeface="Wingdings" panose="05000000000000000000" pitchFamily="2" charset="2"/>
              </a:rPr>
              <a:t></a:t>
            </a:r>
            <a:r>
              <a:rPr lang="en-IN" dirty="0">
                <a:latin typeface="Source Serif Pro" panose="020B0604020202020204" pitchFamily="18" charset="0"/>
              </a:rPr>
              <a:t>	ME51N</a:t>
            </a:r>
          </a:p>
          <a:p>
            <a:pPr indent="457200">
              <a:lnSpc>
                <a:spcPct val="107000"/>
              </a:lnSpc>
              <a:spcAft>
                <a:spcPts val="800"/>
              </a:spcAft>
            </a:pPr>
            <a:r>
              <a:rPr lang="en-IN" dirty="0">
                <a:latin typeface="Source Serif Pro" panose="020B0604020202020204" pitchFamily="18" charset="0"/>
              </a:rPr>
              <a:t>Assign Purchase Requisition 			</a:t>
            </a:r>
            <a:r>
              <a:rPr lang="en-IN" dirty="0">
                <a:latin typeface="Source Serif Pro" panose="020B0604020202020204" pitchFamily="18" charset="0"/>
                <a:sym typeface="Wingdings" panose="05000000000000000000" pitchFamily="2" charset="2"/>
              </a:rPr>
              <a:t></a:t>
            </a:r>
            <a:r>
              <a:rPr lang="en-IN" dirty="0">
                <a:latin typeface="Source Serif Pro" panose="020B0604020202020204" pitchFamily="18" charset="0"/>
              </a:rPr>
              <a:t>	ME56</a:t>
            </a:r>
          </a:p>
          <a:p>
            <a:pPr marL="457200">
              <a:lnSpc>
                <a:spcPct val="107000"/>
              </a:lnSpc>
              <a:spcAft>
                <a:spcPts val="800"/>
              </a:spcAft>
            </a:pPr>
            <a:r>
              <a:rPr lang="en-IN" dirty="0">
                <a:latin typeface="Source Serif Pro" panose="020B0604020202020204" pitchFamily="18" charset="0"/>
              </a:rPr>
              <a:t>Assign &amp; Process Purchase Requisition		</a:t>
            </a:r>
            <a:r>
              <a:rPr lang="en-IN" dirty="0">
                <a:latin typeface="Source Serif Pro" panose="020B0604020202020204" pitchFamily="18" charset="0"/>
                <a:sym typeface="Wingdings" panose="05000000000000000000" pitchFamily="2" charset="2"/>
              </a:rPr>
              <a:t></a:t>
            </a:r>
            <a:r>
              <a:rPr lang="en-IN" dirty="0">
                <a:latin typeface="Source Serif Pro" panose="020B0604020202020204" pitchFamily="18" charset="0"/>
              </a:rPr>
              <a:t>	 ME57</a:t>
            </a:r>
          </a:p>
          <a:p>
            <a:pPr indent="457200">
              <a:lnSpc>
                <a:spcPct val="107000"/>
              </a:lnSpc>
              <a:spcAft>
                <a:spcPts val="800"/>
              </a:spcAft>
            </a:pPr>
            <a:r>
              <a:rPr lang="en-IN" dirty="0">
                <a:latin typeface="Source Serif Pro" panose="020B0604020202020204" pitchFamily="18" charset="0"/>
              </a:rPr>
              <a:t>Create </a:t>
            </a:r>
            <a:r>
              <a:rPr lang="en-IN" dirty="0" err="1">
                <a:latin typeface="Source Serif Pro" panose="020B0604020202020204" pitchFamily="18" charset="0"/>
              </a:rPr>
              <a:t>Pur</a:t>
            </a:r>
            <a:r>
              <a:rPr lang="en-IN" dirty="0">
                <a:latin typeface="Source Serif Pro" panose="020B0604020202020204" pitchFamily="18" charset="0"/>
              </a:rPr>
              <a:t>. Order Unknown Vendor		</a:t>
            </a:r>
            <a:r>
              <a:rPr lang="en-IN" dirty="0">
                <a:latin typeface="Source Serif Pro" panose="020B0604020202020204" pitchFamily="18" charset="0"/>
                <a:sym typeface="Wingdings" panose="05000000000000000000" pitchFamily="2" charset="2"/>
              </a:rPr>
              <a:t></a:t>
            </a:r>
            <a:r>
              <a:rPr lang="en-IN" dirty="0">
                <a:latin typeface="Source Serif Pro" panose="020B0604020202020204" pitchFamily="18" charset="0"/>
              </a:rPr>
              <a:t>	ME25</a:t>
            </a:r>
          </a:p>
          <a:p>
            <a:pPr marL="457200">
              <a:lnSpc>
                <a:spcPct val="107000"/>
              </a:lnSpc>
              <a:spcAft>
                <a:spcPts val="800"/>
              </a:spcAft>
            </a:pPr>
            <a:r>
              <a:rPr lang="en-IN" dirty="0">
                <a:latin typeface="Source Serif Pro" panose="020B0604020202020204" pitchFamily="18" charset="0"/>
              </a:rPr>
              <a:t>Convert Planned Order to </a:t>
            </a:r>
            <a:r>
              <a:rPr lang="en-IN" dirty="0" err="1">
                <a:latin typeface="Source Serif Pro" panose="020B0604020202020204" pitchFamily="18" charset="0"/>
              </a:rPr>
              <a:t>Pur</a:t>
            </a:r>
            <a:r>
              <a:rPr lang="en-IN" dirty="0">
                <a:latin typeface="Source Serif Pro" panose="020B0604020202020204" pitchFamily="18" charset="0"/>
              </a:rPr>
              <a:t> Order		</a:t>
            </a:r>
            <a:r>
              <a:rPr lang="en-IN" dirty="0">
                <a:latin typeface="Source Serif Pro" panose="020B0604020202020204" pitchFamily="18" charset="0"/>
                <a:sym typeface="Wingdings" panose="05000000000000000000" pitchFamily="2" charset="2"/>
              </a:rPr>
              <a:t></a:t>
            </a:r>
            <a:r>
              <a:rPr lang="en-IN" dirty="0">
                <a:latin typeface="Source Serif Pro" panose="020B0604020202020204" pitchFamily="18" charset="0"/>
              </a:rPr>
              <a:t>	MD14 or MD15</a:t>
            </a:r>
          </a:p>
        </p:txBody>
      </p:sp>
    </p:spTree>
    <p:extLst>
      <p:ext uri="{BB962C8B-B14F-4D97-AF65-F5344CB8AC3E}">
        <p14:creationId xmlns:p14="http://schemas.microsoft.com/office/powerpoint/2010/main" val="4197343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338301" y="1123696"/>
            <a:ext cx="11515397" cy="4786247"/>
          </a:xfrm>
          <a:prstGeom prst="rect">
            <a:avLst/>
          </a:prstGeom>
          <a:noFill/>
        </p:spPr>
        <p:txBody>
          <a:bodyPr wrap="square" rtlCol="0">
            <a:spAutoFit/>
          </a:bodyPr>
          <a:lstStyle/>
          <a:p>
            <a:pPr>
              <a:lnSpc>
                <a:spcPct val="115000"/>
              </a:lnSpc>
              <a:spcAft>
                <a:spcPts val="800"/>
              </a:spcAft>
            </a:pPr>
            <a:r>
              <a:rPr lang="en-IN" dirty="0">
                <a:latin typeface="Source Serif Pro" panose="020B0604020202020204" pitchFamily="18" charset="0"/>
              </a:rPr>
              <a:t>Source List Function </a:t>
            </a:r>
          </a:p>
          <a:p>
            <a:pPr indent="457200">
              <a:lnSpc>
                <a:spcPct val="107000"/>
              </a:lnSpc>
              <a:spcAft>
                <a:spcPts val="800"/>
              </a:spcAft>
            </a:pPr>
            <a:r>
              <a:rPr lang="en-IN" sz="1800" dirty="0">
                <a:effectLst/>
                <a:latin typeface="Source Sans Pro" panose="020B0503030403020204" pitchFamily="34" charset="0"/>
                <a:ea typeface="Source Sans Pro" panose="020B0503030403020204" pitchFamily="34" charset="0"/>
                <a:cs typeface="Times New Roman" panose="02020603050405020304" pitchFamily="18" charset="0"/>
              </a:rPr>
              <a:t>Defining a source as a fixed source</a:t>
            </a:r>
          </a:p>
          <a:p>
            <a:pPr indent="457200">
              <a:lnSpc>
                <a:spcPct val="107000"/>
              </a:lnSpc>
              <a:spcAft>
                <a:spcPts val="800"/>
              </a:spcAft>
            </a:pPr>
            <a:r>
              <a:rPr lang="en-IN" sz="1800" dirty="0">
                <a:effectLst/>
                <a:latin typeface="Source Sans Pro" panose="020B0503030403020204" pitchFamily="34" charset="0"/>
                <a:ea typeface="Source Sans Pro" panose="020B0503030403020204" pitchFamily="34" charset="0"/>
                <a:cs typeface="Times New Roman" panose="02020603050405020304" pitchFamily="18" charset="0"/>
              </a:rPr>
              <a:t>Blocking a source</a:t>
            </a:r>
          </a:p>
          <a:p>
            <a:pPr indent="457200">
              <a:lnSpc>
                <a:spcPct val="107000"/>
              </a:lnSpc>
              <a:spcAft>
                <a:spcPts val="800"/>
              </a:spcAft>
            </a:pPr>
            <a:r>
              <a:rPr lang="en-IN" sz="1800" dirty="0">
                <a:effectLst/>
                <a:latin typeface="Source Sans Pro" panose="020B0503030403020204" pitchFamily="34" charset="0"/>
                <a:ea typeface="Source Sans Pro" panose="020B0503030403020204" pitchFamily="34" charset="0"/>
                <a:cs typeface="Times New Roman" panose="02020603050405020304" pitchFamily="18" charset="0"/>
              </a:rPr>
              <a:t>Defining a source as relevant in a planning run</a:t>
            </a:r>
          </a:p>
          <a:p>
            <a:pPr indent="457200">
              <a:lnSpc>
                <a:spcPct val="107000"/>
              </a:lnSpc>
              <a:spcAft>
                <a:spcPts val="800"/>
              </a:spcAft>
            </a:pPr>
            <a:r>
              <a:rPr lang="en-IN" sz="1800" dirty="0">
                <a:effectLst/>
                <a:latin typeface="Source Sans Pro" panose="020B0503030403020204" pitchFamily="34" charset="0"/>
                <a:ea typeface="Source Sans Pro" panose="020B0503030403020204" pitchFamily="34" charset="0"/>
                <a:cs typeface="Times New Roman" panose="02020603050405020304" pitchFamily="18" charset="0"/>
              </a:rPr>
              <a:t>Supplementing source determination when using a quota arrangement</a:t>
            </a:r>
          </a:p>
          <a:p>
            <a:pPr>
              <a:lnSpc>
                <a:spcPct val="107000"/>
              </a:lnSpc>
              <a:spcAft>
                <a:spcPts val="800"/>
              </a:spcAft>
            </a:pPr>
            <a:endParaRPr lang="en-IN" dirty="0">
              <a:latin typeface="Source Sans Pro" panose="020B0503030403020204" pitchFamily="34" charset="0"/>
              <a:ea typeface="Source Sans Pro" panose="020B0503030403020204" pitchFamily="34" charset="0"/>
              <a:cs typeface="Times New Roman" panose="02020603050405020304" pitchFamily="18" charset="0"/>
            </a:endParaRPr>
          </a:p>
          <a:p>
            <a:pPr>
              <a:lnSpc>
                <a:spcPct val="107000"/>
              </a:lnSpc>
              <a:spcAft>
                <a:spcPts val="800"/>
              </a:spcAft>
            </a:pPr>
            <a:r>
              <a:rPr lang="en-IN" dirty="0">
                <a:latin typeface="Source Sans Pro" panose="020B0503030403020204" pitchFamily="34" charset="0"/>
                <a:ea typeface="Source Sans Pro" panose="020B0503030403020204" pitchFamily="34" charset="0"/>
                <a:cs typeface="Times New Roman" panose="02020603050405020304" pitchFamily="18" charset="0"/>
              </a:rPr>
              <a:t>Source List Created via</a:t>
            </a:r>
          </a:p>
          <a:p>
            <a:pPr indent="457200">
              <a:lnSpc>
                <a:spcPct val="107000"/>
              </a:lnSpc>
              <a:spcAft>
                <a:spcPts val="800"/>
              </a:spcAft>
            </a:pPr>
            <a:r>
              <a:rPr lang="en-IN" dirty="0">
                <a:latin typeface="Source Sans Pro" panose="020B0503030403020204" pitchFamily="34" charset="0"/>
                <a:ea typeface="Source Sans Pro" panose="020B0503030403020204" pitchFamily="34" charset="0"/>
                <a:cs typeface="Times New Roman" panose="02020603050405020304" pitchFamily="18" charset="0"/>
              </a:rPr>
              <a:t>	Manually			</a:t>
            </a:r>
            <a:r>
              <a:rPr lang="en-IN" dirty="0">
                <a:latin typeface="Source Sans Pro" panose="020B0503030403020204" pitchFamily="34" charset="0"/>
                <a:ea typeface="Source Sans Pro" panose="020B0503030403020204" pitchFamily="34" charset="0"/>
                <a:cs typeface="Times New Roman" panose="02020603050405020304" pitchFamily="18" charset="0"/>
                <a:sym typeface="Wingdings" panose="05000000000000000000" pitchFamily="2" charset="2"/>
              </a:rPr>
              <a:t></a:t>
            </a:r>
            <a:r>
              <a:rPr lang="en-IN" dirty="0">
                <a:latin typeface="Source Sans Pro" panose="020B0503030403020204" pitchFamily="34" charset="0"/>
                <a:ea typeface="Source Sans Pro" panose="020B0503030403020204" pitchFamily="34" charset="0"/>
                <a:cs typeface="Times New Roman" panose="02020603050405020304" pitchFamily="18" charset="0"/>
              </a:rPr>
              <a:t>	ME01</a:t>
            </a:r>
          </a:p>
          <a:p>
            <a:pPr indent="457200">
              <a:lnSpc>
                <a:spcPct val="107000"/>
              </a:lnSpc>
              <a:spcAft>
                <a:spcPts val="800"/>
              </a:spcAft>
            </a:pPr>
            <a:r>
              <a:rPr lang="en-IN" dirty="0">
                <a:latin typeface="Source Sans Pro" panose="020B0503030403020204" pitchFamily="34" charset="0"/>
                <a:ea typeface="Source Sans Pro" panose="020B0503030403020204" pitchFamily="34" charset="0"/>
                <a:cs typeface="Times New Roman" panose="02020603050405020304" pitchFamily="18" charset="0"/>
              </a:rPr>
              <a:t>	Outline Agreement		</a:t>
            </a:r>
            <a:r>
              <a:rPr lang="en-IN" dirty="0">
                <a:latin typeface="Source Sans Pro" panose="020B0503030403020204" pitchFamily="34" charset="0"/>
                <a:ea typeface="Source Sans Pro" panose="020B0503030403020204" pitchFamily="34" charset="0"/>
                <a:cs typeface="Times New Roman" panose="02020603050405020304" pitchFamily="18" charset="0"/>
                <a:sym typeface="Wingdings" panose="05000000000000000000" pitchFamily="2" charset="2"/>
              </a:rPr>
              <a:t></a:t>
            </a:r>
            <a:r>
              <a:rPr lang="en-IN" dirty="0">
                <a:latin typeface="Source Sans Pro" panose="020B0503030403020204" pitchFamily="34" charset="0"/>
                <a:ea typeface="Source Sans Pro" panose="020B0503030403020204" pitchFamily="34" charset="0"/>
                <a:cs typeface="Times New Roman" panose="02020603050405020304" pitchFamily="18" charset="0"/>
              </a:rPr>
              <a:t>	ME31K &amp; ME31L</a:t>
            </a:r>
          </a:p>
          <a:p>
            <a:pPr indent="457200">
              <a:lnSpc>
                <a:spcPct val="107000"/>
              </a:lnSpc>
              <a:spcAft>
                <a:spcPts val="800"/>
              </a:spcAft>
            </a:pPr>
            <a:r>
              <a:rPr lang="en-IN" dirty="0">
                <a:latin typeface="Source Sans Pro" panose="020B0503030403020204" pitchFamily="34" charset="0"/>
                <a:ea typeface="Source Sans Pro" panose="020B0503030403020204" pitchFamily="34" charset="0"/>
                <a:cs typeface="Times New Roman" panose="02020603050405020304" pitchFamily="18" charset="0"/>
              </a:rPr>
              <a:t>	Info Record		</a:t>
            </a:r>
            <a:r>
              <a:rPr lang="en-IN" dirty="0">
                <a:latin typeface="Source Sans Pro" panose="020B0503030403020204" pitchFamily="34" charset="0"/>
                <a:ea typeface="Source Sans Pro" panose="020B0503030403020204" pitchFamily="34" charset="0"/>
                <a:cs typeface="Times New Roman" panose="02020603050405020304" pitchFamily="18" charset="0"/>
                <a:sym typeface="Wingdings" panose="05000000000000000000" pitchFamily="2" charset="2"/>
              </a:rPr>
              <a:t></a:t>
            </a:r>
            <a:r>
              <a:rPr lang="en-IN" dirty="0">
                <a:latin typeface="Source Sans Pro" panose="020B0503030403020204" pitchFamily="34" charset="0"/>
                <a:ea typeface="Source Sans Pro" panose="020B0503030403020204" pitchFamily="34" charset="0"/>
                <a:cs typeface="Times New Roman" panose="02020603050405020304" pitchFamily="18" charset="0"/>
              </a:rPr>
              <a:t>	ME11</a:t>
            </a:r>
          </a:p>
          <a:p>
            <a:pPr indent="457200">
              <a:lnSpc>
                <a:spcPct val="107000"/>
              </a:lnSpc>
              <a:spcAft>
                <a:spcPts val="800"/>
              </a:spcAft>
            </a:pPr>
            <a:r>
              <a:rPr lang="en-IN" dirty="0">
                <a:latin typeface="Source Sans Pro" panose="020B0503030403020204" pitchFamily="34" charset="0"/>
                <a:ea typeface="Source Sans Pro" panose="020B0503030403020204" pitchFamily="34" charset="0"/>
                <a:cs typeface="Times New Roman" panose="02020603050405020304" pitchFamily="18" charset="0"/>
              </a:rPr>
              <a:t>	Automatically		</a:t>
            </a:r>
            <a:r>
              <a:rPr lang="en-IN" dirty="0">
                <a:latin typeface="Source Sans Pro" panose="020B0503030403020204" pitchFamily="34" charset="0"/>
                <a:ea typeface="Source Sans Pro" panose="020B0503030403020204" pitchFamily="34" charset="0"/>
                <a:cs typeface="Times New Roman" panose="02020603050405020304" pitchFamily="18" charset="0"/>
                <a:sym typeface="Wingdings" panose="05000000000000000000" pitchFamily="2" charset="2"/>
              </a:rPr>
              <a:t></a:t>
            </a:r>
            <a:r>
              <a:rPr lang="en-IN" dirty="0">
                <a:latin typeface="Source Sans Pro" panose="020B0503030403020204" pitchFamily="34" charset="0"/>
                <a:ea typeface="Source Sans Pro" panose="020B0503030403020204" pitchFamily="34" charset="0"/>
                <a:cs typeface="Times New Roman" panose="02020603050405020304" pitchFamily="18" charset="0"/>
              </a:rPr>
              <a:t>	ME05</a:t>
            </a: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58966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2305" y="303212"/>
            <a:ext cx="1924050" cy="563880"/>
          </a:xfrm>
          <a:prstGeom prst="rect">
            <a:avLst/>
          </a:prstGeom>
        </p:spPr>
        <p:txBody>
          <a:bodyPr vert="horz" wrap="square" lIns="0" tIns="16510" rIns="0" bIns="0" rtlCol="0" anchor="ctr">
            <a:spAutoFit/>
          </a:bodyPr>
          <a:lstStyle/>
          <a:p>
            <a:pPr marL="12700">
              <a:lnSpc>
                <a:spcPct val="100000"/>
              </a:lnSpc>
              <a:spcBef>
                <a:spcPts val="130"/>
              </a:spcBef>
            </a:pPr>
            <a:r>
              <a:rPr sz="3500" spc="15" dirty="0">
                <a:latin typeface="Times New Roman"/>
                <a:cs typeface="Times New Roman"/>
              </a:rPr>
              <a:t>Source</a:t>
            </a:r>
            <a:r>
              <a:rPr sz="3500" spc="-204" dirty="0">
                <a:latin typeface="Times New Roman"/>
                <a:cs typeface="Times New Roman"/>
              </a:rPr>
              <a:t> </a:t>
            </a:r>
            <a:r>
              <a:rPr sz="3500" spc="20" dirty="0">
                <a:latin typeface="Times New Roman"/>
                <a:cs typeface="Times New Roman"/>
              </a:rPr>
              <a:t>list</a:t>
            </a:r>
            <a:endParaRPr sz="3500">
              <a:latin typeface="Times New Roman"/>
              <a:cs typeface="Times New Roman"/>
            </a:endParaRPr>
          </a:p>
        </p:txBody>
      </p:sp>
      <p:grpSp>
        <p:nvGrpSpPr>
          <p:cNvPr id="3" name="object 3"/>
          <p:cNvGrpSpPr/>
          <p:nvPr/>
        </p:nvGrpSpPr>
        <p:grpSpPr>
          <a:xfrm>
            <a:off x="5181600" y="914400"/>
            <a:ext cx="5203190" cy="4645660"/>
            <a:chOff x="3657600" y="914400"/>
            <a:chExt cx="5203190" cy="4645660"/>
          </a:xfrm>
        </p:grpSpPr>
        <p:sp>
          <p:nvSpPr>
            <p:cNvPr id="4" name="object 4"/>
            <p:cNvSpPr/>
            <p:nvPr/>
          </p:nvSpPr>
          <p:spPr>
            <a:xfrm>
              <a:off x="3657600" y="914400"/>
              <a:ext cx="5203190" cy="4645660"/>
            </a:xfrm>
            <a:custGeom>
              <a:avLst/>
              <a:gdLst/>
              <a:ahLst/>
              <a:cxnLst/>
              <a:rect l="l" t="t" r="r" b="b"/>
              <a:pathLst>
                <a:path w="5203190" h="4645660">
                  <a:moveTo>
                    <a:pt x="5202936" y="0"/>
                  </a:moveTo>
                  <a:lnTo>
                    <a:pt x="0" y="0"/>
                  </a:lnTo>
                  <a:lnTo>
                    <a:pt x="0" y="4645152"/>
                  </a:lnTo>
                  <a:lnTo>
                    <a:pt x="5202936" y="4645152"/>
                  </a:lnTo>
                  <a:lnTo>
                    <a:pt x="5202936" y="0"/>
                  </a:lnTo>
                  <a:close/>
                </a:path>
              </a:pathLst>
            </a:custGeom>
            <a:solidFill>
              <a:srgbClr val="A1C1FD"/>
            </a:solidFill>
          </p:spPr>
          <p:txBody>
            <a:bodyPr wrap="square" lIns="0" tIns="0" rIns="0" bIns="0" rtlCol="0"/>
            <a:lstStyle/>
            <a:p>
              <a:endParaRPr/>
            </a:p>
          </p:txBody>
        </p:sp>
        <p:sp>
          <p:nvSpPr>
            <p:cNvPr id="5" name="object 5"/>
            <p:cNvSpPr/>
            <p:nvPr/>
          </p:nvSpPr>
          <p:spPr>
            <a:xfrm>
              <a:off x="4489704" y="2697479"/>
              <a:ext cx="4188460" cy="2752725"/>
            </a:xfrm>
            <a:custGeom>
              <a:avLst/>
              <a:gdLst/>
              <a:ahLst/>
              <a:cxnLst/>
              <a:rect l="l" t="t" r="r" b="b"/>
              <a:pathLst>
                <a:path w="4188459" h="2752725">
                  <a:moveTo>
                    <a:pt x="4187952" y="0"/>
                  </a:moveTo>
                  <a:lnTo>
                    <a:pt x="1165860" y="0"/>
                  </a:lnTo>
                  <a:lnTo>
                    <a:pt x="1165860" y="224028"/>
                  </a:lnTo>
                  <a:lnTo>
                    <a:pt x="470916" y="224028"/>
                  </a:lnTo>
                  <a:lnTo>
                    <a:pt x="470916" y="196596"/>
                  </a:lnTo>
                  <a:lnTo>
                    <a:pt x="434340" y="196596"/>
                  </a:lnTo>
                  <a:lnTo>
                    <a:pt x="434340" y="0"/>
                  </a:lnTo>
                  <a:lnTo>
                    <a:pt x="0" y="0"/>
                  </a:lnTo>
                  <a:lnTo>
                    <a:pt x="0" y="196596"/>
                  </a:lnTo>
                  <a:lnTo>
                    <a:pt x="0" y="224028"/>
                  </a:lnTo>
                  <a:lnTo>
                    <a:pt x="0" y="260604"/>
                  </a:lnTo>
                  <a:lnTo>
                    <a:pt x="0" y="292608"/>
                  </a:lnTo>
                  <a:lnTo>
                    <a:pt x="0" y="2752344"/>
                  </a:lnTo>
                  <a:lnTo>
                    <a:pt x="4187952" y="2752344"/>
                  </a:lnTo>
                  <a:lnTo>
                    <a:pt x="4187952" y="292608"/>
                  </a:lnTo>
                  <a:lnTo>
                    <a:pt x="4187952" y="260604"/>
                  </a:lnTo>
                  <a:lnTo>
                    <a:pt x="4187952" y="224028"/>
                  </a:lnTo>
                  <a:lnTo>
                    <a:pt x="4187952" y="0"/>
                  </a:lnTo>
                  <a:close/>
                </a:path>
              </a:pathLst>
            </a:custGeom>
            <a:solidFill>
              <a:srgbClr val="DADADA"/>
            </a:solidFill>
          </p:spPr>
          <p:txBody>
            <a:bodyPr wrap="square" lIns="0" tIns="0" rIns="0" bIns="0" rtlCol="0"/>
            <a:lstStyle/>
            <a:p>
              <a:endParaRPr/>
            </a:p>
          </p:txBody>
        </p:sp>
      </p:grpSp>
      <p:sp>
        <p:nvSpPr>
          <p:cNvPr id="6" name="object 6"/>
          <p:cNvSpPr txBox="1"/>
          <p:nvPr/>
        </p:nvSpPr>
        <p:spPr>
          <a:xfrm>
            <a:off x="6129274" y="3064128"/>
            <a:ext cx="1438275" cy="255198"/>
          </a:xfrm>
          <a:prstGeom prst="rect">
            <a:avLst/>
          </a:prstGeom>
        </p:spPr>
        <p:txBody>
          <a:bodyPr vert="horz" wrap="square" lIns="0" tIns="16510" rIns="0" bIns="0" rtlCol="0">
            <a:spAutoFit/>
          </a:bodyPr>
          <a:lstStyle/>
          <a:p>
            <a:pPr marL="12700">
              <a:spcBef>
                <a:spcPts val="130"/>
              </a:spcBef>
            </a:pPr>
            <a:r>
              <a:rPr sz="1550" b="1" dirty="0">
                <a:latin typeface="Arial"/>
                <a:cs typeface="Arial"/>
              </a:rPr>
              <a:t>1.1.95</a:t>
            </a:r>
            <a:r>
              <a:rPr sz="1550" b="1" spc="110" dirty="0">
                <a:latin typeface="Arial"/>
                <a:cs typeface="Arial"/>
              </a:rPr>
              <a:t> </a:t>
            </a:r>
            <a:r>
              <a:rPr sz="1550" b="1" spc="10" dirty="0">
                <a:latin typeface="Arial"/>
                <a:cs typeface="Arial"/>
              </a:rPr>
              <a:t>-</a:t>
            </a:r>
            <a:r>
              <a:rPr sz="1550" b="1" spc="20" dirty="0">
                <a:latin typeface="Arial"/>
                <a:cs typeface="Arial"/>
              </a:rPr>
              <a:t> </a:t>
            </a:r>
            <a:r>
              <a:rPr sz="1550" b="1" dirty="0">
                <a:latin typeface="Arial"/>
                <a:cs typeface="Arial"/>
              </a:rPr>
              <a:t>30.6.95</a:t>
            </a:r>
            <a:endParaRPr sz="1550">
              <a:latin typeface="Arial"/>
              <a:cs typeface="Arial"/>
            </a:endParaRPr>
          </a:p>
        </p:txBody>
      </p:sp>
      <p:sp>
        <p:nvSpPr>
          <p:cNvPr id="7" name="object 7"/>
          <p:cNvSpPr txBox="1"/>
          <p:nvPr/>
        </p:nvSpPr>
        <p:spPr>
          <a:xfrm>
            <a:off x="6129274" y="3796221"/>
            <a:ext cx="1721485" cy="752475"/>
          </a:xfrm>
          <a:prstGeom prst="rect">
            <a:avLst/>
          </a:prstGeom>
        </p:spPr>
        <p:txBody>
          <a:bodyPr vert="horz" wrap="square" lIns="0" tIns="10795" rIns="0" bIns="0" rtlCol="0">
            <a:spAutoFit/>
          </a:bodyPr>
          <a:lstStyle/>
          <a:p>
            <a:pPr marL="12700" marR="5080" algn="just">
              <a:lnSpc>
                <a:spcPct val="102699"/>
              </a:lnSpc>
              <a:spcBef>
                <a:spcPts val="85"/>
              </a:spcBef>
            </a:pPr>
            <a:r>
              <a:rPr sz="1550" b="1" spc="-10" dirty="0">
                <a:latin typeface="Arial"/>
                <a:cs typeface="Arial"/>
              </a:rPr>
              <a:t>Vendor </a:t>
            </a:r>
            <a:r>
              <a:rPr sz="1550" b="1" spc="20" dirty="0">
                <a:latin typeface="Arial"/>
                <a:cs typeface="Arial"/>
              </a:rPr>
              <a:t>1</a:t>
            </a:r>
            <a:r>
              <a:rPr sz="1550" b="1" spc="25" dirty="0">
                <a:latin typeface="Arial"/>
                <a:cs typeface="Arial"/>
              </a:rPr>
              <a:t> </a:t>
            </a:r>
            <a:r>
              <a:rPr sz="1550" b="1" dirty="0">
                <a:latin typeface="Arial"/>
                <a:cs typeface="Arial"/>
              </a:rPr>
              <a:t>allowed </a:t>
            </a:r>
            <a:r>
              <a:rPr sz="1550" b="1" spc="-420" dirty="0">
                <a:latin typeface="Arial"/>
                <a:cs typeface="Arial"/>
              </a:rPr>
              <a:t> </a:t>
            </a:r>
            <a:r>
              <a:rPr sz="1550" b="1" spc="-10" dirty="0">
                <a:latin typeface="Arial"/>
                <a:cs typeface="Arial"/>
              </a:rPr>
              <a:t>Vendor </a:t>
            </a:r>
            <a:r>
              <a:rPr sz="1550" b="1" spc="20" dirty="0">
                <a:latin typeface="Arial"/>
                <a:cs typeface="Arial"/>
              </a:rPr>
              <a:t>2</a:t>
            </a:r>
            <a:r>
              <a:rPr sz="1550" b="1" spc="25" dirty="0">
                <a:latin typeface="Arial"/>
                <a:cs typeface="Arial"/>
              </a:rPr>
              <a:t> </a:t>
            </a:r>
            <a:r>
              <a:rPr sz="1550" b="1" dirty="0">
                <a:latin typeface="Arial"/>
                <a:cs typeface="Arial"/>
              </a:rPr>
              <a:t>allowed </a:t>
            </a:r>
            <a:r>
              <a:rPr sz="1550" b="1" spc="-420" dirty="0">
                <a:latin typeface="Arial"/>
                <a:cs typeface="Arial"/>
              </a:rPr>
              <a:t> </a:t>
            </a:r>
            <a:r>
              <a:rPr sz="1550" b="1" spc="-10" dirty="0">
                <a:latin typeface="Arial"/>
                <a:cs typeface="Arial"/>
              </a:rPr>
              <a:t>Vendor</a:t>
            </a:r>
            <a:r>
              <a:rPr sz="1550" b="1" spc="70" dirty="0">
                <a:latin typeface="Arial"/>
                <a:cs typeface="Arial"/>
              </a:rPr>
              <a:t> </a:t>
            </a:r>
            <a:r>
              <a:rPr sz="1550" b="1" spc="20" dirty="0">
                <a:latin typeface="Arial"/>
                <a:cs typeface="Arial"/>
              </a:rPr>
              <a:t>3</a:t>
            </a:r>
            <a:r>
              <a:rPr sz="1550" b="1" spc="440" dirty="0">
                <a:latin typeface="Arial"/>
                <a:cs typeface="Arial"/>
              </a:rPr>
              <a:t> </a:t>
            </a:r>
            <a:r>
              <a:rPr sz="1550" b="1" dirty="0">
                <a:latin typeface="Arial"/>
                <a:cs typeface="Arial"/>
              </a:rPr>
              <a:t>allowed</a:t>
            </a:r>
            <a:endParaRPr sz="1550">
              <a:latin typeface="Arial"/>
              <a:cs typeface="Arial"/>
            </a:endParaRPr>
          </a:p>
        </p:txBody>
      </p:sp>
      <p:grpSp>
        <p:nvGrpSpPr>
          <p:cNvPr id="8" name="object 8"/>
          <p:cNvGrpSpPr/>
          <p:nvPr/>
        </p:nvGrpSpPr>
        <p:grpSpPr>
          <a:xfrm>
            <a:off x="5682742" y="1872742"/>
            <a:ext cx="4534535" cy="3602354"/>
            <a:chOff x="4158741" y="1872742"/>
            <a:chExt cx="4534535" cy="3602354"/>
          </a:xfrm>
        </p:grpSpPr>
        <p:sp>
          <p:nvSpPr>
            <p:cNvPr id="9" name="object 9"/>
            <p:cNvSpPr/>
            <p:nvPr/>
          </p:nvSpPr>
          <p:spPr>
            <a:xfrm>
              <a:off x="4494275" y="2702052"/>
              <a:ext cx="4186554" cy="2760345"/>
            </a:xfrm>
            <a:custGeom>
              <a:avLst/>
              <a:gdLst/>
              <a:ahLst/>
              <a:cxnLst/>
              <a:rect l="l" t="t" r="r" b="b"/>
              <a:pathLst>
                <a:path w="4186554" h="2760345">
                  <a:moveTo>
                    <a:pt x="4186301" y="0"/>
                  </a:moveTo>
                  <a:lnTo>
                    <a:pt x="0" y="0"/>
                  </a:lnTo>
                  <a:lnTo>
                    <a:pt x="0" y="2759837"/>
                  </a:lnTo>
                </a:path>
              </a:pathLst>
            </a:custGeom>
            <a:ln w="25400">
              <a:solidFill>
                <a:srgbClr val="FFFFFF"/>
              </a:solidFill>
            </a:ln>
          </p:spPr>
          <p:txBody>
            <a:bodyPr wrap="square" lIns="0" tIns="0" rIns="0" bIns="0" rtlCol="0"/>
            <a:lstStyle/>
            <a:p>
              <a:endParaRPr/>
            </a:p>
          </p:txBody>
        </p:sp>
        <p:sp>
          <p:nvSpPr>
            <p:cNvPr id="10" name="object 10"/>
            <p:cNvSpPr/>
            <p:nvPr/>
          </p:nvSpPr>
          <p:spPr>
            <a:xfrm>
              <a:off x="4494275" y="2702052"/>
              <a:ext cx="4186554" cy="2760345"/>
            </a:xfrm>
            <a:custGeom>
              <a:avLst/>
              <a:gdLst/>
              <a:ahLst/>
              <a:cxnLst/>
              <a:rect l="l" t="t" r="r" b="b"/>
              <a:pathLst>
                <a:path w="4186554" h="2760345">
                  <a:moveTo>
                    <a:pt x="0" y="2759837"/>
                  </a:moveTo>
                  <a:lnTo>
                    <a:pt x="4186301" y="2759837"/>
                  </a:lnTo>
                  <a:lnTo>
                    <a:pt x="4186301" y="0"/>
                  </a:lnTo>
                </a:path>
              </a:pathLst>
            </a:custGeom>
            <a:ln w="25400">
              <a:solidFill>
                <a:srgbClr val="919191"/>
              </a:solidFill>
            </a:ln>
          </p:spPr>
          <p:txBody>
            <a:bodyPr wrap="square" lIns="0" tIns="0" rIns="0" bIns="0" rtlCol="0"/>
            <a:lstStyle/>
            <a:p>
              <a:endParaRPr/>
            </a:p>
          </p:txBody>
        </p:sp>
        <p:sp>
          <p:nvSpPr>
            <p:cNvPr id="11" name="object 11"/>
            <p:cNvSpPr/>
            <p:nvPr/>
          </p:nvSpPr>
          <p:spPr>
            <a:xfrm>
              <a:off x="4178808" y="2048255"/>
              <a:ext cx="1527175" cy="942340"/>
            </a:xfrm>
            <a:custGeom>
              <a:avLst/>
              <a:gdLst/>
              <a:ahLst/>
              <a:cxnLst/>
              <a:rect l="l" t="t" r="r" b="b"/>
              <a:pathLst>
                <a:path w="1527175" h="942339">
                  <a:moveTo>
                    <a:pt x="1527048" y="0"/>
                  </a:moveTo>
                  <a:lnTo>
                    <a:pt x="1476756" y="0"/>
                  </a:lnTo>
                  <a:lnTo>
                    <a:pt x="1476756" y="873252"/>
                  </a:lnTo>
                  <a:lnTo>
                    <a:pt x="781812" y="873252"/>
                  </a:lnTo>
                  <a:lnTo>
                    <a:pt x="781812" y="845820"/>
                  </a:lnTo>
                  <a:lnTo>
                    <a:pt x="745236" y="845820"/>
                  </a:lnTo>
                  <a:lnTo>
                    <a:pt x="745236" y="0"/>
                  </a:lnTo>
                  <a:lnTo>
                    <a:pt x="0" y="0"/>
                  </a:lnTo>
                  <a:lnTo>
                    <a:pt x="0" y="845820"/>
                  </a:lnTo>
                  <a:lnTo>
                    <a:pt x="0" y="873252"/>
                  </a:lnTo>
                  <a:lnTo>
                    <a:pt x="0" y="909828"/>
                  </a:lnTo>
                  <a:lnTo>
                    <a:pt x="0" y="941832"/>
                  </a:lnTo>
                  <a:lnTo>
                    <a:pt x="1527048" y="941832"/>
                  </a:lnTo>
                  <a:lnTo>
                    <a:pt x="1527048" y="909828"/>
                  </a:lnTo>
                  <a:lnTo>
                    <a:pt x="1527048" y="873252"/>
                  </a:lnTo>
                  <a:lnTo>
                    <a:pt x="1527048" y="0"/>
                  </a:lnTo>
                  <a:close/>
                </a:path>
              </a:pathLst>
            </a:custGeom>
            <a:solidFill>
              <a:srgbClr val="003366"/>
            </a:solidFill>
          </p:spPr>
          <p:txBody>
            <a:bodyPr wrap="square" lIns="0" tIns="0" rIns="0" bIns="0" rtlCol="0"/>
            <a:lstStyle/>
            <a:p>
              <a:endParaRPr/>
            </a:p>
          </p:txBody>
        </p:sp>
        <p:sp>
          <p:nvSpPr>
            <p:cNvPr id="12" name="object 12"/>
            <p:cNvSpPr/>
            <p:nvPr/>
          </p:nvSpPr>
          <p:spPr>
            <a:xfrm>
              <a:off x="4165092" y="2025395"/>
              <a:ext cx="1508760" cy="932815"/>
            </a:xfrm>
            <a:custGeom>
              <a:avLst/>
              <a:gdLst/>
              <a:ahLst/>
              <a:cxnLst/>
              <a:rect l="l" t="t" r="r" b="b"/>
              <a:pathLst>
                <a:path w="1508760" h="932814">
                  <a:moveTo>
                    <a:pt x="1508760" y="0"/>
                  </a:moveTo>
                  <a:lnTo>
                    <a:pt x="1490472" y="0"/>
                  </a:lnTo>
                  <a:lnTo>
                    <a:pt x="1490472" y="896112"/>
                  </a:lnTo>
                  <a:lnTo>
                    <a:pt x="795528" y="896112"/>
                  </a:lnTo>
                  <a:lnTo>
                    <a:pt x="795528" y="868680"/>
                  </a:lnTo>
                  <a:lnTo>
                    <a:pt x="758952" y="868680"/>
                  </a:lnTo>
                  <a:lnTo>
                    <a:pt x="758952" y="0"/>
                  </a:lnTo>
                  <a:lnTo>
                    <a:pt x="0" y="0"/>
                  </a:lnTo>
                  <a:lnTo>
                    <a:pt x="0" y="868680"/>
                  </a:lnTo>
                  <a:lnTo>
                    <a:pt x="0" y="896112"/>
                  </a:lnTo>
                  <a:lnTo>
                    <a:pt x="0" y="932688"/>
                  </a:lnTo>
                  <a:lnTo>
                    <a:pt x="1508760" y="932688"/>
                  </a:lnTo>
                  <a:lnTo>
                    <a:pt x="1508760" y="896112"/>
                  </a:lnTo>
                  <a:lnTo>
                    <a:pt x="1508760" y="0"/>
                  </a:lnTo>
                  <a:close/>
                </a:path>
              </a:pathLst>
            </a:custGeom>
            <a:solidFill>
              <a:srgbClr val="919191"/>
            </a:solidFill>
          </p:spPr>
          <p:txBody>
            <a:bodyPr wrap="square" lIns="0" tIns="0" rIns="0" bIns="0" rtlCol="0"/>
            <a:lstStyle/>
            <a:p>
              <a:endParaRPr/>
            </a:p>
          </p:txBody>
        </p:sp>
        <p:sp>
          <p:nvSpPr>
            <p:cNvPr id="13" name="object 13"/>
            <p:cNvSpPr/>
            <p:nvPr/>
          </p:nvSpPr>
          <p:spPr>
            <a:xfrm>
              <a:off x="4165091" y="2025396"/>
              <a:ext cx="1508760" cy="932815"/>
            </a:xfrm>
            <a:custGeom>
              <a:avLst/>
              <a:gdLst/>
              <a:ahLst/>
              <a:cxnLst/>
              <a:rect l="l" t="t" r="r" b="b"/>
              <a:pathLst>
                <a:path w="1508760" h="932814">
                  <a:moveTo>
                    <a:pt x="0" y="932688"/>
                  </a:moveTo>
                  <a:lnTo>
                    <a:pt x="1508760" y="932688"/>
                  </a:lnTo>
                  <a:lnTo>
                    <a:pt x="1508760" y="0"/>
                  </a:lnTo>
                  <a:lnTo>
                    <a:pt x="0" y="0"/>
                  </a:lnTo>
                  <a:lnTo>
                    <a:pt x="0" y="932688"/>
                  </a:lnTo>
                  <a:close/>
                </a:path>
              </a:pathLst>
            </a:custGeom>
            <a:ln w="12700">
              <a:solidFill>
                <a:srgbClr val="000000"/>
              </a:solidFill>
            </a:ln>
          </p:spPr>
          <p:txBody>
            <a:bodyPr wrap="square" lIns="0" tIns="0" rIns="0" bIns="0" rtlCol="0"/>
            <a:lstStyle/>
            <a:p>
              <a:endParaRPr/>
            </a:p>
          </p:txBody>
        </p:sp>
        <p:sp>
          <p:nvSpPr>
            <p:cNvPr id="14" name="object 14"/>
            <p:cNvSpPr/>
            <p:nvPr/>
          </p:nvSpPr>
          <p:spPr>
            <a:xfrm>
              <a:off x="4183379" y="2007108"/>
              <a:ext cx="676910" cy="914400"/>
            </a:xfrm>
            <a:custGeom>
              <a:avLst/>
              <a:gdLst/>
              <a:ahLst/>
              <a:cxnLst/>
              <a:rect l="l" t="t" r="r" b="b"/>
              <a:pathLst>
                <a:path w="676910" h="914400">
                  <a:moveTo>
                    <a:pt x="676655" y="0"/>
                  </a:moveTo>
                  <a:lnTo>
                    <a:pt x="0" y="0"/>
                  </a:lnTo>
                  <a:lnTo>
                    <a:pt x="0" y="914400"/>
                  </a:lnTo>
                  <a:lnTo>
                    <a:pt x="676655" y="914400"/>
                  </a:lnTo>
                  <a:lnTo>
                    <a:pt x="676655" y="0"/>
                  </a:lnTo>
                  <a:close/>
                </a:path>
              </a:pathLst>
            </a:custGeom>
            <a:solidFill>
              <a:srgbClr val="CECECE"/>
            </a:solidFill>
          </p:spPr>
          <p:txBody>
            <a:bodyPr wrap="square" lIns="0" tIns="0" rIns="0" bIns="0" rtlCol="0"/>
            <a:lstStyle/>
            <a:p>
              <a:endParaRPr/>
            </a:p>
          </p:txBody>
        </p:sp>
        <p:sp>
          <p:nvSpPr>
            <p:cNvPr id="15" name="object 15"/>
            <p:cNvSpPr/>
            <p:nvPr/>
          </p:nvSpPr>
          <p:spPr>
            <a:xfrm>
              <a:off x="4183379" y="2007108"/>
              <a:ext cx="676910" cy="914400"/>
            </a:xfrm>
            <a:custGeom>
              <a:avLst/>
              <a:gdLst/>
              <a:ahLst/>
              <a:cxnLst/>
              <a:rect l="l" t="t" r="r" b="b"/>
              <a:pathLst>
                <a:path w="676910" h="914400">
                  <a:moveTo>
                    <a:pt x="0" y="914400"/>
                  </a:moveTo>
                  <a:lnTo>
                    <a:pt x="676655" y="914400"/>
                  </a:lnTo>
                  <a:lnTo>
                    <a:pt x="676655" y="0"/>
                  </a:lnTo>
                  <a:lnTo>
                    <a:pt x="0" y="0"/>
                  </a:lnTo>
                  <a:lnTo>
                    <a:pt x="0" y="914400"/>
                  </a:lnTo>
                  <a:close/>
                </a:path>
              </a:pathLst>
            </a:custGeom>
            <a:ln w="12700">
              <a:solidFill>
                <a:srgbClr val="000000"/>
              </a:solidFill>
            </a:ln>
          </p:spPr>
          <p:txBody>
            <a:bodyPr wrap="square" lIns="0" tIns="0" rIns="0" bIns="0" rtlCol="0"/>
            <a:lstStyle/>
            <a:p>
              <a:endParaRPr/>
            </a:p>
          </p:txBody>
        </p:sp>
        <p:sp>
          <p:nvSpPr>
            <p:cNvPr id="16" name="object 16"/>
            <p:cNvSpPr/>
            <p:nvPr/>
          </p:nvSpPr>
          <p:spPr>
            <a:xfrm>
              <a:off x="4960619" y="2007108"/>
              <a:ext cx="695325" cy="914400"/>
            </a:xfrm>
            <a:custGeom>
              <a:avLst/>
              <a:gdLst/>
              <a:ahLst/>
              <a:cxnLst/>
              <a:rect l="l" t="t" r="r" b="b"/>
              <a:pathLst>
                <a:path w="695325" h="914400">
                  <a:moveTo>
                    <a:pt x="694944" y="0"/>
                  </a:moveTo>
                  <a:lnTo>
                    <a:pt x="0" y="0"/>
                  </a:lnTo>
                  <a:lnTo>
                    <a:pt x="0" y="914400"/>
                  </a:lnTo>
                  <a:lnTo>
                    <a:pt x="694944" y="914400"/>
                  </a:lnTo>
                  <a:lnTo>
                    <a:pt x="694944" y="0"/>
                  </a:lnTo>
                  <a:close/>
                </a:path>
              </a:pathLst>
            </a:custGeom>
            <a:solidFill>
              <a:srgbClr val="CECECE"/>
            </a:solidFill>
          </p:spPr>
          <p:txBody>
            <a:bodyPr wrap="square" lIns="0" tIns="0" rIns="0" bIns="0" rtlCol="0"/>
            <a:lstStyle/>
            <a:p>
              <a:endParaRPr/>
            </a:p>
          </p:txBody>
        </p:sp>
        <p:sp>
          <p:nvSpPr>
            <p:cNvPr id="17" name="object 17"/>
            <p:cNvSpPr/>
            <p:nvPr/>
          </p:nvSpPr>
          <p:spPr>
            <a:xfrm>
              <a:off x="4960619" y="2007108"/>
              <a:ext cx="695325" cy="914400"/>
            </a:xfrm>
            <a:custGeom>
              <a:avLst/>
              <a:gdLst/>
              <a:ahLst/>
              <a:cxnLst/>
              <a:rect l="l" t="t" r="r" b="b"/>
              <a:pathLst>
                <a:path w="695325" h="914400">
                  <a:moveTo>
                    <a:pt x="0" y="914400"/>
                  </a:moveTo>
                  <a:lnTo>
                    <a:pt x="694944" y="914400"/>
                  </a:lnTo>
                  <a:lnTo>
                    <a:pt x="694944" y="0"/>
                  </a:lnTo>
                  <a:lnTo>
                    <a:pt x="0" y="0"/>
                  </a:lnTo>
                  <a:lnTo>
                    <a:pt x="0" y="914400"/>
                  </a:lnTo>
                  <a:close/>
                </a:path>
              </a:pathLst>
            </a:custGeom>
            <a:ln w="12700">
              <a:solidFill>
                <a:srgbClr val="000000"/>
              </a:solidFill>
            </a:ln>
          </p:spPr>
          <p:txBody>
            <a:bodyPr wrap="square" lIns="0" tIns="0" rIns="0" bIns="0" rtlCol="0"/>
            <a:lstStyle/>
            <a:p>
              <a:endParaRPr/>
            </a:p>
          </p:txBody>
        </p:sp>
        <p:sp>
          <p:nvSpPr>
            <p:cNvPr id="18" name="object 18"/>
            <p:cNvSpPr/>
            <p:nvPr/>
          </p:nvSpPr>
          <p:spPr>
            <a:xfrm>
              <a:off x="4192523" y="1997964"/>
              <a:ext cx="695325" cy="896619"/>
            </a:xfrm>
            <a:custGeom>
              <a:avLst/>
              <a:gdLst/>
              <a:ahLst/>
              <a:cxnLst/>
              <a:rect l="l" t="t" r="r" b="b"/>
              <a:pathLst>
                <a:path w="695325" h="896619">
                  <a:moveTo>
                    <a:pt x="694944" y="0"/>
                  </a:moveTo>
                  <a:lnTo>
                    <a:pt x="0" y="0"/>
                  </a:lnTo>
                  <a:lnTo>
                    <a:pt x="0" y="896112"/>
                  </a:lnTo>
                  <a:lnTo>
                    <a:pt x="694944" y="896112"/>
                  </a:lnTo>
                  <a:lnTo>
                    <a:pt x="694944" y="0"/>
                  </a:lnTo>
                  <a:close/>
                </a:path>
              </a:pathLst>
            </a:custGeom>
            <a:solidFill>
              <a:srgbClr val="E3E3E3"/>
            </a:solidFill>
          </p:spPr>
          <p:txBody>
            <a:bodyPr wrap="square" lIns="0" tIns="0" rIns="0" bIns="0" rtlCol="0"/>
            <a:lstStyle/>
            <a:p>
              <a:endParaRPr/>
            </a:p>
          </p:txBody>
        </p:sp>
        <p:sp>
          <p:nvSpPr>
            <p:cNvPr id="19" name="object 19"/>
            <p:cNvSpPr/>
            <p:nvPr/>
          </p:nvSpPr>
          <p:spPr>
            <a:xfrm>
              <a:off x="4192523" y="1997964"/>
              <a:ext cx="695325" cy="896619"/>
            </a:xfrm>
            <a:custGeom>
              <a:avLst/>
              <a:gdLst/>
              <a:ahLst/>
              <a:cxnLst/>
              <a:rect l="l" t="t" r="r" b="b"/>
              <a:pathLst>
                <a:path w="695325" h="896619">
                  <a:moveTo>
                    <a:pt x="0" y="896112"/>
                  </a:moveTo>
                  <a:lnTo>
                    <a:pt x="694944" y="896112"/>
                  </a:lnTo>
                  <a:lnTo>
                    <a:pt x="694944" y="0"/>
                  </a:lnTo>
                  <a:lnTo>
                    <a:pt x="0" y="0"/>
                  </a:lnTo>
                  <a:lnTo>
                    <a:pt x="0" y="896112"/>
                  </a:lnTo>
                  <a:close/>
                </a:path>
              </a:pathLst>
            </a:custGeom>
            <a:ln w="12700">
              <a:solidFill>
                <a:srgbClr val="000000"/>
              </a:solidFill>
            </a:ln>
          </p:spPr>
          <p:txBody>
            <a:bodyPr wrap="square" lIns="0" tIns="0" rIns="0" bIns="0" rtlCol="0"/>
            <a:lstStyle/>
            <a:p>
              <a:endParaRPr/>
            </a:p>
          </p:txBody>
        </p:sp>
        <p:sp>
          <p:nvSpPr>
            <p:cNvPr id="20" name="object 20"/>
            <p:cNvSpPr/>
            <p:nvPr/>
          </p:nvSpPr>
          <p:spPr>
            <a:xfrm>
              <a:off x="4924043" y="1997964"/>
              <a:ext cx="713740" cy="896619"/>
            </a:xfrm>
            <a:custGeom>
              <a:avLst/>
              <a:gdLst/>
              <a:ahLst/>
              <a:cxnLst/>
              <a:rect l="l" t="t" r="r" b="b"/>
              <a:pathLst>
                <a:path w="713739" h="896619">
                  <a:moveTo>
                    <a:pt x="713231" y="0"/>
                  </a:moveTo>
                  <a:lnTo>
                    <a:pt x="0" y="0"/>
                  </a:lnTo>
                  <a:lnTo>
                    <a:pt x="0" y="896112"/>
                  </a:lnTo>
                  <a:lnTo>
                    <a:pt x="713231" y="896112"/>
                  </a:lnTo>
                  <a:lnTo>
                    <a:pt x="713231" y="0"/>
                  </a:lnTo>
                  <a:close/>
                </a:path>
              </a:pathLst>
            </a:custGeom>
            <a:solidFill>
              <a:srgbClr val="E3E3E3"/>
            </a:solidFill>
          </p:spPr>
          <p:txBody>
            <a:bodyPr wrap="square" lIns="0" tIns="0" rIns="0" bIns="0" rtlCol="0"/>
            <a:lstStyle/>
            <a:p>
              <a:endParaRPr/>
            </a:p>
          </p:txBody>
        </p:sp>
        <p:sp>
          <p:nvSpPr>
            <p:cNvPr id="21" name="object 21"/>
            <p:cNvSpPr/>
            <p:nvPr/>
          </p:nvSpPr>
          <p:spPr>
            <a:xfrm>
              <a:off x="4924043" y="1997964"/>
              <a:ext cx="713740" cy="896619"/>
            </a:xfrm>
            <a:custGeom>
              <a:avLst/>
              <a:gdLst/>
              <a:ahLst/>
              <a:cxnLst/>
              <a:rect l="l" t="t" r="r" b="b"/>
              <a:pathLst>
                <a:path w="713739" h="896619">
                  <a:moveTo>
                    <a:pt x="0" y="896112"/>
                  </a:moveTo>
                  <a:lnTo>
                    <a:pt x="713231" y="896112"/>
                  </a:lnTo>
                  <a:lnTo>
                    <a:pt x="713231" y="0"/>
                  </a:lnTo>
                  <a:lnTo>
                    <a:pt x="0" y="0"/>
                  </a:lnTo>
                  <a:lnTo>
                    <a:pt x="0" y="896112"/>
                  </a:lnTo>
                  <a:close/>
                </a:path>
              </a:pathLst>
            </a:custGeom>
            <a:ln w="12700">
              <a:solidFill>
                <a:srgbClr val="000000"/>
              </a:solidFill>
            </a:ln>
          </p:spPr>
          <p:txBody>
            <a:bodyPr wrap="square" lIns="0" tIns="0" rIns="0" bIns="0" rtlCol="0"/>
            <a:lstStyle/>
            <a:p>
              <a:endParaRPr/>
            </a:p>
          </p:txBody>
        </p:sp>
        <p:sp>
          <p:nvSpPr>
            <p:cNvPr id="22" name="object 22"/>
            <p:cNvSpPr/>
            <p:nvPr/>
          </p:nvSpPr>
          <p:spPr>
            <a:xfrm>
              <a:off x="4201667" y="1879092"/>
              <a:ext cx="1416050" cy="1013460"/>
            </a:xfrm>
            <a:custGeom>
              <a:avLst/>
              <a:gdLst/>
              <a:ahLst/>
              <a:cxnLst/>
              <a:rect l="l" t="t" r="r" b="b"/>
              <a:pathLst>
                <a:path w="1416050" h="1013460">
                  <a:moveTo>
                    <a:pt x="1079246" y="0"/>
                  </a:moveTo>
                  <a:lnTo>
                    <a:pt x="979297" y="9525"/>
                  </a:lnTo>
                  <a:lnTo>
                    <a:pt x="891921" y="30225"/>
                  </a:lnTo>
                  <a:lnTo>
                    <a:pt x="799973" y="49275"/>
                  </a:lnTo>
                  <a:lnTo>
                    <a:pt x="706247" y="79375"/>
                  </a:lnTo>
                  <a:lnTo>
                    <a:pt x="631698" y="46100"/>
                  </a:lnTo>
                  <a:lnTo>
                    <a:pt x="536448" y="27050"/>
                  </a:lnTo>
                  <a:lnTo>
                    <a:pt x="449199" y="17525"/>
                  </a:lnTo>
                  <a:lnTo>
                    <a:pt x="341249" y="12700"/>
                  </a:lnTo>
                  <a:lnTo>
                    <a:pt x="247650" y="19050"/>
                  </a:lnTo>
                  <a:lnTo>
                    <a:pt x="153924" y="30225"/>
                  </a:lnTo>
                  <a:lnTo>
                    <a:pt x="68199" y="49275"/>
                  </a:lnTo>
                  <a:lnTo>
                    <a:pt x="0" y="79375"/>
                  </a:lnTo>
                  <a:lnTo>
                    <a:pt x="0" y="1013333"/>
                  </a:lnTo>
                  <a:lnTo>
                    <a:pt x="80899" y="994283"/>
                  </a:lnTo>
                  <a:lnTo>
                    <a:pt x="155575" y="983234"/>
                  </a:lnTo>
                  <a:lnTo>
                    <a:pt x="234950" y="975233"/>
                  </a:lnTo>
                  <a:lnTo>
                    <a:pt x="333248" y="968883"/>
                  </a:lnTo>
                  <a:lnTo>
                    <a:pt x="428498" y="968883"/>
                  </a:lnTo>
                  <a:lnTo>
                    <a:pt x="528574" y="975233"/>
                  </a:lnTo>
                  <a:lnTo>
                    <a:pt x="607822" y="987933"/>
                  </a:lnTo>
                  <a:lnTo>
                    <a:pt x="707898" y="1011809"/>
                  </a:lnTo>
                  <a:lnTo>
                    <a:pt x="807847" y="987933"/>
                  </a:lnTo>
                  <a:lnTo>
                    <a:pt x="888746" y="968883"/>
                  </a:lnTo>
                  <a:lnTo>
                    <a:pt x="976122" y="959358"/>
                  </a:lnTo>
                  <a:lnTo>
                    <a:pt x="1068197" y="953008"/>
                  </a:lnTo>
                  <a:lnTo>
                    <a:pt x="1153795" y="954659"/>
                  </a:lnTo>
                  <a:lnTo>
                    <a:pt x="1245870" y="967359"/>
                  </a:lnTo>
                  <a:lnTo>
                    <a:pt x="1323721" y="978408"/>
                  </a:lnTo>
                  <a:lnTo>
                    <a:pt x="1415796" y="1011809"/>
                  </a:lnTo>
                  <a:lnTo>
                    <a:pt x="1414145" y="79375"/>
                  </a:lnTo>
                  <a:lnTo>
                    <a:pt x="1347470" y="42925"/>
                  </a:lnTo>
                  <a:lnTo>
                    <a:pt x="1264920" y="19050"/>
                  </a:lnTo>
                  <a:lnTo>
                    <a:pt x="1166495" y="4825"/>
                  </a:lnTo>
                  <a:lnTo>
                    <a:pt x="1079246" y="0"/>
                  </a:lnTo>
                  <a:close/>
                </a:path>
              </a:pathLst>
            </a:custGeom>
            <a:solidFill>
              <a:srgbClr val="FFFFFF"/>
            </a:solidFill>
          </p:spPr>
          <p:txBody>
            <a:bodyPr wrap="square" lIns="0" tIns="0" rIns="0" bIns="0" rtlCol="0"/>
            <a:lstStyle/>
            <a:p>
              <a:endParaRPr/>
            </a:p>
          </p:txBody>
        </p:sp>
        <p:sp>
          <p:nvSpPr>
            <p:cNvPr id="23" name="object 23"/>
            <p:cNvSpPr/>
            <p:nvPr/>
          </p:nvSpPr>
          <p:spPr>
            <a:xfrm>
              <a:off x="4201667" y="1879092"/>
              <a:ext cx="1416050" cy="1013460"/>
            </a:xfrm>
            <a:custGeom>
              <a:avLst/>
              <a:gdLst/>
              <a:ahLst/>
              <a:cxnLst/>
              <a:rect l="l" t="t" r="r" b="b"/>
              <a:pathLst>
                <a:path w="1416050" h="1013460">
                  <a:moveTo>
                    <a:pt x="0" y="1013333"/>
                  </a:moveTo>
                  <a:lnTo>
                    <a:pt x="0" y="79375"/>
                  </a:lnTo>
                  <a:lnTo>
                    <a:pt x="68199" y="49275"/>
                  </a:lnTo>
                  <a:lnTo>
                    <a:pt x="153924" y="30225"/>
                  </a:lnTo>
                  <a:lnTo>
                    <a:pt x="247650" y="19050"/>
                  </a:lnTo>
                  <a:lnTo>
                    <a:pt x="341249" y="12700"/>
                  </a:lnTo>
                  <a:lnTo>
                    <a:pt x="449199" y="17525"/>
                  </a:lnTo>
                  <a:lnTo>
                    <a:pt x="536448" y="27050"/>
                  </a:lnTo>
                  <a:lnTo>
                    <a:pt x="631698" y="46100"/>
                  </a:lnTo>
                  <a:lnTo>
                    <a:pt x="706247" y="79375"/>
                  </a:lnTo>
                  <a:lnTo>
                    <a:pt x="799973" y="49275"/>
                  </a:lnTo>
                  <a:lnTo>
                    <a:pt x="891921" y="30225"/>
                  </a:lnTo>
                  <a:lnTo>
                    <a:pt x="979297" y="9525"/>
                  </a:lnTo>
                  <a:lnTo>
                    <a:pt x="1079246" y="0"/>
                  </a:lnTo>
                  <a:lnTo>
                    <a:pt x="1166495" y="4825"/>
                  </a:lnTo>
                  <a:lnTo>
                    <a:pt x="1264920" y="19050"/>
                  </a:lnTo>
                  <a:lnTo>
                    <a:pt x="1347470" y="42925"/>
                  </a:lnTo>
                  <a:lnTo>
                    <a:pt x="1414145" y="79375"/>
                  </a:lnTo>
                  <a:lnTo>
                    <a:pt x="1415796" y="1011809"/>
                  </a:lnTo>
                  <a:lnTo>
                    <a:pt x="1323721" y="978408"/>
                  </a:lnTo>
                  <a:lnTo>
                    <a:pt x="1245870" y="967359"/>
                  </a:lnTo>
                  <a:lnTo>
                    <a:pt x="1153795" y="954659"/>
                  </a:lnTo>
                  <a:lnTo>
                    <a:pt x="1068197" y="953008"/>
                  </a:lnTo>
                  <a:lnTo>
                    <a:pt x="976122" y="959358"/>
                  </a:lnTo>
                  <a:lnTo>
                    <a:pt x="888746" y="968883"/>
                  </a:lnTo>
                  <a:lnTo>
                    <a:pt x="807847" y="987933"/>
                  </a:lnTo>
                  <a:lnTo>
                    <a:pt x="707898" y="1011809"/>
                  </a:lnTo>
                  <a:lnTo>
                    <a:pt x="607822" y="987933"/>
                  </a:lnTo>
                  <a:lnTo>
                    <a:pt x="528574" y="975233"/>
                  </a:lnTo>
                  <a:lnTo>
                    <a:pt x="428498" y="968883"/>
                  </a:lnTo>
                  <a:lnTo>
                    <a:pt x="333248" y="968883"/>
                  </a:lnTo>
                  <a:lnTo>
                    <a:pt x="234950" y="975233"/>
                  </a:lnTo>
                  <a:lnTo>
                    <a:pt x="155575" y="983234"/>
                  </a:lnTo>
                  <a:lnTo>
                    <a:pt x="80899" y="994283"/>
                  </a:lnTo>
                  <a:lnTo>
                    <a:pt x="0" y="1013333"/>
                  </a:lnTo>
                </a:path>
              </a:pathLst>
            </a:custGeom>
            <a:ln w="12700">
              <a:solidFill>
                <a:srgbClr val="000000"/>
              </a:solidFill>
            </a:ln>
          </p:spPr>
          <p:txBody>
            <a:bodyPr wrap="square" lIns="0" tIns="0" rIns="0" bIns="0" rtlCol="0"/>
            <a:lstStyle/>
            <a:p>
              <a:endParaRPr/>
            </a:p>
          </p:txBody>
        </p:sp>
        <p:sp>
          <p:nvSpPr>
            <p:cNvPr id="24" name="object 24"/>
            <p:cNvSpPr/>
            <p:nvPr/>
          </p:nvSpPr>
          <p:spPr>
            <a:xfrm>
              <a:off x="4914899" y="1970532"/>
              <a:ext cx="0" cy="905510"/>
            </a:xfrm>
            <a:custGeom>
              <a:avLst/>
              <a:gdLst/>
              <a:ahLst/>
              <a:cxnLst/>
              <a:rect l="l" t="t" r="r" b="b"/>
              <a:pathLst>
                <a:path h="905510">
                  <a:moveTo>
                    <a:pt x="0" y="0"/>
                  </a:moveTo>
                  <a:lnTo>
                    <a:pt x="0" y="905255"/>
                  </a:lnTo>
                </a:path>
              </a:pathLst>
            </a:custGeom>
            <a:ln w="12700">
              <a:solidFill>
                <a:srgbClr val="000000"/>
              </a:solidFill>
            </a:ln>
          </p:spPr>
          <p:txBody>
            <a:bodyPr wrap="square" lIns="0" tIns="0" rIns="0" bIns="0" rtlCol="0"/>
            <a:lstStyle/>
            <a:p>
              <a:endParaRPr/>
            </a:p>
          </p:txBody>
        </p:sp>
        <p:pic>
          <p:nvPicPr>
            <p:cNvPr id="25" name="object 25"/>
            <p:cNvPicPr/>
            <p:nvPr/>
          </p:nvPicPr>
          <p:blipFill>
            <a:blip r:embed="rId2" cstate="print"/>
            <a:stretch>
              <a:fillRect/>
            </a:stretch>
          </p:blipFill>
          <p:spPr>
            <a:xfrm>
              <a:off x="4853685" y="2887726"/>
              <a:ext cx="113284" cy="67563"/>
            </a:xfrm>
            <a:prstGeom prst="rect">
              <a:avLst/>
            </a:prstGeom>
          </p:spPr>
        </p:pic>
        <p:sp>
          <p:nvSpPr>
            <p:cNvPr id="26" name="object 26"/>
            <p:cNvSpPr/>
            <p:nvPr/>
          </p:nvSpPr>
          <p:spPr>
            <a:xfrm>
              <a:off x="4210811" y="2052828"/>
              <a:ext cx="1399540" cy="64135"/>
            </a:xfrm>
            <a:custGeom>
              <a:avLst/>
              <a:gdLst/>
              <a:ahLst/>
              <a:cxnLst/>
              <a:rect l="l" t="t" r="r" b="b"/>
              <a:pathLst>
                <a:path w="1399539" h="64135">
                  <a:moveTo>
                    <a:pt x="0" y="54483"/>
                  </a:moveTo>
                  <a:lnTo>
                    <a:pt x="49744" y="29963"/>
                  </a:lnTo>
                  <a:lnTo>
                    <a:pt x="92762" y="19869"/>
                  </a:lnTo>
                  <a:lnTo>
                    <a:pt x="145652" y="11566"/>
                  </a:lnTo>
                  <a:lnTo>
                    <a:pt x="206741" y="5314"/>
                  </a:lnTo>
                  <a:lnTo>
                    <a:pt x="274359" y="1371"/>
                  </a:lnTo>
                  <a:lnTo>
                    <a:pt x="346837" y="0"/>
                  </a:lnTo>
                  <a:lnTo>
                    <a:pt x="420617" y="1422"/>
                  </a:lnTo>
                  <a:lnTo>
                    <a:pt x="489272" y="5505"/>
                  </a:lnTo>
                  <a:lnTo>
                    <a:pt x="551067" y="11966"/>
                  </a:lnTo>
                  <a:lnTo>
                    <a:pt x="604267" y="20527"/>
                  </a:lnTo>
                  <a:lnTo>
                    <a:pt x="647136" y="30907"/>
                  </a:lnTo>
                  <a:lnTo>
                    <a:pt x="677940" y="42827"/>
                  </a:lnTo>
                  <a:lnTo>
                    <a:pt x="694943" y="56007"/>
                  </a:lnTo>
                </a:path>
                <a:path w="1399539" h="64135">
                  <a:moveTo>
                    <a:pt x="704088" y="56007"/>
                  </a:moveTo>
                  <a:lnTo>
                    <a:pt x="751503" y="30907"/>
                  </a:lnTo>
                  <a:lnTo>
                    <a:pt x="794125" y="20527"/>
                  </a:lnTo>
                  <a:lnTo>
                    <a:pt x="847038" y="11966"/>
                  </a:lnTo>
                  <a:lnTo>
                    <a:pt x="908508" y="5505"/>
                  </a:lnTo>
                  <a:lnTo>
                    <a:pt x="976795" y="1422"/>
                  </a:lnTo>
                  <a:lnTo>
                    <a:pt x="1050163" y="0"/>
                  </a:lnTo>
                  <a:lnTo>
                    <a:pt x="1120467" y="1302"/>
                  </a:lnTo>
                  <a:lnTo>
                    <a:pt x="1185951" y="5036"/>
                  </a:lnTo>
                  <a:lnTo>
                    <a:pt x="1245211" y="10943"/>
                  </a:lnTo>
                  <a:lnTo>
                    <a:pt x="1296844" y="18764"/>
                  </a:lnTo>
                  <a:lnTo>
                    <a:pt x="1339446" y="28240"/>
                  </a:lnTo>
                  <a:lnTo>
                    <a:pt x="1391943" y="51120"/>
                  </a:lnTo>
                  <a:lnTo>
                    <a:pt x="1399032" y="64008"/>
                  </a:lnTo>
                </a:path>
              </a:pathLst>
            </a:custGeom>
            <a:ln w="12700">
              <a:solidFill>
                <a:srgbClr val="000000"/>
              </a:solidFill>
            </a:ln>
          </p:spPr>
          <p:txBody>
            <a:bodyPr wrap="square" lIns="0" tIns="0" rIns="0" bIns="0" rtlCol="0"/>
            <a:lstStyle/>
            <a:p>
              <a:endParaRPr/>
            </a:p>
          </p:txBody>
        </p:sp>
      </p:grpSp>
      <p:grpSp>
        <p:nvGrpSpPr>
          <p:cNvPr id="27" name="object 27"/>
          <p:cNvGrpSpPr/>
          <p:nvPr/>
        </p:nvGrpSpPr>
        <p:grpSpPr>
          <a:xfrm>
            <a:off x="1814829" y="914400"/>
            <a:ext cx="3229610" cy="4645660"/>
            <a:chOff x="290829" y="914400"/>
            <a:chExt cx="3229610" cy="4645660"/>
          </a:xfrm>
        </p:grpSpPr>
        <p:sp>
          <p:nvSpPr>
            <p:cNvPr id="28" name="object 28"/>
            <p:cNvSpPr/>
            <p:nvPr/>
          </p:nvSpPr>
          <p:spPr>
            <a:xfrm>
              <a:off x="758952" y="914400"/>
              <a:ext cx="2761615" cy="4645660"/>
            </a:xfrm>
            <a:custGeom>
              <a:avLst/>
              <a:gdLst/>
              <a:ahLst/>
              <a:cxnLst/>
              <a:rect l="l" t="t" r="r" b="b"/>
              <a:pathLst>
                <a:path w="2761615" h="4645660">
                  <a:moveTo>
                    <a:pt x="2761488" y="0"/>
                  </a:moveTo>
                  <a:lnTo>
                    <a:pt x="0" y="0"/>
                  </a:lnTo>
                  <a:lnTo>
                    <a:pt x="0" y="4645152"/>
                  </a:lnTo>
                  <a:lnTo>
                    <a:pt x="2761488" y="4645152"/>
                  </a:lnTo>
                  <a:lnTo>
                    <a:pt x="2761488" y="0"/>
                  </a:lnTo>
                  <a:close/>
                </a:path>
              </a:pathLst>
            </a:custGeom>
            <a:solidFill>
              <a:srgbClr val="A1C1FD"/>
            </a:solidFill>
          </p:spPr>
          <p:txBody>
            <a:bodyPr wrap="square" lIns="0" tIns="0" rIns="0" bIns="0" rtlCol="0"/>
            <a:lstStyle/>
            <a:p>
              <a:endParaRPr/>
            </a:p>
          </p:txBody>
        </p:sp>
        <p:sp>
          <p:nvSpPr>
            <p:cNvPr id="29" name="object 29"/>
            <p:cNvSpPr/>
            <p:nvPr/>
          </p:nvSpPr>
          <p:spPr>
            <a:xfrm>
              <a:off x="297180" y="2135123"/>
              <a:ext cx="2307590" cy="3030220"/>
            </a:xfrm>
            <a:custGeom>
              <a:avLst/>
              <a:gdLst/>
              <a:ahLst/>
              <a:cxnLst/>
              <a:rect l="l" t="t" r="r" b="b"/>
              <a:pathLst>
                <a:path w="2307590" h="3030220">
                  <a:moveTo>
                    <a:pt x="2307336" y="644398"/>
                  </a:moveTo>
                  <a:lnTo>
                    <a:pt x="1865376" y="629831"/>
                  </a:lnTo>
                  <a:lnTo>
                    <a:pt x="1865376" y="484632"/>
                  </a:lnTo>
                  <a:lnTo>
                    <a:pt x="1865376" y="0"/>
                  </a:lnTo>
                  <a:lnTo>
                    <a:pt x="0" y="0"/>
                  </a:lnTo>
                  <a:lnTo>
                    <a:pt x="0" y="484632"/>
                  </a:lnTo>
                  <a:lnTo>
                    <a:pt x="0" y="2423160"/>
                  </a:lnTo>
                  <a:lnTo>
                    <a:pt x="96012" y="2423160"/>
                  </a:lnTo>
                  <a:lnTo>
                    <a:pt x="96012" y="2719070"/>
                  </a:lnTo>
                  <a:lnTo>
                    <a:pt x="175387" y="2866390"/>
                  </a:lnTo>
                  <a:lnTo>
                    <a:pt x="318249" y="3012186"/>
                  </a:lnTo>
                  <a:lnTo>
                    <a:pt x="2307336" y="3029712"/>
                  </a:lnTo>
                  <a:lnTo>
                    <a:pt x="2307336" y="644398"/>
                  </a:lnTo>
                  <a:close/>
                </a:path>
              </a:pathLst>
            </a:custGeom>
            <a:solidFill>
              <a:srgbClr val="003366"/>
            </a:solidFill>
          </p:spPr>
          <p:txBody>
            <a:bodyPr wrap="square" lIns="0" tIns="0" rIns="0" bIns="0" rtlCol="0"/>
            <a:lstStyle/>
            <a:p>
              <a:endParaRPr/>
            </a:p>
          </p:txBody>
        </p:sp>
        <p:sp>
          <p:nvSpPr>
            <p:cNvPr id="30" name="object 30"/>
            <p:cNvSpPr/>
            <p:nvPr/>
          </p:nvSpPr>
          <p:spPr>
            <a:xfrm>
              <a:off x="297179" y="2135124"/>
              <a:ext cx="1865630" cy="2423160"/>
            </a:xfrm>
            <a:custGeom>
              <a:avLst/>
              <a:gdLst/>
              <a:ahLst/>
              <a:cxnLst/>
              <a:rect l="l" t="t" r="r" b="b"/>
              <a:pathLst>
                <a:path w="1865630" h="2423160">
                  <a:moveTo>
                    <a:pt x="0" y="2423160"/>
                  </a:moveTo>
                  <a:lnTo>
                    <a:pt x="1865376" y="2423160"/>
                  </a:lnTo>
                  <a:lnTo>
                    <a:pt x="1865376" y="0"/>
                  </a:lnTo>
                  <a:lnTo>
                    <a:pt x="0" y="0"/>
                  </a:lnTo>
                  <a:lnTo>
                    <a:pt x="0" y="2423160"/>
                  </a:lnTo>
                  <a:close/>
                </a:path>
              </a:pathLst>
            </a:custGeom>
            <a:ln w="12700">
              <a:solidFill>
                <a:srgbClr val="000000"/>
              </a:solidFill>
            </a:ln>
          </p:spPr>
          <p:txBody>
            <a:bodyPr wrap="square" lIns="0" tIns="0" rIns="0" bIns="0" rtlCol="0"/>
            <a:lstStyle/>
            <a:p>
              <a:endParaRPr/>
            </a:p>
          </p:txBody>
        </p:sp>
        <p:sp>
          <p:nvSpPr>
            <p:cNvPr id="31" name="object 31"/>
            <p:cNvSpPr/>
            <p:nvPr/>
          </p:nvSpPr>
          <p:spPr>
            <a:xfrm>
              <a:off x="297180" y="2199131"/>
              <a:ext cx="1765300" cy="1892935"/>
            </a:xfrm>
            <a:custGeom>
              <a:avLst/>
              <a:gdLst/>
              <a:ahLst/>
              <a:cxnLst/>
              <a:rect l="l" t="t" r="r" b="b"/>
              <a:pathLst>
                <a:path w="1765300" h="1892935">
                  <a:moveTo>
                    <a:pt x="1764792" y="0"/>
                  </a:moveTo>
                  <a:lnTo>
                    <a:pt x="0" y="0"/>
                  </a:lnTo>
                  <a:lnTo>
                    <a:pt x="0" y="420624"/>
                  </a:lnTo>
                  <a:lnTo>
                    <a:pt x="0" y="1892808"/>
                  </a:lnTo>
                  <a:lnTo>
                    <a:pt x="1764792" y="1892808"/>
                  </a:lnTo>
                  <a:lnTo>
                    <a:pt x="1764792" y="420624"/>
                  </a:lnTo>
                  <a:lnTo>
                    <a:pt x="1764792" y="0"/>
                  </a:lnTo>
                  <a:close/>
                </a:path>
              </a:pathLst>
            </a:custGeom>
            <a:solidFill>
              <a:srgbClr val="FFFFFF"/>
            </a:solidFill>
          </p:spPr>
          <p:txBody>
            <a:bodyPr wrap="square" lIns="0" tIns="0" rIns="0" bIns="0" rtlCol="0"/>
            <a:lstStyle/>
            <a:p>
              <a:endParaRPr/>
            </a:p>
          </p:txBody>
        </p:sp>
        <p:sp>
          <p:nvSpPr>
            <p:cNvPr id="32" name="object 32"/>
            <p:cNvSpPr/>
            <p:nvPr/>
          </p:nvSpPr>
          <p:spPr>
            <a:xfrm>
              <a:off x="297179" y="2199132"/>
              <a:ext cx="1765300" cy="1892935"/>
            </a:xfrm>
            <a:custGeom>
              <a:avLst/>
              <a:gdLst/>
              <a:ahLst/>
              <a:cxnLst/>
              <a:rect l="l" t="t" r="r" b="b"/>
              <a:pathLst>
                <a:path w="1765300" h="1892935">
                  <a:moveTo>
                    <a:pt x="0" y="1892808"/>
                  </a:moveTo>
                  <a:lnTo>
                    <a:pt x="1764792" y="1892808"/>
                  </a:lnTo>
                  <a:lnTo>
                    <a:pt x="1764792" y="0"/>
                  </a:lnTo>
                  <a:lnTo>
                    <a:pt x="0" y="0"/>
                  </a:lnTo>
                  <a:lnTo>
                    <a:pt x="0" y="1892808"/>
                  </a:lnTo>
                  <a:close/>
                </a:path>
              </a:pathLst>
            </a:custGeom>
            <a:ln w="12699">
              <a:solidFill>
                <a:srgbClr val="000000"/>
              </a:solidFill>
            </a:ln>
          </p:spPr>
          <p:txBody>
            <a:bodyPr wrap="square" lIns="0" tIns="0" rIns="0" bIns="0" rtlCol="0"/>
            <a:lstStyle/>
            <a:p>
              <a:endParaRPr/>
            </a:p>
          </p:txBody>
        </p:sp>
        <p:sp>
          <p:nvSpPr>
            <p:cNvPr id="33" name="object 33"/>
            <p:cNvSpPr/>
            <p:nvPr/>
          </p:nvSpPr>
          <p:spPr>
            <a:xfrm>
              <a:off x="333756" y="2253995"/>
              <a:ext cx="1765300" cy="1902460"/>
            </a:xfrm>
            <a:custGeom>
              <a:avLst/>
              <a:gdLst/>
              <a:ahLst/>
              <a:cxnLst/>
              <a:rect l="l" t="t" r="r" b="b"/>
              <a:pathLst>
                <a:path w="1765300" h="1902460">
                  <a:moveTo>
                    <a:pt x="1764792" y="0"/>
                  </a:moveTo>
                  <a:lnTo>
                    <a:pt x="0" y="0"/>
                  </a:lnTo>
                  <a:lnTo>
                    <a:pt x="0" y="365760"/>
                  </a:lnTo>
                  <a:lnTo>
                    <a:pt x="0" y="1901952"/>
                  </a:lnTo>
                  <a:lnTo>
                    <a:pt x="1764792" y="1901952"/>
                  </a:lnTo>
                  <a:lnTo>
                    <a:pt x="1764792" y="365760"/>
                  </a:lnTo>
                  <a:lnTo>
                    <a:pt x="1764792" y="0"/>
                  </a:lnTo>
                  <a:close/>
                </a:path>
              </a:pathLst>
            </a:custGeom>
            <a:solidFill>
              <a:srgbClr val="FFFFFF"/>
            </a:solidFill>
          </p:spPr>
          <p:txBody>
            <a:bodyPr wrap="square" lIns="0" tIns="0" rIns="0" bIns="0" rtlCol="0"/>
            <a:lstStyle/>
            <a:p>
              <a:endParaRPr/>
            </a:p>
          </p:txBody>
        </p:sp>
        <p:sp>
          <p:nvSpPr>
            <p:cNvPr id="34" name="object 34"/>
            <p:cNvSpPr/>
            <p:nvPr/>
          </p:nvSpPr>
          <p:spPr>
            <a:xfrm>
              <a:off x="333755" y="2253996"/>
              <a:ext cx="1765300" cy="1902460"/>
            </a:xfrm>
            <a:custGeom>
              <a:avLst/>
              <a:gdLst/>
              <a:ahLst/>
              <a:cxnLst/>
              <a:rect l="l" t="t" r="r" b="b"/>
              <a:pathLst>
                <a:path w="1765300" h="1902460">
                  <a:moveTo>
                    <a:pt x="0" y="1901952"/>
                  </a:moveTo>
                  <a:lnTo>
                    <a:pt x="1764792" y="1901952"/>
                  </a:lnTo>
                  <a:lnTo>
                    <a:pt x="1764792" y="0"/>
                  </a:lnTo>
                  <a:lnTo>
                    <a:pt x="0" y="0"/>
                  </a:lnTo>
                  <a:lnTo>
                    <a:pt x="0" y="1901952"/>
                  </a:lnTo>
                  <a:close/>
                </a:path>
              </a:pathLst>
            </a:custGeom>
            <a:ln w="12700">
              <a:solidFill>
                <a:srgbClr val="000000"/>
              </a:solidFill>
            </a:ln>
          </p:spPr>
          <p:txBody>
            <a:bodyPr wrap="square" lIns="0" tIns="0" rIns="0" bIns="0" rtlCol="0"/>
            <a:lstStyle/>
            <a:p>
              <a:endParaRPr/>
            </a:p>
          </p:txBody>
        </p:sp>
        <p:sp>
          <p:nvSpPr>
            <p:cNvPr id="35" name="object 35"/>
            <p:cNvSpPr/>
            <p:nvPr/>
          </p:nvSpPr>
          <p:spPr>
            <a:xfrm>
              <a:off x="361188" y="2308859"/>
              <a:ext cx="1774189" cy="1902460"/>
            </a:xfrm>
            <a:custGeom>
              <a:avLst/>
              <a:gdLst/>
              <a:ahLst/>
              <a:cxnLst/>
              <a:rect l="l" t="t" r="r" b="b"/>
              <a:pathLst>
                <a:path w="1774189" h="1902460">
                  <a:moveTo>
                    <a:pt x="1773936" y="0"/>
                  </a:moveTo>
                  <a:lnTo>
                    <a:pt x="0" y="0"/>
                  </a:lnTo>
                  <a:lnTo>
                    <a:pt x="0" y="310896"/>
                  </a:lnTo>
                  <a:lnTo>
                    <a:pt x="0" y="1901952"/>
                  </a:lnTo>
                  <a:lnTo>
                    <a:pt x="1773936" y="1901952"/>
                  </a:lnTo>
                  <a:lnTo>
                    <a:pt x="1773936" y="310896"/>
                  </a:lnTo>
                  <a:lnTo>
                    <a:pt x="1773936" y="0"/>
                  </a:lnTo>
                  <a:close/>
                </a:path>
              </a:pathLst>
            </a:custGeom>
            <a:solidFill>
              <a:srgbClr val="FFFFFF"/>
            </a:solidFill>
          </p:spPr>
          <p:txBody>
            <a:bodyPr wrap="square" lIns="0" tIns="0" rIns="0" bIns="0" rtlCol="0"/>
            <a:lstStyle/>
            <a:p>
              <a:endParaRPr/>
            </a:p>
          </p:txBody>
        </p:sp>
        <p:sp>
          <p:nvSpPr>
            <p:cNvPr id="36" name="object 36"/>
            <p:cNvSpPr/>
            <p:nvPr/>
          </p:nvSpPr>
          <p:spPr>
            <a:xfrm>
              <a:off x="361187" y="2308860"/>
              <a:ext cx="1774189" cy="1902460"/>
            </a:xfrm>
            <a:custGeom>
              <a:avLst/>
              <a:gdLst/>
              <a:ahLst/>
              <a:cxnLst/>
              <a:rect l="l" t="t" r="r" b="b"/>
              <a:pathLst>
                <a:path w="1774189" h="1902460">
                  <a:moveTo>
                    <a:pt x="0" y="1901952"/>
                  </a:moveTo>
                  <a:lnTo>
                    <a:pt x="1773936" y="1901952"/>
                  </a:lnTo>
                  <a:lnTo>
                    <a:pt x="1773936" y="0"/>
                  </a:lnTo>
                  <a:lnTo>
                    <a:pt x="0" y="0"/>
                  </a:lnTo>
                  <a:lnTo>
                    <a:pt x="0" y="1901952"/>
                  </a:lnTo>
                  <a:close/>
                </a:path>
              </a:pathLst>
            </a:custGeom>
            <a:ln w="12700">
              <a:solidFill>
                <a:srgbClr val="000000"/>
              </a:solidFill>
            </a:ln>
          </p:spPr>
          <p:txBody>
            <a:bodyPr wrap="square" lIns="0" tIns="0" rIns="0" bIns="0" rtlCol="0"/>
            <a:lstStyle/>
            <a:p>
              <a:endParaRPr/>
            </a:p>
          </p:txBody>
        </p:sp>
        <p:sp>
          <p:nvSpPr>
            <p:cNvPr id="37" name="object 37"/>
            <p:cNvSpPr/>
            <p:nvPr/>
          </p:nvSpPr>
          <p:spPr>
            <a:xfrm>
              <a:off x="388620" y="2354579"/>
              <a:ext cx="1765300" cy="1902460"/>
            </a:xfrm>
            <a:custGeom>
              <a:avLst/>
              <a:gdLst/>
              <a:ahLst/>
              <a:cxnLst/>
              <a:rect l="l" t="t" r="r" b="b"/>
              <a:pathLst>
                <a:path w="1765300" h="1902460">
                  <a:moveTo>
                    <a:pt x="1764792" y="0"/>
                  </a:moveTo>
                  <a:lnTo>
                    <a:pt x="0" y="0"/>
                  </a:lnTo>
                  <a:lnTo>
                    <a:pt x="0" y="265176"/>
                  </a:lnTo>
                  <a:lnTo>
                    <a:pt x="0" y="1901952"/>
                  </a:lnTo>
                  <a:lnTo>
                    <a:pt x="1764792" y="1901952"/>
                  </a:lnTo>
                  <a:lnTo>
                    <a:pt x="1764792" y="265176"/>
                  </a:lnTo>
                  <a:lnTo>
                    <a:pt x="1764792" y="0"/>
                  </a:lnTo>
                  <a:close/>
                </a:path>
              </a:pathLst>
            </a:custGeom>
            <a:solidFill>
              <a:srgbClr val="FFFFFF"/>
            </a:solidFill>
          </p:spPr>
          <p:txBody>
            <a:bodyPr wrap="square" lIns="0" tIns="0" rIns="0" bIns="0" rtlCol="0"/>
            <a:lstStyle/>
            <a:p>
              <a:endParaRPr/>
            </a:p>
          </p:txBody>
        </p:sp>
        <p:sp>
          <p:nvSpPr>
            <p:cNvPr id="38" name="object 38"/>
            <p:cNvSpPr/>
            <p:nvPr/>
          </p:nvSpPr>
          <p:spPr>
            <a:xfrm>
              <a:off x="388619" y="2354580"/>
              <a:ext cx="1765300" cy="1902460"/>
            </a:xfrm>
            <a:custGeom>
              <a:avLst/>
              <a:gdLst/>
              <a:ahLst/>
              <a:cxnLst/>
              <a:rect l="l" t="t" r="r" b="b"/>
              <a:pathLst>
                <a:path w="1765300" h="1902460">
                  <a:moveTo>
                    <a:pt x="0" y="1901952"/>
                  </a:moveTo>
                  <a:lnTo>
                    <a:pt x="1764792" y="1901952"/>
                  </a:lnTo>
                  <a:lnTo>
                    <a:pt x="1764792" y="0"/>
                  </a:lnTo>
                  <a:lnTo>
                    <a:pt x="0" y="0"/>
                  </a:lnTo>
                  <a:lnTo>
                    <a:pt x="0" y="1901952"/>
                  </a:lnTo>
                  <a:close/>
                </a:path>
              </a:pathLst>
            </a:custGeom>
            <a:ln w="12700">
              <a:solidFill>
                <a:srgbClr val="000000"/>
              </a:solidFill>
            </a:ln>
          </p:spPr>
          <p:txBody>
            <a:bodyPr wrap="square" lIns="0" tIns="0" rIns="0" bIns="0" rtlCol="0"/>
            <a:lstStyle/>
            <a:p>
              <a:endParaRPr/>
            </a:p>
          </p:txBody>
        </p:sp>
        <p:sp>
          <p:nvSpPr>
            <p:cNvPr id="39" name="object 39"/>
            <p:cNvSpPr/>
            <p:nvPr/>
          </p:nvSpPr>
          <p:spPr>
            <a:xfrm>
              <a:off x="425196" y="2409443"/>
              <a:ext cx="1774189" cy="1892935"/>
            </a:xfrm>
            <a:custGeom>
              <a:avLst/>
              <a:gdLst/>
              <a:ahLst/>
              <a:cxnLst/>
              <a:rect l="l" t="t" r="r" b="b"/>
              <a:pathLst>
                <a:path w="1774189" h="1892935">
                  <a:moveTo>
                    <a:pt x="1773936" y="0"/>
                  </a:moveTo>
                  <a:lnTo>
                    <a:pt x="0" y="0"/>
                  </a:lnTo>
                  <a:lnTo>
                    <a:pt x="0" y="210312"/>
                  </a:lnTo>
                  <a:lnTo>
                    <a:pt x="0" y="1892808"/>
                  </a:lnTo>
                  <a:lnTo>
                    <a:pt x="1773936" y="1892808"/>
                  </a:lnTo>
                  <a:lnTo>
                    <a:pt x="1773936" y="210312"/>
                  </a:lnTo>
                  <a:lnTo>
                    <a:pt x="1773936" y="0"/>
                  </a:lnTo>
                  <a:close/>
                </a:path>
              </a:pathLst>
            </a:custGeom>
            <a:solidFill>
              <a:srgbClr val="FFFFFF"/>
            </a:solidFill>
          </p:spPr>
          <p:txBody>
            <a:bodyPr wrap="square" lIns="0" tIns="0" rIns="0" bIns="0" rtlCol="0"/>
            <a:lstStyle/>
            <a:p>
              <a:endParaRPr/>
            </a:p>
          </p:txBody>
        </p:sp>
        <p:sp>
          <p:nvSpPr>
            <p:cNvPr id="40" name="object 40"/>
            <p:cNvSpPr/>
            <p:nvPr/>
          </p:nvSpPr>
          <p:spPr>
            <a:xfrm>
              <a:off x="425195" y="2409444"/>
              <a:ext cx="1774189" cy="1892935"/>
            </a:xfrm>
            <a:custGeom>
              <a:avLst/>
              <a:gdLst/>
              <a:ahLst/>
              <a:cxnLst/>
              <a:rect l="l" t="t" r="r" b="b"/>
              <a:pathLst>
                <a:path w="1774189" h="1892935">
                  <a:moveTo>
                    <a:pt x="0" y="1892807"/>
                  </a:moveTo>
                  <a:lnTo>
                    <a:pt x="1773936" y="1892807"/>
                  </a:lnTo>
                  <a:lnTo>
                    <a:pt x="1773936" y="0"/>
                  </a:lnTo>
                  <a:lnTo>
                    <a:pt x="0" y="0"/>
                  </a:lnTo>
                  <a:lnTo>
                    <a:pt x="0" y="1892807"/>
                  </a:lnTo>
                  <a:close/>
                </a:path>
              </a:pathLst>
            </a:custGeom>
            <a:ln w="12700">
              <a:solidFill>
                <a:srgbClr val="000000"/>
              </a:solidFill>
            </a:ln>
          </p:spPr>
          <p:txBody>
            <a:bodyPr wrap="square" lIns="0" tIns="0" rIns="0" bIns="0" rtlCol="0"/>
            <a:lstStyle/>
            <a:p>
              <a:endParaRPr/>
            </a:p>
          </p:txBody>
        </p:sp>
        <p:sp>
          <p:nvSpPr>
            <p:cNvPr id="41" name="object 41"/>
            <p:cNvSpPr/>
            <p:nvPr/>
          </p:nvSpPr>
          <p:spPr>
            <a:xfrm>
              <a:off x="461772" y="2464307"/>
              <a:ext cx="1774189" cy="1892935"/>
            </a:xfrm>
            <a:custGeom>
              <a:avLst/>
              <a:gdLst/>
              <a:ahLst/>
              <a:cxnLst/>
              <a:rect l="l" t="t" r="r" b="b"/>
              <a:pathLst>
                <a:path w="1774189" h="1892935">
                  <a:moveTo>
                    <a:pt x="1773936" y="0"/>
                  </a:moveTo>
                  <a:lnTo>
                    <a:pt x="0" y="0"/>
                  </a:lnTo>
                  <a:lnTo>
                    <a:pt x="0" y="155448"/>
                  </a:lnTo>
                  <a:lnTo>
                    <a:pt x="0" y="1892808"/>
                  </a:lnTo>
                  <a:lnTo>
                    <a:pt x="1773936" y="1892808"/>
                  </a:lnTo>
                  <a:lnTo>
                    <a:pt x="1773936" y="155448"/>
                  </a:lnTo>
                  <a:lnTo>
                    <a:pt x="1773936" y="0"/>
                  </a:lnTo>
                  <a:close/>
                </a:path>
              </a:pathLst>
            </a:custGeom>
            <a:solidFill>
              <a:srgbClr val="FFFFFF"/>
            </a:solidFill>
          </p:spPr>
          <p:txBody>
            <a:bodyPr wrap="square" lIns="0" tIns="0" rIns="0" bIns="0" rtlCol="0"/>
            <a:lstStyle/>
            <a:p>
              <a:endParaRPr/>
            </a:p>
          </p:txBody>
        </p:sp>
        <p:sp>
          <p:nvSpPr>
            <p:cNvPr id="42" name="object 42"/>
            <p:cNvSpPr/>
            <p:nvPr/>
          </p:nvSpPr>
          <p:spPr>
            <a:xfrm>
              <a:off x="461771" y="2464308"/>
              <a:ext cx="1774189" cy="1892935"/>
            </a:xfrm>
            <a:custGeom>
              <a:avLst/>
              <a:gdLst/>
              <a:ahLst/>
              <a:cxnLst/>
              <a:rect l="l" t="t" r="r" b="b"/>
              <a:pathLst>
                <a:path w="1774189" h="1892935">
                  <a:moveTo>
                    <a:pt x="0" y="1892808"/>
                  </a:moveTo>
                  <a:lnTo>
                    <a:pt x="1773936" y="1892808"/>
                  </a:lnTo>
                  <a:lnTo>
                    <a:pt x="1773936" y="0"/>
                  </a:lnTo>
                  <a:lnTo>
                    <a:pt x="0" y="0"/>
                  </a:lnTo>
                  <a:lnTo>
                    <a:pt x="0" y="1892808"/>
                  </a:lnTo>
                  <a:close/>
                </a:path>
              </a:pathLst>
            </a:custGeom>
            <a:ln w="12700">
              <a:solidFill>
                <a:srgbClr val="000000"/>
              </a:solidFill>
            </a:ln>
          </p:spPr>
          <p:txBody>
            <a:bodyPr wrap="square" lIns="0" tIns="0" rIns="0" bIns="0" rtlCol="0"/>
            <a:lstStyle/>
            <a:p>
              <a:endParaRPr/>
            </a:p>
          </p:txBody>
        </p:sp>
        <p:sp>
          <p:nvSpPr>
            <p:cNvPr id="43" name="object 43"/>
            <p:cNvSpPr/>
            <p:nvPr/>
          </p:nvSpPr>
          <p:spPr>
            <a:xfrm>
              <a:off x="489204" y="2510027"/>
              <a:ext cx="1828800" cy="1902460"/>
            </a:xfrm>
            <a:custGeom>
              <a:avLst/>
              <a:gdLst/>
              <a:ahLst/>
              <a:cxnLst/>
              <a:rect l="l" t="t" r="r" b="b"/>
              <a:pathLst>
                <a:path w="1828800" h="1902460">
                  <a:moveTo>
                    <a:pt x="1828800" y="0"/>
                  </a:moveTo>
                  <a:lnTo>
                    <a:pt x="0" y="0"/>
                  </a:lnTo>
                  <a:lnTo>
                    <a:pt x="0" y="109728"/>
                  </a:lnTo>
                  <a:lnTo>
                    <a:pt x="0" y="1901952"/>
                  </a:lnTo>
                  <a:lnTo>
                    <a:pt x="1828800" y="1901952"/>
                  </a:lnTo>
                  <a:lnTo>
                    <a:pt x="1828800" y="109728"/>
                  </a:lnTo>
                  <a:lnTo>
                    <a:pt x="1828800" y="0"/>
                  </a:lnTo>
                  <a:close/>
                </a:path>
              </a:pathLst>
            </a:custGeom>
            <a:solidFill>
              <a:srgbClr val="FFFFFF"/>
            </a:solidFill>
          </p:spPr>
          <p:txBody>
            <a:bodyPr wrap="square" lIns="0" tIns="0" rIns="0" bIns="0" rtlCol="0"/>
            <a:lstStyle/>
            <a:p>
              <a:endParaRPr/>
            </a:p>
          </p:txBody>
        </p:sp>
        <p:sp>
          <p:nvSpPr>
            <p:cNvPr id="44" name="object 44"/>
            <p:cNvSpPr/>
            <p:nvPr/>
          </p:nvSpPr>
          <p:spPr>
            <a:xfrm>
              <a:off x="489203" y="2510027"/>
              <a:ext cx="1828800" cy="1902460"/>
            </a:xfrm>
            <a:custGeom>
              <a:avLst/>
              <a:gdLst/>
              <a:ahLst/>
              <a:cxnLst/>
              <a:rect l="l" t="t" r="r" b="b"/>
              <a:pathLst>
                <a:path w="1828800" h="1902460">
                  <a:moveTo>
                    <a:pt x="0" y="1901952"/>
                  </a:moveTo>
                  <a:lnTo>
                    <a:pt x="1828800" y="1901952"/>
                  </a:lnTo>
                  <a:lnTo>
                    <a:pt x="1828800" y="0"/>
                  </a:lnTo>
                  <a:lnTo>
                    <a:pt x="0" y="0"/>
                  </a:lnTo>
                  <a:lnTo>
                    <a:pt x="0" y="1901952"/>
                  </a:lnTo>
                  <a:close/>
                </a:path>
              </a:pathLst>
            </a:custGeom>
            <a:ln w="12700">
              <a:solidFill>
                <a:srgbClr val="000000"/>
              </a:solidFill>
            </a:ln>
          </p:spPr>
          <p:txBody>
            <a:bodyPr wrap="square" lIns="0" tIns="0" rIns="0" bIns="0" rtlCol="0"/>
            <a:lstStyle/>
            <a:p>
              <a:endParaRPr/>
            </a:p>
          </p:txBody>
        </p:sp>
        <p:sp>
          <p:nvSpPr>
            <p:cNvPr id="45" name="object 45"/>
            <p:cNvSpPr/>
            <p:nvPr/>
          </p:nvSpPr>
          <p:spPr>
            <a:xfrm>
              <a:off x="544068" y="2555747"/>
              <a:ext cx="1838325" cy="1892935"/>
            </a:xfrm>
            <a:custGeom>
              <a:avLst/>
              <a:gdLst/>
              <a:ahLst/>
              <a:cxnLst/>
              <a:rect l="l" t="t" r="r" b="b"/>
              <a:pathLst>
                <a:path w="1838325" h="1892935">
                  <a:moveTo>
                    <a:pt x="1837944" y="0"/>
                  </a:moveTo>
                  <a:lnTo>
                    <a:pt x="0" y="0"/>
                  </a:lnTo>
                  <a:lnTo>
                    <a:pt x="0" y="64008"/>
                  </a:lnTo>
                  <a:lnTo>
                    <a:pt x="0" y="1892808"/>
                  </a:lnTo>
                  <a:lnTo>
                    <a:pt x="1837944" y="1892808"/>
                  </a:lnTo>
                  <a:lnTo>
                    <a:pt x="1837944" y="64008"/>
                  </a:lnTo>
                  <a:lnTo>
                    <a:pt x="1837944" y="0"/>
                  </a:lnTo>
                  <a:close/>
                </a:path>
              </a:pathLst>
            </a:custGeom>
            <a:solidFill>
              <a:srgbClr val="FFFFFF"/>
            </a:solidFill>
          </p:spPr>
          <p:txBody>
            <a:bodyPr wrap="square" lIns="0" tIns="0" rIns="0" bIns="0" rtlCol="0"/>
            <a:lstStyle/>
            <a:p>
              <a:endParaRPr/>
            </a:p>
          </p:txBody>
        </p:sp>
        <p:sp>
          <p:nvSpPr>
            <p:cNvPr id="46" name="object 46"/>
            <p:cNvSpPr/>
            <p:nvPr/>
          </p:nvSpPr>
          <p:spPr>
            <a:xfrm>
              <a:off x="544068" y="2555748"/>
              <a:ext cx="1838325" cy="1892935"/>
            </a:xfrm>
            <a:custGeom>
              <a:avLst/>
              <a:gdLst/>
              <a:ahLst/>
              <a:cxnLst/>
              <a:rect l="l" t="t" r="r" b="b"/>
              <a:pathLst>
                <a:path w="1838325" h="1892935">
                  <a:moveTo>
                    <a:pt x="0" y="1892808"/>
                  </a:moveTo>
                  <a:lnTo>
                    <a:pt x="1837944" y="1892808"/>
                  </a:lnTo>
                  <a:lnTo>
                    <a:pt x="1837944" y="0"/>
                  </a:lnTo>
                  <a:lnTo>
                    <a:pt x="0" y="0"/>
                  </a:lnTo>
                  <a:lnTo>
                    <a:pt x="0" y="1892808"/>
                  </a:lnTo>
                  <a:close/>
                </a:path>
              </a:pathLst>
            </a:custGeom>
            <a:ln w="12699">
              <a:solidFill>
                <a:srgbClr val="000000"/>
              </a:solidFill>
            </a:ln>
          </p:spPr>
          <p:txBody>
            <a:bodyPr wrap="square" lIns="0" tIns="0" rIns="0" bIns="0" rtlCol="0"/>
            <a:lstStyle/>
            <a:p>
              <a:endParaRPr/>
            </a:p>
          </p:txBody>
        </p:sp>
        <p:pic>
          <p:nvPicPr>
            <p:cNvPr id="47" name="object 47"/>
            <p:cNvPicPr/>
            <p:nvPr/>
          </p:nvPicPr>
          <p:blipFill>
            <a:blip r:embed="rId3" cstate="print"/>
            <a:stretch>
              <a:fillRect/>
            </a:stretch>
          </p:blipFill>
          <p:spPr>
            <a:xfrm>
              <a:off x="617220" y="2619755"/>
              <a:ext cx="1874520" cy="2450592"/>
            </a:xfrm>
            <a:prstGeom prst="rect">
              <a:avLst/>
            </a:prstGeom>
          </p:spPr>
        </p:pic>
        <p:sp>
          <p:nvSpPr>
            <p:cNvPr id="48" name="object 48"/>
            <p:cNvSpPr/>
            <p:nvPr/>
          </p:nvSpPr>
          <p:spPr>
            <a:xfrm>
              <a:off x="617220" y="2619755"/>
              <a:ext cx="1874520" cy="2451100"/>
            </a:xfrm>
            <a:custGeom>
              <a:avLst/>
              <a:gdLst/>
              <a:ahLst/>
              <a:cxnLst/>
              <a:rect l="l" t="t" r="r" b="b"/>
              <a:pathLst>
                <a:path w="1874520" h="2451100">
                  <a:moveTo>
                    <a:pt x="0" y="2450592"/>
                  </a:moveTo>
                  <a:lnTo>
                    <a:pt x="1874520" y="2450592"/>
                  </a:lnTo>
                  <a:lnTo>
                    <a:pt x="1874520" y="0"/>
                  </a:lnTo>
                  <a:lnTo>
                    <a:pt x="0" y="0"/>
                  </a:lnTo>
                  <a:lnTo>
                    <a:pt x="0" y="2450592"/>
                  </a:lnTo>
                  <a:close/>
                </a:path>
              </a:pathLst>
            </a:custGeom>
            <a:ln w="12700">
              <a:solidFill>
                <a:srgbClr val="000000"/>
              </a:solidFill>
            </a:ln>
          </p:spPr>
          <p:txBody>
            <a:bodyPr wrap="square" lIns="0" tIns="0" rIns="0" bIns="0" rtlCol="0"/>
            <a:lstStyle/>
            <a:p>
              <a:endParaRPr/>
            </a:p>
          </p:txBody>
        </p:sp>
        <p:sp>
          <p:nvSpPr>
            <p:cNvPr id="49" name="object 49"/>
            <p:cNvSpPr/>
            <p:nvPr/>
          </p:nvSpPr>
          <p:spPr>
            <a:xfrm>
              <a:off x="836675" y="3287267"/>
              <a:ext cx="1481455" cy="548640"/>
            </a:xfrm>
            <a:custGeom>
              <a:avLst/>
              <a:gdLst/>
              <a:ahLst/>
              <a:cxnLst/>
              <a:rect l="l" t="t" r="r" b="b"/>
              <a:pathLst>
                <a:path w="1481455" h="548639">
                  <a:moveTo>
                    <a:pt x="1412748" y="0"/>
                  </a:moveTo>
                  <a:lnTo>
                    <a:pt x="68554" y="0"/>
                  </a:lnTo>
                  <a:lnTo>
                    <a:pt x="41871" y="5393"/>
                  </a:lnTo>
                  <a:lnTo>
                    <a:pt x="20080" y="20097"/>
                  </a:lnTo>
                  <a:lnTo>
                    <a:pt x="5387" y="41898"/>
                  </a:lnTo>
                  <a:lnTo>
                    <a:pt x="0" y="68580"/>
                  </a:lnTo>
                  <a:lnTo>
                    <a:pt x="0" y="480060"/>
                  </a:lnTo>
                  <a:lnTo>
                    <a:pt x="5387" y="506741"/>
                  </a:lnTo>
                  <a:lnTo>
                    <a:pt x="20080" y="528542"/>
                  </a:lnTo>
                  <a:lnTo>
                    <a:pt x="41871" y="543246"/>
                  </a:lnTo>
                  <a:lnTo>
                    <a:pt x="68554" y="548640"/>
                  </a:lnTo>
                  <a:lnTo>
                    <a:pt x="1412748" y="548640"/>
                  </a:lnTo>
                  <a:lnTo>
                    <a:pt x="1439429" y="543246"/>
                  </a:lnTo>
                  <a:lnTo>
                    <a:pt x="1461230" y="528542"/>
                  </a:lnTo>
                  <a:lnTo>
                    <a:pt x="1475934" y="506741"/>
                  </a:lnTo>
                  <a:lnTo>
                    <a:pt x="1481328" y="480060"/>
                  </a:lnTo>
                  <a:lnTo>
                    <a:pt x="1481328" y="68580"/>
                  </a:lnTo>
                  <a:lnTo>
                    <a:pt x="1475934" y="41898"/>
                  </a:lnTo>
                  <a:lnTo>
                    <a:pt x="1461230" y="20097"/>
                  </a:lnTo>
                  <a:lnTo>
                    <a:pt x="1439429" y="5393"/>
                  </a:lnTo>
                  <a:lnTo>
                    <a:pt x="1412748" y="0"/>
                  </a:lnTo>
                  <a:close/>
                </a:path>
              </a:pathLst>
            </a:custGeom>
            <a:solidFill>
              <a:srgbClr val="FFFFFF"/>
            </a:solidFill>
          </p:spPr>
          <p:txBody>
            <a:bodyPr wrap="square" lIns="0" tIns="0" rIns="0" bIns="0" rtlCol="0"/>
            <a:lstStyle/>
            <a:p>
              <a:endParaRPr/>
            </a:p>
          </p:txBody>
        </p:sp>
        <p:sp>
          <p:nvSpPr>
            <p:cNvPr id="50" name="object 50"/>
            <p:cNvSpPr/>
            <p:nvPr/>
          </p:nvSpPr>
          <p:spPr>
            <a:xfrm>
              <a:off x="836675" y="3287267"/>
              <a:ext cx="1481455" cy="548640"/>
            </a:xfrm>
            <a:custGeom>
              <a:avLst/>
              <a:gdLst/>
              <a:ahLst/>
              <a:cxnLst/>
              <a:rect l="l" t="t" r="r" b="b"/>
              <a:pathLst>
                <a:path w="1481455" h="548639">
                  <a:moveTo>
                    <a:pt x="0" y="68580"/>
                  </a:moveTo>
                  <a:lnTo>
                    <a:pt x="5387" y="41898"/>
                  </a:lnTo>
                  <a:lnTo>
                    <a:pt x="20080" y="20097"/>
                  </a:lnTo>
                  <a:lnTo>
                    <a:pt x="41871" y="5393"/>
                  </a:lnTo>
                  <a:lnTo>
                    <a:pt x="68554" y="0"/>
                  </a:lnTo>
                  <a:lnTo>
                    <a:pt x="1412748" y="0"/>
                  </a:lnTo>
                  <a:lnTo>
                    <a:pt x="1439429" y="5393"/>
                  </a:lnTo>
                  <a:lnTo>
                    <a:pt x="1461230" y="20097"/>
                  </a:lnTo>
                  <a:lnTo>
                    <a:pt x="1475934" y="41898"/>
                  </a:lnTo>
                  <a:lnTo>
                    <a:pt x="1481328" y="68580"/>
                  </a:lnTo>
                  <a:lnTo>
                    <a:pt x="1481328" y="480060"/>
                  </a:lnTo>
                  <a:lnTo>
                    <a:pt x="1475934" y="506741"/>
                  </a:lnTo>
                  <a:lnTo>
                    <a:pt x="1461230" y="528542"/>
                  </a:lnTo>
                  <a:lnTo>
                    <a:pt x="1439429" y="543246"/>
                  </a:lnTo>
                  <a:lnTo>
                    <a:pt x="1412748" y="548640"/>
                  </a:lnTo>
                  <a:lnTo>
                    <a:pt x="68554" y="548640"/>
                  </a:lnTo>
                  <a:lnTo>
                    <a:pt x="41871" y="543246"/>
                  </a:lnTo>
                  <a:lnTo>
                    <a:pt x="20080" y="528542"/>
                  </a:lnTo>
                  <a:lnTo>
                    <a:pt x="5387" y="506741"/>
                  </a:lnTo>
                  <a:lnTo>
                    <a:pt x="0" y="480060"/>
                  </a:lnTo>
                  <a:lnTo>
                    <a:pt x="0" y="68580"/>
                  </a:lnTo>
                  <a:close/>
                </a:path>
              </a:pathLst>
            </a:custGeom>
            <a:ln w="12700">
              <a:solidFill>
                <a:srgbClr val="000000"/>
              </a:solidFill>
            </a:ln>
          </p:spPr>
          <p:txBody>
            <a:bodyPr wrap="square" lIns="0" tIns="0" rIns="0" bIns="0" rtlCol="0"/>
            <a:lstStyle/>
            <a:p>
              <a:endParaRPr/>
            </a:p>
          </p:txBody>
        </p:sp>
        <p:sp>
          <p:nvSpPr>
            <p:cNvPr id="51" name="object 51"/>
            <p:cNvSpPr/>
            <p:nvPr/>
          </p:nvSpPr>
          <p:spPr>
            <a:xfrm>
              <a:off x="909828" y="3351276"/>
              <a:ext cx="1335405" cy="411480"/>
            </a:xfrm>
            <a:custGeom>
              <a:avLst/>
              <a:gdLst/>
              <a:ahLst/>
              <a:cxnLst/>
              <a:rect l="l" t="t" r="r" b="b"/>
              <a:pathLst>
                <a:path w="1335405" h="411479">
                  <a:moveTo>
                    <a:pt x="1283589" y="0"/>
                  </a:moveTo>
                  <a:lnTo>
                    <a:pt x="51409" y="0"/>
                  </a:lnTo>
                  <a:lnTo>
                    <a:pt x="31402" y="4036"/>
                  </a:lnTo>
                  <a:lnTo>
                    <a:pt x="15060" y="15049"/>
                  </a:lnTo>
                  <a:lnTo>
                    <a:pt x="4041" y="31396"/>
                  </a:lnTo>
                  <a:lnTo>
                    <a:pt x="0" y="51435"/>
                  </a:lnTo>
                  <a:lnTo>
                    <a:pt x="0" y="360044"/>
                  </a:lnTo>
                  <a:lnTo>
                    <a:pt x="4041" y="380083"/>
                  </a:lnTo>
                  <a:lnTo>
                    <a:pt x="15060" y="396430"/>
                  </a:lnTo>
                  <a:lnTo>
                    <a:pt x="31402" y="407443"/>
                  </a:lnTo>
                  <a:lnTo>
                    <a:pt x="51409" y="411480"/>
                  </a:lnTo>
                  <a:lnTo>
                    <a:pt x="1283589" y="411480"/>
                  </a:lnTo>
                  <a:lnTo>
                    <a:pt x="1303627" y="407443"/>
                  </a:lnTo>
                  <a:lnTo>
                    <a:pt x="1319974" y="396430"/>
                  </a:lnTo>
                  <a:lnTo>
                    <a:pt x="1330987" y="380083"/>
                  </a:lnTo>
                  <a:lnTo>
                    <a:pt x="1335023" y="360044"/>
                  </a:lnTo>
                  <a:lnTo>
                    <a:pt x="1335023" y="51435"/>
                  </a:lnTo>
                  <a:lnTo>
                    <a:pt x="1330987" y="31396"/>
                  </a:lnTo>
                  <a:lnTo>
                    <a:pt x="1319974" y="15049"/>
                  </a:lnTo>
                  <a:lnTo>
                    <a:pt x="1303627" y="4036"/>
                  </a:lnTo>
                  <a:lnTo>
                    <a:pt x="1283589" y="0"/>
                  </a:lnTo>
                  <a:close/>
                </a:path>
              </a:pathLst>
            </a:custGeom>
            <a:solidFill>
              <a:srgbClr val="5FC800"/>
            </a:solidFill>
          </p:spPr>
          <p:txBody>
            <a:bodyPr wrap="square" lIns="0" tIns="0" rIns="0" bIns="0" rtlCol="0"/>
            <a:lstStyle/>
            <a:p>
              <a:endParaRPr/>
            </a:p>
          </p:txBody>
        </p:sp>
        <p:sp>
          <p:nvSpPr>
            <p:cNvPr id="52" name="object 52"/>
            <p:cNvSpPr/>
            <p:nvPr/>
          </p:nvSpPr>
          <p:spPr>
            <a:xfrm>
              <a:off x="909828" y="3351276"/>
              <a:ext cx="1335405" cy="411480"/>
            </a:xfrm>
            <a:custGeom>
              <a:avLst/>
              <a:gdLst/>
              <a:ahLst/>
              <a:cxnLst/>
              <a:rect l="l" t="t" r="r" b="b"/>
              <a:pathLst>
                <a:path w="1335405" h="411479">
                  <a:moveTo>
                    <a:pt x="0" y="51435"/>
                  </a:moveTo>
                  <a:lnTo>
                    <a:pt x="4041" y="31396"/>
                  </a:lnTo>
                  <a:lnTo>
                    <a:pt x="15060" y="15049"/>
                  </a:lnTo>
                  <a:lnTo>
                    <a:pt x="31402" y="4036"/>
                  </a:lnTo>
                  <a:lnTo>
                    <a:pt x="51409" y="0"/>
                  </a:lnTo>
                  <a:lnTo>
                    <a:pt x="1283589" y="0"/>
                  </a:lnTo>
                  <a:lnTo>
                    <a:pt x="1303627" y="4036"/>
                  </a:lnTo>
                  <a:lnTo>
                    <a:pt x="1319974" y="15049"/>
                  </a:lnTo>
                  <a:lnTo>
                    <a:pt x="1330987" y="31396"/>
                  </a:lnTo>
                  <a:lnTo>
                    <a:pt x="1335023" y="51435"/>
                  </a:lnTo>
                  <a:lnTo>
                    <a:pt x="1335023" y="360044"/>
                  </a:lnTo>
                  <a:lnTo>
                    <a:pt x="1330987" y="380083"/>
                  </a:lnTo>
                  <a:lnTo>
                    <a:pt x="1319974" y="396430"/>
                  </a:lnTo>
                  <a:lnTo>
                    <a:pt x="1303627" y="407443"/>
                  </a:lnTo>
                  <a:lnTo>
                    <a:pt x="1283589" y="411480"/>
                  </a:lnTo>
                  <a:lnTo>
                    <a:pt x="51409" y="411480"/>
                  </a:lnTo>
                  <a:lnTo>
                    <a:pt x="31402" y="407443"/>
                  </a:lnTo>
                  <a:lnTo>
                    <a:pt x="15060" y="396430"/>
                  </a:lnTo>
                  <a:lnTo>
                    <a:pt x="4041" y="380083"/>
                  </a:lnTo>
                  <a:lnTo>
                    <a:pt x="0" y="360044"/>
                  </a:lnTo>
                  <a:lnTo>
                    <a:pt x="0" y="51435"/>
                  </a:lnTo>
                  <a:close/>
                </a:path>
              </a:pathLst>
            </a:custGeom>
            <a:ln w="12700">
              <a:solidFill>
                <a:srgbClr val="000000"/>
              </a:solidFill>
            </a:ln>
          </p:spPr>
          <p:txBody>
            <a:bodyPr wrap="square" lIns="0" tIns="0" rIns="0" bIns="0" rtlCol="0"/>
            <a:lstStyle/>
            <a:p>
              <a:endParaRPr/>
            </a:p>
          </p:txBody>
        </p:sp>
      </p:grpSp>
      <p:sp>
        <p:nvSpPr>
          <p:cNvPr id="53" name="object 53"/>
          <p:cNvSpPr txBox="1"/>
          <p:nvPr/>
        </p:nvSpPr>
        <p:spPr>
          <a:xfrm>
            <a:off x="2447708" y="3438716"/>
            <a:ext cx="1294130" cy="300355"/>
          </a:xfrm>
          <a:prstGeom prst="rect">
            <a:avLst/>
          </a:prstGeom>
        </p:spPr>
        <p:txBody>
          <a:bodyPr vert="horz" wrap="square" lIns="0" tIns="12700" rIns="0" bIns="0" rtlCol="0">
            <a:spAutoFit/>
          </a:bodyPr>
          <a:lstStyle/>
          <a:p>
            <a:pPr marL="109220">
              <a:spcBef>
                <a:spcPts val="100"/>
              </a:spcBef>
            </a:pPr>
            <a:r>
              <a:rPr b="1" spc="-5" dirty="0">
                <a:solidFill>
                  <a:srgbClr val="FFFFFF"/>
                </a:solidFill>
                <a:latin typeface="Arial"/>
                <a:cs typeface="Arial"/>
              </a:rPr>
              <a:t>Source</a:t>
            </a:r>
            <a:r>
              <a:rPr b="1" spc="-60" dirty="0">
                <a:solidFill>
                  <a:srgbClr val="FFFFFF"/>
                </a:solidFill>
                <a:latin typeface="Arial"/>
                <a:cs typeface="Arial"/>
              </a:rPr>
              <a:t> </a:t>
            </a:r>
            <a:r>
              <a:rPr b="1" dirty="0">
                <a:solidFill>
                  <a:srgbClr val="FFFFFF"/>
                </a:solidFill>
                <a:latin typeface="Arial"/>
                <a:cs typeface="Arial"/>
              </a:rPr>
              <a:t>list</a:t>
            </a:r>
            <a:endParaRPr>
              <a:latin typeface="Arial"/>
              <a:cs typeface="Arial"/>
            </a:endParaRPr>
          </a:p>
        </p:txBody>
      </p:sp>
      <p:grpSp>
        <p:nvGrpSpPr>
          <p:cNvPr id="54" name="object 54"/>
          <p:cNvGrpSpPr/>
          <p:nvPr/>
        </p:nvGrpSpPr>
        <p:grpSpPr>
          <a:xfrm>
            <a:off x="2610358" y="4241039"/>
            <a:ext cx="1055370" cy="525145"/>
            <a:chOff x="1086358" y="4241038"/>
            <a:chExt cx="1055370" cy="525145"/>
          </a:xfrm>
        </p:grpSpPr>
        <p:sp>
          <p:nvSpPr>
            <p:cNvPr id="55" name="object 55"/>
            <p:cNvSpPr/>
            <p:nvPr/>
          </p:nvSpPr>
          <p:spPr>
            <a:xfrm>
              <a:off x="1092708" y="4247388"/>
              <a:ext cx="1042669" cy="512445"/>
            </a:xfrm>
            <a:custGeom>
              <a:avLst/>
              <a:gdLst/>
              <a:ahLst/>
              <a:cxnLst/>
              <a:rect l="l" t="t" r="r" b="b"/>
              <a:pathLst>
                <a:path w="1042669" h="512445">
                  <a:moveTo>
                    <a:pt x="1042416" y="0"/>
                  </a:moveTo>
                  <a:lnTo>
                    <a:pt x="0" y="0"/>
                  </a:lnTo>
                  <a:lnTo>
                    <a:pt x="0" y="512063"/>
                  </a:lnTo>
                  <a:lnTo>
                    <a:pt x="1042416" y="512063"/>
                  </a:lnTo>
                  <a:lnTo>
                    <a:pt x="1042416" y="0"/>
                  </a:lnTo>
                  <a:close/>
                </a:path>
              </a:pathLst>
            </a:custGeom>
            <a:solidFill>
              <a:srgbClr val="DADADA"/>
            </a:solidFill>
          </p:spPr>
          <p:txBody>
            <a:bodyPr wrap="square" lIns="0" tIns="0" rIns="0" bIns="0" rtlCol="0"/>
            <a:lstStyle/>
            <a:p>
              <a:endParaRPr/>
            </a:p>
          </p:txBody>
        </p:sp>
        <p:sp>
          <p:nvSpPr>
            <p:cNvPr id="56" name="object 56"/>
            <p:cNvSpPr/>
            <p:nvPr/>
          </p:nvSpPr>
          <p:spPr>
            <a:xfrm>
              <a:off x="1092708" y="4247388"/>
              <a:ext cx="1042669" cy="512445"/>
            </a:xfrm>
            <a:custGeom>
              <a:avLst/>
              <a:gdLst/>
              <a:ahLst/>
              <a:cxnLst/>
              <a:rect l="l" t="t" r="r" b="b"/>
              <a:pathLst>
                <a:path w="1042669" h="512445">
                  <a:moveTo>
                    <a:pt x="0" y="512063"/>
                  </a:moveTo>
                  <a:lnTo>
                    <a:pt x="1042416" y="512063"/>
                  </a:lnTo>
                  <a:lnTo>
                    <a:pt x="1042416" y="0"/>
                  </a:lnTo>
                  <a:lnTo>
                    <a:pt x="0" y="0"/>
                  </a:lnTo>
                  <a:lnTo>
                    <a:pt x="0" y="512063"/>
                  </a:lnTo>
                  <a:close/>
                </a:path>
              </a:pathLst>
            </a:custGeom>
            <a:ln w="12700">
              <a:solidFill>
                <a:srgbClr val="000000"/>
              </a:solidFill>
            </a:ln>
          </p:spPr>
          <p:txBody>
            <a:bodyPr wrap="square" lIns="0" tIns="0" rIns="0" bIns="0" rtlCol="0"/>
            <a:lstStyle/>
            <a:p>
              <a:endParaRPr/>
            </a:p>
          </p:txBody>
        </p:sp>
      </p:grpSp>
      <p:sp>
        <p:nvSpPr>
          <p:cNvPr id="57" name="object 57"/>
          <p:cNvSpPr txBox="1"/>
          <p:nvPr/>
        </p:nvSpPr>
        <p:spPr>
          <a:xfrm>
            <a:off x="2712632" y="4306125"/>
            <a:ext cx="922655" cy="212238"/>
          </a:xfrm>
          <a:prstGeom prst="rect">
            <a:avLst/>
          </a:prstGeom>
        </p:spPr>
        <p:txBody>
          <a:bodyPr vert="horz" wrap="square" lIns="0" tIns="12065" rIns="0" bIns="0" rtlCol="0">
            <a:spAutoFit/>
          </a:bodyPr>
          <a:lstStyle/>
          <a:p>
            <a:pPr marL="12700">
              <a:spcBef>
                <a:spcPts val="95"/>
              </a:spcBef>
            </a:pPr>
            <a:r>
              <a:rPr sz="1300" b="1" spc="-5" dirty="0">
                <a:latin typeface="Arial"/>
                <a:cs typeface="Arial"/>
              </a:rPr>
              <a:t>Mat</a:t>
            </a:r>
            <a:r>
              <a:rPr sz="1300" b="1" spc="60" dirty="0">
                <a:latin typeface="Arial"/>
                <a:cs typeface="Arial"/>
              </a:rPr>
              <a:t>e</a:t>
            </a:r>
            <a:r>
              <a:rPr sz="1300" b="1" spc="-5" dirty="0">
                <a:latin typeface="Arial"/>
                <a:cs typeface="Arial"/>
              </a:rPr>
              <a:t>ri</a:t>
            </a:r>
            <a:r>
              <a:rPr sz="1300" b="1" spc="-10" dirty="0">
                <a:latin typeface="Arial"/>
                <a:cs typeface="Arial"/>
              </a:rPr>
              <a:t>a</a:t>
            </a:r>
            <a:r>
              <a:rPr sz="1300" b="1" spc="-5" dirty="0">
                <a:latin typeface="Arial"/>
                <a:cs typeface="Arial"/>
              </a:rPr>
              <a:t>l</a:t>
            </a:r>
            <a:r>
              <a:rPr sz="1300" b="1" spc="-75" dirty="0">
                <a:latin typeface="Arial"/>
                <a:cs typeface="Arial"/>
              </a:rPr>
              <a:t> </a:t>
            </a:r>
            <a:r>
              <a:rPr sz="1300" b="1" spc="-5" dirty="0">
                <a:latin typeface="Arial"/>
                <a:cs typeface="Arial"/>
              </a:rPr>
              <a:t>M1</a:t>
            </a:r>
            <a:endParaRPr sz="1300">
              <a:latin typeface="Arial"/>
              <a:cs typeface="Arial"/>
            </a:endParaRPr>
          </a:p>
        </p:txBody>
      </p:sp>
      <p:sp>
        <p:nvSpPr>
          <p:cNvPr id="58" name="object 58"/>
          <p:cNvSpPr txBox="1"/>
          <p:nvPr/>
        </p:nvSpPr>
        <p:spPr>
          <a:xfrm>
            <a:off x="2616708" y="4558284"/>
            <a:ext cx="1056640" cy="153888"/>
          </a:xfrm>
          <a:prstGeom prst="rect">
            <a:avLst/>
          </a:prstGeom>
          <a:solidFill>
            <a:srgbClr val="DADADA"/>
          </a:solidFill>
          <a:ln w="12700">
            <a:solidFill>
              <a:srgbClr val="000000"/>
            </a:solidFill>
          </a:ln>
        </p:spPr>
        <p:txBody>
          <a:bodyPr vert="horz" wrap="square" lIns="0" tIns="0" rIns="0" bIns="0" rtlCol="0">
            <a:spAutoFit/>
          </a:bodyPr>
          <a:lstStyle/>
          <a:p>
            <a:pPr marL="108585">
              <a:lnSpc>
                <a:spcPts val="1185"/>
              </a:lnSpc>
            </a:pPr>
            <a:r>
              <a:rPr sz="1300" b="1" spc="-5" dirty="0">
                <a:latin typeface="Arial"/>
                <a:cs typeface="Arial"/>
              </a:rPr>
              <a:t>Plant</a:t>
            </a:r>
            <a:r>
              <a:rPr sz="1300" b="1" spc="-40" dirty="0">
                <a:latin typeface="Arial"/>
                <a:cs typeface="Arial"/>
              </a:rPr>
              <a:t> </a:t>
            </a:r>
            <a:r>
              <a:rPr sz="1300" b="1" spc="-5" dirty="0">
                <a:latin typeface="Arial"/>
                <a:cs typeface="Arial"/>
              </a:rPr>
              <a:t>0001</a:t>
            </a:r>
            <a:endParaRPr sz="1300">
              <a:latin typeface="Arial"/>
              <a:cs typeface="Arial"/>
            </a:endParaRPr>
          </a:p>
        </p:txBody>
      </p:sp>
      <p:grpSp>
        <p:nvGrpSpPr>
          <p:cNvPr id="59" name="object 59"/>
          <p:cNvGrpSpPr/>
          <p:nvPr/>
        </p:nvGrpSpPr>
        <p:grpSpPr>
          <a:xfrm>
            <a:off x="1796542" y="2119630"/>
            <a:ext cx="349885" cy="2964815"/>
            <a:chOff x="272541" y="2119629"/>
            <a:chExt cx="349885" cy="2964815"/>
          </a:xfrm>
        </p:grpSpPr>
        <p:pic>
          <p:nvPicPr>
            <p:cNvPr id="60" name="object 60"/>
            <p:cNvPicPr/>
            <p:nvPr/>
          </p:nvPicPr>
          <p:blipFill>
            <a:blip r:embed="rId4" cstate="print"/>
            <a:stretch>
              <a:fillRect/>
            </a:stretch>
          </p:blipFill>
          <p:spPr>
            <a:xfrm>
              <a:off x="278891" y="2125979"/>
              <a:ext cx="336753" cy="2951861"/>
            </a:xfrm>
            <a:prstGeom prst="rect">
              <a:avLst/>
            </a:prstGeom>
          </p:spPr>
        </p:pic>
        <p:sp>
          <p:nvSpPr>
            <p:cNvPr id="61" name="object 61"/>
            <p:cNvSpPr/>
            <p:nvPr/>
          </p:nvSpPr>
          <p:spPr>
            <a:xfrm>
              <a:off x="278891" y="2125979"/>
              <a:ext cx="337185" cy="2952115"/>
            </a:xfrm>
            <a:custGeom>
              <a:avLst/>
              <a:gdLst/>
              <a:ahLst/>
              <a:cxnLst/>
              <a:rect l="l" t="t" r="r" b="b"/>
              <a:pathLst>
                <a:path w="337184" h="2952115">
                  <a:moveTo>
                    <a:pt x="0" y="0"/>
                  </a:moveTo>
                  <a:lnTo>
                    <a:pt x="36360" y="127000"/>
                  </a:lnTo>
                  <a:lnTo>
                    <a:pt x="67983" y="201675"/>
                  </a:lnTo>
                  <a:lnTo>
                    <a:pt x="102768" y="263652"/>
                  </a:lnTo>
                  <a:lnTo>
                    <a:pt x="140703" y="315975"/>
                  </a:lnTo>
                  <a:lnTo>
                    <a:pt x="183387" y="374777"/>
                  </a:lnTo>
                  <a:lnTo>
                    <a:pt x="222923" y="417575"/>
                  </a:lnTo>
                  <a:lnTo>
                    <a:pt x="273507" y="465200"/>
                  </a:lnTo>
                  <a:lnTo>
                    <a:pt x="336753" y="487425"/>
                  </a:lnTo>
                  <a:lnTo>
                    <a:pt x="336753" y="2951861"/>
                  </a:lnTo>
                  <a:lnTo>
                    <a:pt x="281419" y="2935986"/>
                  </a:lnTo>
                  <a:lnTo>
                    <a:pt x="241884" y="2904236"/>
                  </a:lnTo>
                  <a:lnTo>
                    <a:pt x="178650" y="2831211"/>
                  </a:lnTo>
                  <a:lnTo>
                    <a:pt x="120154" y="2745486"/>
                  </a:lnTo>
                  <a:lnTo>
                    <a:pt x="64820" y="2635885"/>
                  </a:lnTo>
                  <a:lnTo>
                    <a:pt x="30035" y="2531110"/>
                  </a:lnTo>
                  <a:lnTo>
                    <a:pt x="0" y="2416810"/>
                  </a:lnTo>
                  <a:lnTo>
                    <a:pt x="0" y="0"/>
                  </a:lnTo>
                </a:path>
              </a:pathLst>
            </a:custGeom>
            <a:ln w="12700">
              <a:solidFill>
                <a:srgbClr val="000000"/>
              </a:solidFill>
            </a:ln>
          </p:spPr>
          <p:txBody>
            <a:bodyPr wrap="square" lIns="0" tIns="0" rIns="0" bIns="0" rtlCol="0"/>
            <a:lstStyle/>
            <a:p>
              <a:endParaRPr/>
            </a:p>
          </p:txBody>
        </p:sp>
        <p:sp>
          <p:nvSpPr>
            <p:cNvPr id="62" name="object 62"/>
            <p:cNvSpPr/>
            <p:nvPr/>
          </p:nvSpPr>
          <p:spPr>
            <a:xfrm>
              <a:off x="324611" y="3031235"/>
              <a:ext cx="264160" cy="638810"/>
            </a:xfrm>
            <a:custGeom>
              <a:avLst/>
              <a:gdLst/>
              <a:ahLst/>
              <a:cxnLst/>
              <a:rect l="l" t="t" r="r" b="b"/>
              <a:pathLst>
                <a:path w="264159" h="638810">
                  <a:moveTo>
                    <a:pt x="10985" y="0"/>
                  </a:moveTo>
                  <a:lnTo>
                    <a:pt x="0" y="28448"/>
                  </a:lnTo>
                  <a:lnTo>
                    <a:pt x="0" y="346075"/>
                  </a:lnTo>
                  <a:lnTo>
                    <a:pt x="6273" y="401447"/>
                  </a:lnTo>
                  <a:lnTo>
                    <a:pt x="236931" y="638556"/>
                  </a:lnTo>
                  <a:lnTo>
                    <a:pt x="263601" y="616331"/>
                  </a:lnTo>
                  <a:lnTo>
                    <a:pt x="263601" y="273430"/>
                  </a:lnTo>
                  <a:lnTo>
                    <a:pt x="241642" y="237109"/>
                  </a:lnTo>
                  <a:lnTo>
                    <a:pt x="10985" y="0"/>
                  </a:lnTo>
                  <a:close/>
                </a:path>
              </a:pathLst>
            </a:custGeom>
            <a:solidFill>
              <a:srgbClr val="DADADA"/>
            </a:solidFill>
          </p:spPr>
          <p:txBody>
            <a:bodyPr wrap="square" lIns="0" tIns="0" rIns="0" bIns="0" rtlCol="0"/>
            <a:lstStyle/>
            <a:p>
              <a:endParaRPr/>
            </a:p>
          </p:txBody>
        </p:sp>
        <p:sp>
          <p:nvSpPr>
            <p:cNvPr id="63" name="object 63"/>
            <p:cNvSpPr/>
            <p:nvPr/>
          </p:nvSpPr>
          <p:spPr>
            <a:xfrm>
              <a:off x="324611" y="3031235"/>
              <a:ext cx="264160" cy="638810"/>
            </a:xfrm>
            <a:custGeom>
              <a:avLst/>
              <a:gdLst/>
              <a:ahLst/>
              <a:cxnLst/>
              <a:rect l="l" t="t" r="r" b="b"/>
              <a:pathLst>
                <a:path w="264159" h="638810">
                  <a:moveTo>
                    <a:pt x="241642" y="237109"/>
                  </a:moveTo>
                  <a:lnTo>
                    <a:pt x="10985" y="0"/>
                  </a:lnTo>
                  <a:lnTo>
                    <a:pt x="0" y="28448"/>
                  </a:lnTo>
                  <a:lnTo>
                    <a:pt x="0" y="346075"/>
                  </a:lnTo>
                  <a:lnTo>
                    <a:pt x="6273" y="401447"/>
                  </a:lnTo>
                  <a:lnTo>
                    <a:pt x="236931" y="638556"/>
                  </a:lnTo>
                  <a:lnTo>
                    <a:pt x="263601" y="616331"/>
                  </a:lnTo>
                  <a:lnTo>
                    <a:pt x="263601" y="273430"/>
                  </a:lnTo>
                  <a:lnTo>
                    <a:pt x="241642" y="237109"/>
                  </a:lnTo>
                </a:path>
              </a:pathLst>
            </a:custGeom>
            <a:ln w="12700">
              <a:solidFill>
                <a:srgbClr val="000000"/>
              </a:solidFill>
            </a:ln>
          </p:spPr>
          <p:txBody>
            <a:bodyPr wrap="square" lIns="0" tIns="0" rIns="0" bIns="0" rtlCol="0"/>
            <a:lstStyle/>
            <a:p>
              <a:endParaRPr/>
            </a:p>
          </p:txBody>
        </p:sp>
        <p:sp>
          <p:nvSpPr>
            <p:cNvPr id="64" name="object 64"/>
            <p:cNvSpPr/>
            <p:nvPr/>
          </p:nvSpPr>
          <p:spPr>
            <a:xfrm>
              <a:off x="333755" y="3095243"/>
              <a:ext cx="218440" cy="510540"/>
            </a:xfrm>
            <a:custGeom>
              <a:avLst/>
              <a:gdLst/>
              <a:ahLst/>
              <a:cxnLst/>
              <a:rect l="l" t="t" r="r" b="b"/>
              <a:pathLst>
                <a:path w="218440" h="510539">
                  <a:moveTo>
                    <a:pt x="9753" y="0"/>
                  </a:moveTo>
                  <a:lnTo>
                    <a:pt x="0" y="22225"/>
                  </a:lnTo>
                  <a:lnTo>
                    <a:pt x="0" y="277494"/>
                  </a:lnTo>
                  <a:lnTo>
                    <a:pt x="4876" y="321817"/>
                  </a:lnTo>
                  <a:lnTo>
                    <a:pt x="195072" y="510539"/>
                  </a:lnTo>
                  <a:lnTo>
                    <a:pt x="217830" y="493013"/>
                  </a:lnTo>
                  <a:lnTo>
                    <a:pt x="217830" y="218820"/>
                  </a:lnTo>
                  <a:lnTo>
                    <a:pt x="199948" y="188594"/>
                  </a:lnTo>
                  <a:lnTo>
                    <a:pt x="9753" y="0"/>
                  </a:lnTo>
                  <a:close/>
                </a:path>
              </a:pathLst>
            </a:custGeom>
            <a:solidFill>
              <a:srgbClr val="0099CC"/>
            </a:solidFill>
          </p:spPr>
          <p:txBody>
            <a:bodyPr wrap="square" lIns="0" tIns="0" rIns="0" bIns="0" rtlCol="0"/>
            <a:lstStyle/>
            <a:p>
              <a:endParaRPr/>
            </a:p>
          </p:txBody>
        </p:sp>
        <p:sp>
          <p:nvSpPr>
            <p:cNvPr id="65" name="object 65"/>
            <p:cNvSpPr/>
            <p:nvPr/>
          </p:nvSpPr>
          <p:spPr>
            <a:xfrm>
              <a:off x="333755" y="3095243"/>
              <a:ext cx="218440" cy="510540"/>
            </a:xfrm>
            <a:custGeom>
              <a:avLst/>
              <a:gdLst/>
              <a:ahLst/>
              <a:cxnLst/>
              <a:rect l="l" t="t" r="r" b="b"/>
              <a:pathLst>
                <a:path w="218440" h="510539">
                  <a:moveTo>
                    <a:pt x="199948" y="188594"/>
                  </a:moveTo>
                  <a:lnTo>
                    <a:pt x="9753" y="0"/>
                  </a:lnTo>
                  <a:lnTo>
                    <a:pt x="0" y="22225"/>
                  </a:lnTo>
                  <a:lnTo>
                    <a:pt x="0" y="277494"/>
                  </a:lnTo>
                  <a:lnTo>
                    <a:pt x="4876" y="321817"/>
                  </a:lnTo>
                  <a:lnTo>
                    <a:pt x="195072" y="510539"/>
                  </a:lnTo>
                  <a:lnTo>
                    <a:pt x="217830" y="493013"/>
                  </a:lnTo>
                  <a:lnTo>
                    <a:pt x="217830" y="218820"/>
                  </a:lnTo>
                  <a:lnTo>
                    <a:pt x="199948" y="188594"/>
                  </a:lnTo>
                </a:path>
              </a:pathLst>
            </a:custGeom>
            <a:ln w="12700">
              <a:solidFill>
                <a:srgbClr val="000000"/>
              </a:solidFill>
            </a:ln>
          </p:spPr>
          <p:txBody>
            <a:bodyPr wrap="square" lIns="0" tIns="0" rIns="0" bIns="0" rtlCol="0"/>
            <a:lstStyle/>
            <a:p>
              <a:endParaRPr/>
            </a:p>
          </p:txBody>
        </p:sp>
      </p:grpSp>
      <p:sp>
        <p:nvSpPr>
          <p:cNvPr id="66" name="object 66"/>
          <p:cNvSpPr txBox="1"/>
          <p:nvPr/>
        </p:nvSpPr>
        <p:spPr>
          <a:xfrm>
            <a:off x="8207882" y="3061526"/>
            <a:ext cx="1548130" cy="255839"/>
          </a:xfrm>
          <a:prstGeom prst="rect">
            <a:avLst/>
          </a:prstGeom>
        </p:spPr>
        <p:txBody>
          <a:bodyPr vert="horz" wrap="square" lIns="0" tIns="17145" rIns="0" bIns="0" rtlCol="0">
            <a:spAutoFit/>
          </a:bodyPr>
          <a:lstStyle/>
          <a:p>
            <a:pPr marL="12700">
              <a:spcBef>
                <a:spcPts val="135"/>
              </a:spcBef>
            </a:pPr>
            <a:r>
              <a:rPr sz="1550" b="1" dirty="0">
                <a:latin typeface="Arial"/>
                <a:cs typeface="Arial"/>
              </a:rPr>
              <a:t>1.7.95</a:t>
            </a:r>
            <a:r>
              <a:rPr sz="1550" b="1" spc="100" dirty="0">
                <a:latin typeface="Arial"/>
                <a:cs typeface="Arial"/>
              </a:rPr>
              <a:t> </a:t>
            </a:r>
            <a:r>
              <a:rPr sz="1550" b="1" spc="10" dirty="0">
                <a:latin typeface="Arial"/>
                <a:cs typeface="Arial"/>
              </a:rPr>
              <a:t>-</a:t>
            </a:r>
            <a:r>
              <a:rPr sz="1550" b="1" spc="25" dirty="0">
                <a:latin typeface="Arial"/>
                <a:cs typeface="Arial"/>
              </a:rPr>
              <a:t> </a:t>
            </a:r>
            <a:r>
              <a:rPr sz="1550" b="1" dirty="0">
                <a:latin typeface="Arial"/>
                <a:cs typeface="Arial"/>
              </a:rPr>
              <a:t>31.12.95</a:t>
            </a:r>
            <a:endParaRPr sz="1550">
              <a:latin typeface="Arial"/>
              <a:cs typeface="Arial"/>
            </a:endParaRPr>
          </a:p>
        </p:txBody>
      </p:sp>
      <p:sp>
        <p:nvSpPr>
          <p:cNvPr id="67" name="object 67"/>
          <p:cNvSpPr txBox="1"/>
          <p:nvPr/>
        </p:nvSpPr>
        <p:spPr>
          <a:xfrm>
            <a:off x="8207883" y="3794062"/>
            <a:ext cx="878205" cy="255839"/>
          </a:xfrm>
          <a:prstGeom prst="rect">
            <a:avLst/>
          </a:prstGeom>
        </p:spPr>
        <p:txBody>
          <a:bodyPr vert="horz" wrap="square" lIns="0" tIns="17145" rIns="0" bIns="0" rtlCol="0">
            <a:spAutoFit/>
          </a:bodyPr>
          <a:lstStyle/>
          <a:p>
            <a:pPr marL="12700">
              <a:spcBef>
                <a:spcPts val="135"/>
              </a:spcBef>
            </a:pPr>
            <a:r>
              <a:rPr sz="1550" b="1" spc="-10" dirty="0">
                <a:latin typeface="Arial"/>
                <a:cs typeface="Arial"/>
              </a:rPr>
              <a:t>Vendor</a:t>
            </a:r>
            <a:r>
              <a:rPr sz="1550" b="1" spc="20" dirty="0">
                <a:latin typeface="Arial"/>
                <a:cs typeface="Arial"/>
              </a:rPr>
              <a:t> 1</a:t>
            </a:r>
            <a:endParaRPr sz="1550">
              <a:latin typeface="Arial"/>
              <a:cs typeface="Arial"/>
            </a:endParaRPr>
          </a:p>
        </p:txBody>
      </p:sp>
      <p:sp>
        <p:nvSpPr>
          <p:cNvPr id="68" name="object 68"/>
          <p:cNvSpPr txBox="1"/>
          <p:nvPr/>
        </p:nvSpPr>
        <p:spPr>
          <a:xfrm>
            <a:off x="9231632" y="3794062"/>
            <a:ext cx="478155" cy="255839"/>
          </a:xfrm>
          <a:prstGeom prst="rect">
            <a:avLst/>
          </a:prstGeom>
        </p:spPr>
        <p:txBody>
          <a:bodyPr vert="horz" wrap="square" lIns="0" tIns="17145" rIns="0" bIns="0" rtlCol="0">
            <a:spAutoFit/>
          </a:bodyPr>
          <a:lstStyle/>
          <a:p>
            <a:pPr marL="12700">
              <a:spcBef>
                <a:spcPts val="135"/>
              </a:spcBef>
            </a:pPr>
            <a:r>
              <a:rPr sz="1550" b="1" spc="-15" dirty="0">
                <a:latin typeface="Arial"/>
                <a:cs typeface="Arial"/>
              </a:rPr>
              <a:t>f</a:t>
            </a:r>
            <a:r>
              <a:rPr sz="1550" b="1" spc="-75" dirty="0">
                <a:latin typeface="Arial"/>
                <a:cs typeface="Arial"/>
              </a:rPr>
              <a:t>i</a:t>
            </a:r>
            <a:r>
              <a:rPr sz="1550" b="1" dirty="0">
                <a:latin typeface="Arial"/>
                <a:cs typeface="Arial"/>
              </a:rPr>
              <a:t>xe</a:t>
            </a:r>
            <a:r>
              <a:rPr sz="1550" b="1" spc="20" dirty="0">
                <a:latin typeface="Arial"/>
                <a:cs typeface="Arial"/>
              </a:rPr>
              <a:t>d</a:t>
            </a:r>
            <a:endParaRPr sz="1550">
              <a:latin typeface="Arial"/>
              <a:cs typeface="Arial"/>
            </a:endParaRPr>
          </a:p>
        </p:txBody>
      </p:sp>
      <p:sp>
        <p:nvSpPr>
          <p:cNvPr id="69" name="object 69"/>
          <p:cNvSpPr/>
          <p:nvPr/>
        </p:nvSpPr>
        <p:spPr>
          <a:xfrm>
            <a:off x="8167116" y="2958084"/>
            <a:ext cx="0" cy="2249805"/>
          </a:xfrm>
          <a:custGeom>
            <a:avLst/>
            <a:gdLst/>
            <a:ahLst/>
            <a:cxnLst/>
            <a:rect l="l" t="t" r="r" b="b"/>
            <a:pathLst>
              <a:path h="2249804">
                <a:moveTo>
                  <a:pt x="0" y="0"/>
                </a:moveTo>
                <a:lnTo>
                  <a:pt x="0" y="2249423"/>
                </a:lnTo>
              </a:path>
            </a:pathLst>
          </a:custGeom>
          <a:ln w="12700">
            <a:solidFill>
              <a:srgbClr val="000000"/>
            </a:solidFill>
          </a:ln>
        </p:spPr>
        <p:txBody>
          <a:bodyPr wrap="square" lIns="0" tIns="0" rIns="0" bIns="0" rtlCol="0"/>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485785" y="972183"/>
            <a:ext cx="11515397" cy="5119863"/>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QUOTA ARRANGEMENT RECORDS</a:t>
            </a:r>
          </a:p>
          <a:p>
            <a:pPr indent="457200">
              <a:lnSpc>
                <a:spcPct val="107000"/>
              </a:lnSpc>
              <a:spcAft>
                <a:spcPts val="800"/>
              </a:spcAft>
            </a:pPr>
            <a:r>
              <a:rPr lang="en-IN" dirty="0">
                <a:latin typeface="Source Sans Pro" panose="020B0503030403020204" pitchFamily="34" charset="0"/>
                <a:ea typeface="Source Sans Pro" panose="020B0503030403020204" pitchFamily="34" charset="0"/>
                <a:cs typeface="Times New Roman" panose="02020603050405020304" pitchFamily="18" charset="0"/>
              </a:rPr>
              <a:t>A quota arrangement represents an additional source assignment option in the process of automatic source determination. If a quota arrangement exists for a material, it has the highest priority during source determination.</a:t>
            </a:r>
          </a:p>
          <a:p>
            <a:pPr indent="457200">
              <a:lnSpc>
                <a:spcPct val="107000"/>
              </a:lnSpc>
              <a:spcAft>
                <a:spcPts val="800"/>
              </a:spcAft>
            </a:pPr>
            <a:r>
              <a:rPr lang="en-IN" dirty="0">
                <a:latin typeface="Source Sans Pro" panose="020B0503030403020204" pitchFamily="34" charset="0"/>
                <a:ea typeface="Source Sans Pro" panose="020B0503030403020204" pitchFamily="34" charset="0"/>
                <a:cs typeface="Times New Roman" panose="02020603050405020304" pitchFamily="18" charset="0"/>
              </a:rPr>
              <a:t>	Quota arrangement Maintained table Name 		</a:t>
            </a:r>
            <a:r>
              <a:rPr lang="en-IN" dirty="0">
                <a:latin typeface="Source Sans Pro" panose="020B0503030403020204" pitchFamily="34" charset="0"/>
                <a:ea typeface="Source Sans Pro" panose="020B0503030403020204" pitchFamily="34" charset="0"/>
                <a:cs typeface="Times New Roman" panose="02020603050405020304" pitchFamily="18" charset="0"/>
                <a:sym typeface="Wingdings" panose="05000000000000000000" pitchFamily="2" charset="2"/>
              </a:rPr>
              <a:t></a:t>
            </a:r>
            <a:r>
              <a:rPr lang="en-IN" dirty="0">
                <a:latin typeface="Source Sans Pro" panose="020B0503030403020204" pitchFamily="34" charset="0"/>
                <a:ea typeface="Source Sans Pro" panose="020B0503030403020204" pitchFamily="34" charset="0"/>
                <a:cs typeface="Times New Roman" panose="02020603050405020304" pitchFamily="18" charset="0"/>
              </a:rPr>
              <a:t>	EQUP (Purchasing Related)</a:t>
            </a:r>
          </a:p>
          <a:p>
            <a:pPr indent="457200">
              <a:lnSpc>
                <a:spcPct val="107000"/>
              </a:lnSpc>
              <a:spcAft>
                <a:spcPts val="800"/>
              </a:spcAft>
            </a:pPr>
            <a:r>
              <a:rPr lang="en-IN" dirty="0">
                <a:latin typeface="Source Sans Pro" panose="020B0503030403020204" pitchFamily="34" charset="0"/>
                <a:ea typeface="Source Sans Pro" panose="020B0503030403020204" pitchFamily="34" charset="0"/>
                <a:cs typeface="Times New Roman" panose="02020603050405020304" pitchFamily="18" charset="0"/>
              </a:rPr>
              <a:t>	Quota Arrangement is maintained at manually 		</a:t>
            </a:r>
            <a:r>
              <a:rPr lang="en-IN" dirty="0">
                <a:latin typeface="Source Sans Pro" panose="020B0503030403020204" pitchFamily="34" charset="0"/>
                <a:ea typeface="Source Sans Pro" panose="020B0503030403020204" pitchFamily="34" charset="0"/>
                <a:cs typeface="Times New Roman" panose="02020603050405020304" pitchFamily="18" charset="0"/>
                <a:sym typeface="Wingdings" panose="05000000000000000000" pitchFamily="2" charset="2"/>
              </a:rPr>
              <a:t></a:t>
            </a:r>
            <a:r>
              <a:rPr lang="en-IN" dirty="0">
                <a:latin typeface="Source Sans Pro" panose="020B0503030403020204" pitchFamily="34" charset="0"/>
                <a:ea typeface="Source Sans Pro" panose="020B0503030403020204" pitchFamily="34" charset="0"/>
                <a:cs typeface="Times New Roman" panose="02020603050405020304" pitchFamily="18" charset="0"/>
              </a:rPr>
              <a:t>	MEQ1</a:t>
            </a:r>
          </a:p>
          <a:p>
            <a:pPr>
              <a:lnSpc>
                <a:spcPct val="150000"/>
              </a:lnSpc>
              <a:spcAft>
                <a:spcPts val="800"/>
              </a:spcAft>
            </a:pPr>
            <a:r>
              <a:rPr lang="en-IN" sz="1800" b="1" u="sng" dirty="0">
                <a:effectLst/>
                <a:latin typeface="Segoe UI" panose="020B0502040204020203" pitchFamily="34" charset="0"/>
                <a:ea typeface="Calibri" panose="020F0502020204030204" pitchFamily="34" charset="0"/>
                <a:cs typeface="Times New Roman" panose="02020603050405020304" pitchFamily="18" charset="0"/>
              </a:rPr>
              <a:t>Quota arrangement usage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800" dirty="0">
                <a:effectLst/>
                <a:latin typeface="Segoe UI" panose="020B0502040204020203" pitchFamily="34" charset="0"/>
                <a:ea typeface="Calibri" panose="020F0502020204030204" pitchFamily="34" charset="0"/>
                <a:cs typeface="Times New Roman" panose="02020603050405020304" pitchFamily="18" charset="0"/>
              </a:rPr>
              <a:t>	</a:t>
            </a:r>
            <a:r>
              <a:rPr lang="en-IN" dirty="0">
                <a:latin typeface="Source Sans Pro" panose="020B0503030403020204" pitchFamily="34" charset="0"/>
                <a:ea typeface="Source Sans Pro" panose="020B0503030403020204" pitchFamily="34" charset="0"/>
                <a:cs typeface="Times New Roman" panose="02020603050405020304" pitchFamily="18" charset="0"/>
              </a:rPr>
              <a:t>Purchase Requisition		</a:t>
            </a:r>
          </a:p>
          <a:p>
            <a:pPr indent="457200">
              <a:spcAft>
                <a:spcPts val="800"/>
              </a:spcAft>
            </a:pPr>
            <a:r>
              <a:rPr lang="en-IN" dirty="0">
                <a:latin typeface="Source Sans Pro" panose="020B0503030403020204" pitchFamily="34" charset="0"/>
                <a:ea typeface="Source Sans Pro" panose="020B0503030403020204" pitchFamily="34" charset="0"/>
                <a:cs typeface="Times New Roman" panose="02020603050405020304" pitchFamily="18" charset="0"/>
              </a:rPr>
              <a:t>	Purchase Order</a:t>
            </a:r>
          </a:p>
          <a:p>
            <a:pPr>
              <a:spcAft>
                <a:spcPts val="800"/>
              </a:spcAft>
            </a:pPr>
            <a:r>
              <a:rPr lang="en-IN" dirty="0">
                <a:latin typeface="Source Sans Pro" panose="020B0503030403020204" pitchFamily="34" charset="0"/>
                <a:ea typeface="Source Sans Pro" panose="020B0503030403020204" pitchFamily="34" charset="0"/>
                <a:cs typeface="Times New Roman" panose="02020603050405020304" pitchFamily="18" charset="0"/>
              </a:rPr>
              <a:t>	Production order</a:t>
            </a:r>
          </a:p>
          <a:p>
            <a:pPr>
              <a:spcAft>
                <a:spcPts val="800"/>
              </a:spcAft>
            </a:pPr>
            <a:r>
              <a:rPr lang="en-IN" dirty="0">
                <a:latin typeface="Source Sans Pro" panose="020B0503030403020204" pitchFamily="34" charset="0"/>
                <a:ea typeface="Source Sans Pro" panose="020B0503030403020204" pitchFamily="34" charset="0"/>
                <a:cs typeface="Times New Roman" panose="02020603050405020304" pitchFamily="18" charset="0"/>
              </a:rPr>
              <a:t>	SA Scheduling Lines</a:t>
            </a:r>
          </a:p>
          <a:p>
            <a:pPr>
              <a:spcAft>
                <a:spcPts val="800"/>
              </a:spcAft>
            </a:pPr>
            <a:r>
              <a:rPr lang="en-IN" dirty="0">
                <a:latin typeface="Source Sans Pro" panose="020B0503030403020204" pitchFamily="34" charset="0"/>
                <a:ea typeface="Source Sans Pro" panose="020B0503030403020204" pitchFamily="34" charset="0"/>
                <a:cs typeface="Times New Roman" panose="02020603050405020304" pitchFamily="18" charset="0"/>
              </a:rPr>
              <a:t>	MRP</a:t>
            </a:r>
          </a:p>
          <a:p>
            <a:pPr>
              <a:spcAft>
                <a:spcPts val="800"/>
              </a:spcAft>
            </a:pPr>
            <a:r>
              <a:rPr lang="en-IN" dirty="0">
                <a:latin typeface="Source Sans Pro" panose="020B0503030403020204" pitchFamily="34" charset="0"/>
                <a:ea typeface="Source Sans Pro" panose="020B0503030403020204" pitchFamily="34" charset="0"/>
                <a:cs typeface="Times New Roman" panose="02020603050405020304" pitchFamily="18" charset="0"/>
              </a:rPr>
              <a:t>	Planned order</a:t>
            </a:r>
          </a:p>
        </p:txBody>
      </p:sp>
    </p:spTree>
    <p:extLst>
      <p:ext uri="{BB962C8B-B14F-4D97-AF65-F5344CB8AC3E}">
        <p14:creationId xmlns:p14="http://schemas.microsoft.com/office/powerpoint/2010/main" val="2809030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485785" y="972183"/>
            <a:ext cx="11515397" cy="5119863"/>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QUOTA ARRANGEMENT RECORDS</a:t>
            </a:r>
          </a:p>
          <a:p>
            <a:pPr indent="457200">
              <a:lnSpc>
                <a:spcPct val="107000"/>
              </a:lnSpc>
              <a:spcAft>
                <a:spcPts val="800"/>
              </a:spcAft>
            </a:pPr>
            <a:r>
              <a:rPr lang="en-IN" dirty="0">
                <a:latin typeface="Source Sans Pro" panose="020B0503030403020204" pitchFamily="34" charset="0"/>
                <a:ea typeface="Source Sans Pro" panose="020B0503030403020204" pitchFamily="34" charset="0"/>
                <a:cs typeface="Times New Roman" panose="02020603050405020304" pitchFamily="18" charset="0"/>
              </a:rPr>
              <a:t>A quota arrangement represents an additional source assignment option in the process of automatic source determination. If a quota arrangement exists for a material, it has the highest priority during source determination.</a:t>
            </a:r>
          </a:p>
          <a:p>
            <a:pPr indent="457200">
              <a:lnSpc>
                <a:spcPct val="107000"/>
              </a:lnSpc>
              <a:spcAft>
                <a:spcPts val="800"/>
              </a:spcAft>
            </a:pPr>
            <a:r>
              <a:rPr lang="en-IN" dirty="0">
                <a:latin typeface="Source Sans Pro" panose="020B0503030403020204" pitchFamily="34" charset="0"/>
                <a:ea typeface="Source Sans Pro" panose="020B0503030403020204" pitchFamily="34" charset="0"/>
                <a:cs typeface="Times New Roman" panose="02020603050405020304" pitchFamily="18" charset="0"/>
              </a:rPr>
              <a:t>	Quota arrangement Maintained table Name 		</a:t>
            </a:r>
            <a:r>
              <a:rPr lang="en-IN" dirty="0">
                <a:latin typeface="Source Sans Pro" panose="020B0503030403020204" pitchFamily="34" charset="0"/>
                <a:ea typeface="Source Sans Pro" panose="020B0503030403020204" pitchFamily="34" charset="0"/>
                <a:cs typeface="Times New Roman" panose="02020603050405020304" pitchFamily="18" charset="0"/>
                <a:sym typeface="Wingdings" panose="05000000000000000000" pitchFamily="2" charset="2"/>
              </a:rPr>
              <a:t></a:t>
            </a:r>
            <a:r>
              <a:rPr lang="en-IN" dirty="0">
                <a:latin typeface="Source Sans Pro" panose="020B0503030403020204" pitchFamily="34" charset="0"/>
                <a:ea typeface="Source Sans Pro" panose="020B0503030403020204" pitchFamily="34" charset="0"/>
                <a:cs typeface="Times New Roman" panose="02020603050405020304" pitchFamily="18" charset="0"/>
              </a:rPr>
              <a:t>	EQUP (Purchasing Related)</a:t>
            </a:r>
          </a:p>
          <a:p>
            <a:pPr indent="457200">
              <a:lnSpc>
                <a:spcPct val="107000"/>
              </a:lnSpc>
              <a:spcAft>
                <a:spcPts val="800"/>
              </a:spcAft>
            </a:pPr>
            <a:r>
              <a:rPr lang="en-IN" dirty="0">
                <a:latin typeface="Source Sans Pro" panose="020B0503030403020204" pitchFamily="34" charset="0"/>
                <a:ea typeface="Source Sans Pro" panose="020B0503030403020204" pitchFamily="34" charset="0"/>
                <a:cs typeface="Times New Roman" panose="02020603050405020304" pitchFamily="18" charset="0"/>
              </a:rPr>
              <a:t>	Quota Arrangement is maintained at manually 		</a:t>
            </a:r>
            <a:r>
              <a:rPr lang="en-IN" dirty="0">
                <a:latin typeface="Source Sans Pro" panose="020B0503030403020204" pitchFamily="34" charset="0"/>
                <a:ea typeface="Source Sans Pro" panose="020B0503030403020204" pitchFamily="34" charset="0"/>
                <a:cs typeface="Times New Roman" panose="02020603050405020304" pitchFamily="18" charset="0"/>
                <a:sym typeface="Wingdings" panose="05000000000000000000" pitchFamily="2" charset="2"/>
              </a:rPr>
              <a:t></a:t>
            </a:r>
            <a:r>
              <a:rPr lang="en-IN" dirty="0">
                <a:latin typeface="Source Sans Pro" panose="020B0503030403020204" pitchFamily="34" charset="0"/>
                <a:ea typeface="Source Sans Pro" panose="020B0503030403020204" pitchFamily="34" charset="0"/>
                <a:cs typeface="Times New Roman" panose="02020603050405020304" pitchFamily="18" charset="0"/>
              </a:rPr>
              <a:t>	MEQ1</a:t>
            </a:r>
          </a:p>
          <a:p>
            <a:pPr>
              <a:lnSpc>
                <a:spcPct val="150000"/>
              </a:lnSpc>
              <a:spcAft>
                <a:spcPts val="800"/>
              </a:spcAft>
            </a:pPr>
            <a:r>
              <a:rPr lang="en-IN" sz="1800" b="1" u="sng" dirty="0">
                <a:effectLst/>
                <a:latin typeface="Segoe UI" panose="020B0502040204020203" pitchFamily="34" charset="0"/>
                <a:ea typeface="Calibri" panose="020F0502020204030204" pitchFamily="34" charset="0"/>
                <a:cs typeface="Times New Roman" panose="02020603050405020304" pitchFamily="18" charset="0"/>
              </a:rPr>
              <a:t>Quota arrangement usage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800" dirty="0">
                <a:effectLst/>
                <a:latin typeface="Segoe UI" panose="020B0502040204020203" pitchFamily="34" charset="0"/>
                <a:ea typeface="Calibri" panose="020F0502020204030204" pitchFamily="34" charset="0"/>
                <a:cs typeface="Times New Roman" panose="02020603050405020304" pitchFamily="18" charset="0"/>
              </a:rPr>
              <a:t>	</a:t>
            </a:r>
            <a:r>
              <a:rPr lang="en-IN" dirty="0">
                <a:latin typeface="Source Sans Pro" panose="020B0503030403020204" pitchFamily="34" charset="0"/>
                <a:ea typeface="Source Sans Pro" panose="020B0503030403020204" pitchFamily="34" charset="0"/>
                <a:cs typeface="Times New Roman" panose="02020603050405020304" pitchFamily="18" charset="0"/>
              </a:rPr>
              <a:t>Purchase Requisition		</a:t>
            </a:r>
          </a:p>
          <a:p>
            <a:pPr indent="457200">
              <a:spcAft>
                <a:spcPts val="800"/>
              </a:spcAft>
            </a:pPr>
            <a:r>
              <a:rPr lang="en-IN" dirty="0">
                <a:latin typeface="Source Sans Pro" panose="020B0503030403020204" pitchFamily="34" charset="0"/>
                <a:ea typeface="Source Sans Pro" panose="020B0503030403020204" pitchFamily="34" charset="0"/>
                <a:cs typeface="Times New Roman" panose="02020603050405020304" pitchFamily="18" charset="0"/>
              </a:rPr>
              <a:t>	Purchase Order</a:t>
            </a:r>
          </a:p>
          <a:p>
            <a:pPr>
              <a:spcAft>
                <a:spcPts val="800"/>
              </a:spcAft>
            </a:pPr>
            <a:r>
              <a:rPr lang="en-IN" dirty="0">
                <a:latin typeface="Source Sans Pro" panose="020B0503030403020204" pitchFamily="34" charset="0"/>
                <a:ea typeface="Source Sans Pro" panose="020B0503030403020204" pitchFamily="34" charset="0"/>
                <a:cs typeface="Times New Roman" panose="02020603050405020304" pitchFamily="18" charset="0"/>
              </a:rPr>
              <a:t>	Production order</a:t>
            </a:r>
          </a:p>
          <a:p>
            <a:pPr>
              <a:spcAft>
                <a:spcPts val="800"/>
              </a:spcAft>
            </a:pPr>
            <a:r>
              <a:rPr lang="en-IN" dirty="0">
                <a:latin typeface="Source Sans Pro" panose="020B0503030403020204" pitchFamily="34" charset="0"/>
                <a:ea typeface="Source Sans Pro" panose="020B0503030403020204" pitchFamily="34" charset="0"/>
                <a:cs typeface="Times New Roman" panose="02020603050405020304" pitchFamily="18" charset="0"/>
              </a:rPr>
              <a:t>	SA Scheduling Lines</a:t>
            </a:r>
          </a:p>
          <a:p>
            <a:pPr>
              <a:spcAft>
                <a:spcPts val="800"/>
              </a:spcAft>
            </a:pPr>
            <a:r>
              <a:rPr lang="en-IN" dirty="0">
                <a:latin typeface="Source Sans Pro" panose="020B0503030403020204" pitchFamily="34" charset="0"/>
                <a:ea typeface="Source Sans Pro" panose="020B0503030403020204" pitchFamily="34" charset="0"/>
                <a:cs typeface="Times New Roman" panose="02020603050405020304" pitchFamily="18" charset="0"/>
              </a:rPr>
              <a:t>	MRP</a:t>
            </a:r>
          </a:p>
          <a:p>
            <a:pPr>
              <a:spcAft>
                <a:spcPts val="800"/>
              </a:spcAft>
            </a:pPr>
            <a:r>
              <a:rPr lang="en-IN" dirty="0">
                <a:latin typeface="Source Sans Pro" panose="020B0503030403020204" pitchFamily="34" charset="0"/>
                <a:ea typeface="Source Sans Pro" panose="020B0503030403020204" pitchFamily="34" charset="0"/>
                <a:cs typeface="Times New Roman" panose="02020603050405020304" pitchFamily="18" charset="0"/>
              </a:rPr>
              <a:t>	Planned order</a:t>
            </a:r>
          </a:p>
        </p:txBody>
      </p:sp>
    </p:spTree>
    <p:extLst>
      <p:ext uri="{BB962C8B-B14F-4D97-AF65-F5344CB8AC3E}">
        <p14:creationId xmlns:p14="http://schemas.microsoft.com/office/powerpoint/2010/main" val="458952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pic>
        <p:nvPicPr>
          <p:cNvPr id="6" name="Picture 5">
            <a:extLst>
              <a:ext uri="{FF2B5EF4-FFF2-40B4-BE49-F238E27FC236}">
                <a16:creationId xmlns:a16="http://schemas.microsoft.com/office/drawing/2014/main" id="{EA1C2936-7525-6120-2580-C3B804C73424}"/>
              </a:ext>
            </a:extLst>
          </p:cNvPr>
          <p:cNvPicPr>
            <a:picLocks noChangeAspect="1"/>
          </p:cNvPicPr>
          <p:nvPr/>
        </p:nvPicPr>
        <p:blipFill>
          <a:blip r:embed="rId2"/>
          <a:stretch>
            <a:fillRect/>
          </a:stretch>
        </p:blipFill>
        <p:spPr>
          <a:xfrm>
            <a:off x="2507226" y="1230567"/>
            <a:ext cx="8102953" cy="4963756"/>
          </a:xfrm>
          <a:prstGeom prst="rect">
            <a:avLst/>
          </a:prstGeom>
        </p:spPr>
      </p:pic>
    </p:spTree>
    <p:extLst>
      <p:ext uri="{BB962C8B-B14F-4D97-AF65-F5344CB8AC3E}">
        <p14:creationId xmlns:p14="http://schemas.microsoft.com/office/powerpoint/2010/main" val="4057537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471036" y="1340893"/>
            <a:ext cx="11515397" cy="360977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Procurement Types</a:t>
            </a:r>
          </a:p>
          <a:p>
            <a:pPr marL="900113" indent="-369888">
              <a:lnSpc>
                <a:spcPct val="107000"/>
              </a:lnSpc>
              <a:spcAft>
                <a:spcPts val="800"/>
              </a:spcAft>
              <a:buFont typeface="Arial" panose="020B0604020202020204" pitchFamily="34" charset="0"/>
              <a:buChar char="•"/>
            </a:pPr>
            <a:r>
              <a:rPr lang="en-IN" dirty="0">
                <a:latin typeface="Source Sans Pro" panose="020B0503030403020204" pitchFamily="34" charset="0"/>
                <a:ea typeface="Source Sans Pro" panose="020B0503030403020204" pitchFamily="34" charset="0"/>
                <a:cs typeface="Times New Roman" panose="02020603050405020304" pitchFamily="18" charset="0"/>
              </a:rPr>
              <a:t>Normal Procurement </a:t>
            </a:r>
          </a:p>
          <a:p>
            <a:pPr marL="900113" indent="-369888">
              <a:lnSpc>
                <a:spcPct val="107000"/>
              </a:lnSpc>
              <a:spcAft>
                <a:spcPts val="800"/>
              </a:spcAft>
              <a:buFont typeface="Arial" panose="020B0604020202020204" pitchFamily="34" charset="0"/>
              <a:buChar char="•"/>
            </a:pPr>
            <a:r>
              <a:rPr lang="en-IN" dirty="0">
                <a:latin typeface="Source Sans Pro" panose="020B0503030403020204" pitchFamily="34" charset="0"/>
                <a:ea typeface="Source Sans Pro" panose="020B0503030403020204" pitchFamily="34" charset="0"/>
                <a:cs typeface="Times New Roman" panose="02020603050405020304" pitchFamily="18" charset="0"/>
              </a:rPr>
              <a:t>Special Procurement</a:t>
            </a:r>
          </a:p>
          <a:p>
            <a:pPr marL="1814513" lvl="2" indent="-369888">
              <a:lnSpc>
                <a:spcPct val="107000"/>
              </a:lnSpc>
              <a:spcAft>
                <a:spcPts val="800"/>
              </a:spcAft>
              <a:buFont typeface="Arial" panose="020B0604020202020204" pitchFamily="34" charset="0"/>
              <a:buChar char="•"/>
            </a:pPr>
            <a:r>
              <a:rPr lang="en-US" dirty="0">
                <a:latin typeface="Source Sans Pro" panose="020B0503030403020204" pitchFamily="34" charset="0"/>
                <a:ea typeface="Source Sans Pro" panose="020B0503030403020204" pitchFamily="34" charset="0"/>
                <a:cs typeface="Times New Roman" panose="02020603050405020304" pitchFamily="18" charset="0"/>
              </a:rPr>
              <a:t>Stock transfer with stock transport orders</a:t>
            </a:r>
          </a:p>
          <a:p>
            <a:pPr marL="1814513" lvl="2" indent="-369888">
              <a:lnSpc>
                <a:spcPct val="107000"/>
              </a:lnSpc>
              <a:spcAft>
                <a:spcPts val="800"/>
              </a:spcAft>
              <a:buFont typeface="Arial" panose="020B0604020202020204" pitchFamily="34" charset="0"/>
              <a:buChar char="•"/>
            </a:pPr>
            <a:r>
              <a:rPr lang="en-US" dirty="0">
                <a:latin typeface="Source Sans Pro" panose="020B0503030403020204" pitchFamily="34" charset="0"/>
                <a:ea typeface="Source Sans Pro" panose="020B0503030403020204" pitchFamily="34" charset="0"/>
                <a:cs typeface="Times New Roman" panose="02020603050405020304" pitchFamily="18" charset="0"/>
              </a:rPr>
              <a:t>Subcontracting</a:t>
            </a:r>
          </a:p>
          <a:p>
            <a:pPr marL="1814513" lvl="2" indent="-369888">
              <a:lnSpc>
                <a:spcPct val="107000"/>
              </a:lnSpc>
              <a:spcAft>
                <a:spcPts val="800"/>
              </a:spcAft>
              <a:buFont typeface="Arial" panose="020B0604020202020204" pitchFamily="34" charset="0"/>
              <a:buChar char="•"/>
            </a:pPr>
            <a:r>
              <a:rPr lang="en-US" dirty="0">
                <a:latin typeface="Source Sans Pro" panose="020B0503030403020204" pitchFamily="34" charset="0"/>
                <a:ea typeface="Source Sans Pro" panose="020B0503030403020204" pitchFamily="34" charset="0"/>
                <a:cs typeface="Times New Roman" panose="02020603050405020304" pitchFamily="18" charset="0"/>
              </a:rPr>
              <a:t>Vendor consignment</a:t>
            </a:r>
          </a:p>
          <a:p>
            <a:pPr marL="1814513" lvl="2" indent="-369888">
              <a:lnSpc>
                <a:spcPct val="107000"/>
              </a:lnSpc>
              <a:spcAft>
                <a:spcPts val="800"/>
              </a:spcAft>
              <a:buFont typeface="Arial" panose="020B0604020202020204" pitchFamily="34" charset="0"/>
              <a:buChar char="•"/>
            </a:pPr>
            <a:r>
              <a:rPr lang="en-US" dirty="0">
                <a:latin typeface="Source Sans Pro" panose="020B0503030403020204" pitchFamily="34" charset="0"/>
                <a:ea typeface="Source Sans Pro" panose="020B0503030403020204" pitchFamily="34" charset="0"/>
                <a:cs typeface="Times New Roman" panose="02020603050405020304" pitchFamily="18" charset="0"/>
              </a:rPr>
              <a:t>Pipeline</a:t>
            </a:r>
            <a:endParaRPr lang="en-IN" dirty="0">
              <a:latin typeface="Source Sans Pro" panose="020B0503030403020204" pitchFamily="34" charset="0"/>
              <a:ea typeface="Source Sans Pro" panose="020B0503030403020204" pitchFamily="34" charset="0"/>
              <a:cs typeface="Times New Roman" panose="02020603050405020304" pitchFamily="18" charset="0"/>
            </a:endParaRPr>
          </a:p>
          <a:p>
            <a:pPr indent="457200">
              <a:lnSpc>
                <a:spcPct val="107000"/>
              </a:lnSpc>
              <a:spcAft>
                <a:spcPts val="800"/>
              </a:spcAft>
            </a:pPr>
            <a:r>
              <a:rPr lang="en-IN" dirty="0">
                <a:latin typeface="Source Sans Pro" panose="020B0503030403020204" pitchFamily="34" charset="0"/>
                <a:ea typeface="Source Sans Pro" panose="020B0503030403020204" pitchFamily="34" charset="0"/>
                <a:cs typeface="Times New Roman" panose="02020603050405020304" pitchFamily="18" charset="0"/>
              </a:rPr>
              <a:t> </a:t>
            </a:r>
          </a:p>
        </p:txBody>
      </p:sp>
    </p:spTree>
    <p:extLst>
      <p:ext uri="{BB962C8B-B14F-4D97-AF65-F5344CB8AC3E}">
        <p14:creationId xmlns:p14="http://schemas.microsoft.com/office/powerpoint/2010/main" val="2177988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338301" y="972183"/>
            <a:ext cx="11515397" cy="769441"/>
          </a:xfrm>
          <a:prstGeom prst="rect">
            <a:avLst/>
          </a:prstGeom>
          <a:noFill/>
        </p:spPr>
        <p:txBody>
          <a:bodyPr wrap="square" rtlCol="0">
            <a:spAutoFit/>
          </a:bodyPr>
          <a:lstStyle/>
          <a:p>
            <a:pPr>
              <a:lnSpc>
                <a:spcPct val="150000"/>
              </a:lnSpc>
              <a:spcAft>
                <a:spcPts val="800"/>
              </a:spcAft>
            </a:pPr>
            <a:r>
              <a:rPr lang="en-US" sz="3200" b="1" dirty="0">
                <a:latin typeface="Source Serif Pro" panose="020B0604020202020204" pitchFamily="18" charset="0"/>
              </a:rPr>
              <a:t>Stock transfer with stock transport orders </a:t>
            </a:r>
          </a:p>
        </p:txBody>
      </p:sp>
      <p:pic>
        <p:nvPicPr>
          <p:cNvPr id="5" name="Picture 4">
            <a:extLst>
              <a:ext uri="{FF2B5EF4-FFF2-40B4-BE49-F238E27FC236}">
                <a16:creationId xmlns:a16="http://schemas.microsoft.com/office/drawing/2014/main" id="{7BC07181-2C91-B08C-3B6A-98981190D546}"/>
              </a:ext>
            </a:extLst>
          </p:cNvPr>
          <p:cNvPicPr>
            <a:picLocks noChangeAspect="1"/>
          </p:cNvPicPr>
          <p:nvPr/>
        </p:nvPicPr>
        <p:blipFill>
          <a:blip r:embed="rId2"/>
          <a:stretch>
            <a:fillRect/>
          </a:stretch>
        </p:blipFill>
        <p:spPr>
          <a:xfrm>
            <a:off x="2197510" y="1741624"/>
            <a:ext cx="7403690" cy="4574056"/>
          </a:xfrm>
          <a:prstGeom prst="rect">
            <a:avLst/>
          </a:prstGeom>
        </p:spPr>
      </p:pic>
    </p:spTree>
    <p:extLst>
      <p:ext uri="{BB962C8B-B14F-4D97-AF65-F5344CB8AC3E}">
        <p14:creationId xmlns:p14="http://schemas.microsoft.com/office/powerpoint/2010/main" val="863828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471036" y="1340893"/>
            <a:ext cx="11515397" cy="2709268"/>
          </a:xfrm>
          <a:prstGeom prst="rect">
            <a:avLst/>
          </a:prstGeom>
          <a:noFill/>
        </p:spPr>
        <p:txBody>
          <a:bodyPr wrap="square" rtlCol="0">
            <a:spAutoFit/>
          </a:bodyPr>
          <a:lstStyle/>
          <a:p>
            <a:pPr>
              <a:lnSpc>
                <a:spcPct val="150000"/>
              </a:lnSpc>
              <a:spcAft>
                <a:spcPts val="800"/>
              </a:spcAft>
            </a:pPr>
            <a:r>
              <a:rPr lang="en-US" sz="3200" b="1" dirty="0">
                <a:latin typeface="Source Serif Pro" panose="020B0604020202020204" pitchFamily="18" charset="0"/>
              </a:rPr>
              <a:t>Stock transfer with stock transport orders </a:t>
            </a:r>
          </a:p>
          <a:p>
            <a:pPr marL="900113" indent="-369888">
              <a:lnSpc>
                <a:spcPct val="107000"/>
              </a:lnSpc>
              <a:spcAft>
                <a:spcPts val="800"/>
              </a:spcAft>
              <a:buFont typeface="Arial" panose="020B0604020202020204" pitchFamily="34" charset="0"/>
              <a:buChar char="•"/>
            </a:pPr>
            <a:r>
              <a:rPr lang="en-US" dirty="0">
                <a:latin typeface="Source Sans Pro" panose="020B0503030403020204" pitchFamily="34" charset="0"/>
                <a:ea typeface="Source Sans Pro" panose="020B0503030403020204" pitchFamily="34" charset="0"/>
                <a:cs typeface="Times New Roman" panose="02020603050405020304" pitchFamily="18" charset="0"/>
              </a:rPr>
              <a:t>Purchasing creates a stock transport order for the receiving plant.</a:t>
            </a:r>
          </a:p>
          <a:p>
            <a:pPr marL="900113" indent="-369888">
              <a:lnSpc>
                <a:spcPct val="107000"/>
              </a:lnSpc>
              <a:spcAft>
                <a:spcPts val="800"/>
              </a:spcAft>
              <a:buFont typeface="Arial" panose="020B0604020202020204" pitchFamily="34" charset="0"/>
              <a:buChar char="•"/>
            </a:pPr>
            <a:r>
              <a:rPr lang="en-US" dirty="0">
                <a:latin typeface="Source Sans Pro" panose="020B0503030403020204" pitchFamily="34" charset="0"/>
                <a:ea typeface="Source Sans Pro" panose="020B0503030403020204" pitchFamily="34" charset="0"/>
                <a:cs typeface="Times New Roman" panose="02020603050405020304" pitchFamily="18" charset="0"/>
              </a:rPr>
              <a:t>The supplying plant enters a goods issue that references the stock transport order. After this posting, the quantity is managed in special stock (stock in transit) of the receiving plant.</a:t>
            </a:r>
          </a:p>
          <a:p>
            <a:pPr marL="900113" indent="-369888">
              <a:lnSpc>
                <a:spcPct val="107000"/>
              </a:lnSpc>
              <a:spcAft>
                <a:spcPts val="800"/>
              </a:spcAft>
              <a:buFont typeface="Arial" panose="020B0604020202020204" pitchFamily="34" charset="0"/>
              <a:buChar char="•"/>
            </a:pPr>
            <a:r>
              <a:rPr lang="en-US" dirty="0">
                <a:latin typeface="Source Sans Pro" panose="020B0503030403020204" pitchFamily="34" charset="0"/>
                <a:ea typeface="Source Sans Pro" panose="020B0503030403020204" pitchFamily="34" charset="0"/>
                <a:cs typeface="Times New Roman" panose="02020603050405020304" pitchFamily="18" charset="0"/>
              </a:rPr>
              <a:t>The goods receipt in the receiving plant is posted with reference to the stock transport order.</a:t>
            </a:r>
          </a:p>
          <a:p>
            <a:pPr marL="900113" indent="-369888">
              <a:lnSpc>
                <a:spcPct val="107000"/>
              </a:lnSpc>
              <a:spcAft>
                <a:spcPts val="800"/>
              </a:spcAft>
              <a:buFont typeface="Arial" panose="020B0604020202020204" pitchFamily="34" charset="0"/>
              <a:buChar char="•"/>
            </a:pPr>
            <a:r>
              <a:rPr lang="en-US" dirty="0">
                <a:latin typeface="Source Sans Pro" panose="020B0503030403020204" pitchFamily="34" charset="0"/>
                <a:ea typeface="Source Sans Pro" panose="020B0503030403020204" pitchFamily="34" charset="0"/>
                <a:cs typeface="Times New Roman" panose="02020603050405020304" pitchFamily="18" charset="0"/>
              </a:rPr>
              <a:t>The quantity is transferred from stock in transit to the storage location stock of the receiving plant.</a:t>
            </a:r>
            <a:r>
              <a:rPr lang="en-IN" dirty="0">
                <a:latin typeface="Source Sans Pro" panose="020B0503030403020204" pitchFamily="34" charset="0"/>
                <a:ea typeface="Source Sans Pro" panose="020B0503030403020204" pitchFamily="34" charset="0"/>
                <a:cs typeface="Times New Roman" panose="02020603050405020304" pitchFamily="18" charset="0"/>
              </a:rPr>
              <a:t> </a:t>
            </a:r>
          </a:p>
        </p:txBody>
      </p:sp>
    </p:spTree>
    <p:extLst>
      <p:ext uri="{BB962C8B-B14F-4D97-AF65-F5344CB8AC3E}">
        <p14:creationId xmlns:p14="http://schemas.microsoft.com/office/powerpoint/2010/main" val="1123661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338301" y="972183"/>
            <a:ext cx="11515397" cy="769441"/>
          </a:xfrm>
          <a:prstGeom prst="rect">
            <a:avLst/>
          </a:prstGeom>
          <a:noFill/>
        </p:spPr>
        <p:txBody>
          <a:bodyPr wrap="square" rtlCol="0">
            <a:spAutoFit/>
          </a:bodyPr>
          <a:lstStyle/>
          <a:p>
            <a:pPr>
              <a:lnSpc>
                <a:spcPct val="150000"/>
              </a:lnSpc>
              <a:spcAft>
                <a:spcPts val="800"/>
              </a:spcAft>
            </a:pPr>
            <a:r>
              <a:rPr lang="en-US" sz="3200" b="1" dirty="0">
                <a:latin typeface="Source Serif Pro" panose="020B0604020202020204" pitchFamily="18" charset="0"/>
              </a:rPr>
              <a:t>Subcontracting</a:t>
            </a:r>
          </a:p>
        </p:txBody>
      </p:sp>
      <p:pic>
        <p:nvPicPr>
          <p:cNvPr id="6" name="Picture 5">
            <a:extLst>
              <a:ext uri="{FF2B5EF4-FFF2-40B4-BE49-F238E27FC236}">
                <a16:creationId xmlns:a16="http://schemas.microsoft.com/office/drawing/2014/main" id="{81B556CF-9C05-1B9D-4F68-C3537D4EAB1F}"/>
              </a:ext>
            </a:extLst>
          </p:cNvPr>
          <p:cNvPicPr>
            <a:picLocks noChangeAspect="1"/>
          </p:cNvPicPr>
          <p:nvPr/>
        </p:nvPicPr>
        <p:blipFill>
          <a:blip r:embed="rId2"/>
          <a:stretch>
            <a:fillRect/>
          </a:stretch>
        </p:blipFill>
        <p:spPr>
          <a:xfrm>
            <a:off x="2182761" y="1664165"/>
            <a:ext cx="6955619" cy="4677641"/>
          </a:xfrm>
          <a:prstGeom prst="rect">
            <a:avLst/>
          </a:prstGeom>
        </p:spPr>
      </p:pic>
    </p:spTree>
    <p:extLst>
      <p:ext uri="{BB962C8B-B14F-4D97-AF65-F5344CB8AC3E}">
        <p14:creationId xmlns:p14="http://schemas.microsoft.com/office/powerpoint/2010/main" val="1088579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471036" y="1340893"/>
            <a:ext cx="11515397" cy="4191084"/>
          </a:xfrm>
          <a:prstGeom prst="rect">
            <a:avLst/>
          </a:prstGeom>
          <a:noFill/>
        </p:spPr>
        <p:txBody>
          <a:bodyPr wrap="square" rtlCol="0">
            <a:spAutoFit/>
          </a:bodyPr>
          <a:lstStyle/>
          <a:p>
            <a:pPr>
              <a:lnSpc>
                <a:spcPct val="150000"/>
              </a:lnSpc>
              <a:spcAft>
                <a:spcPts val="800"/>
              </a:spcAft>
            </a:pPr>
            <a:r>
              <a:rPr lang="en-US" sz="3200" b="1" dirty="0">
                <a:latin typeface="Source Serif Pro" panose="020B0604020202020204" pitchFamily="18" charset="0"/>
              </a:rPr>
              <a:t>Subcontracting</a:t>
            </a:r>
          </a:p>
          <a:p>
            <a:pPr marL="900113" indent="-369888">
              <a:lnSpc>
                <a:spcPct val="107000"/>
              </a:lnSpc>
              <a:spcAft>
                <a:spcPts val="800"/>
              </a:spcAft>
              <a:buFont typeface="Arial" panose="020B0604020202020204" pitchFamily="34" charset="0"/>
              <a:buChar char="•"/>
            </a:pPr>
            <a:r>
              <a:rPr lang="en-US" dirty="0">
                <a:latin typeface="Source Sans Pro" panose="020B0503030403020204" pitchFamily="34" charset="0"/>
                <a:ea typeface="Source Sans Pro" panose="020B0503030403020204" pitchFamily="34" charset="0"/>
                <a:cs typeface="Times New Roman" panose="02020603050405020304" pitchFamily="18" charset="0"/>
              </a:rPr>
              <a:t>The product is ordered with a subcontract purchase order that contains details about the material to be delivered and the components to be made available to the subcontractor.</a:t>
            </a:r>
          </a:p>
          <a:p>
            <a:pPr marL="900113" indent="-369888">
              <a:lnSpc>
                <a:spcPct val="107000"/>
              </a:lnSpc>
              <a:spcAft>
                <a:spcPts val="800"/>
              </a:spcAft>
              <a:buFont typeface="Arial" panose="020B0604020202020204" pitchFamily="34" charset="0"/>
              <a:buChar char="•"/>
            </a:pPr>
            <a:r>
              <a:rPr lang="en-US" dirty="0">
                <a:latin typeface="Source Sans Pro" panose="020B0503030403020204" pitchFamily="34" charset="0"/>
                <a:ea typeface="Source Sans Pro" panose="020B0503030403020204" pitchFamily="34" charset="0"/>
                <a:cs typeface="Times New Roman" panose="02020603050405020304" pitchFamily="18" charset="0"/>
              </a:rPr>
              <a:t>Components are provided to the subcontractor. This provision is mapped in the system by transfer posting. Although the components that have been provided are no longer physically in your company, they are managed in your stocks because they still belong to you. The information is shown under the special stock type, Stock of material provided to vendor.</a:t>
            </a:r>
          </a:p>
          <a:p>
            <a:pPr marL="900113" indent="-369888">
              <a:lnSpc>
                <a:spcPct val="107000"/>
              </a:lnSpc>
              <a:spcAft>
                <a:spcPts val="800"/>
              </a:spcAft>
              <a:buFont typeface="Arial" panose="020B0604020202020204" pitchFamily="34" charset="0"/>
              <a:buChar char="•"/>
            </a:pPr>
            <a:r>
              <a:rPr lang="en-US" dirty="0">
                <a:latin typeface="Source Sans Pro" panose="020B0503030403020204" pitchFamily="34" charset="0"/>
                <a:ea typeface="Source Sans Pro" panose="020B0503030403020204" pitchFamily="34" charset="0"/>
                <a:cs typeface="Times New Roman" panose="02020603050405020304" pitchFamily="18" charset="0"/>
              </a:rPr>
              <a:t>The finished or refined material is delivered by the subcontractor. The goods receipt is entered with reference to the (subcontract) order. When posting the goods receipt of the final product, the consumption of the components from the stock of material provided by the vendor is also posted.</a:t>
            </a:r>
          </a:p>
          <a:p>
            <a:pPr marL="900113" indent="-369888">
              <a:lnSpc>
                <a:spcPct val="107000"/>
              </a:lnSpc>
              <a:spcAft>
                <a:spcPts val="800"/>
              </a:spcAft>
              <a:buFont typeface="Arial" panose="020B0604020202020204" pitchFamily="34" charset="0"/>
              <a:buChar char="•"/>
            </a:pPr>
            <a:r>
              <a:rPr lang="en-US" dirty="0">
                <a:latin typeface="Source Sans Pro" panose="020B0503030403020204" pitchFamily="34" charset="0"/>
                <a:ea typeface="Source Sans Pro" panose="020B0503030403020204" pitchFamily="34" charset="0"/>
                <a:cs typeface="Times New Roman" panose="02020603050405020304" pitchFamily="18" charset="0"/>
              </a:rPr>
              <a:t>Finally, the subcontractor raises an invoice for the service rendered.</a:t>
            </a:r>
            <a:endParaRPr lang="en-IN" dirty="0">
              <a:latin typeface="Source Sans Pro" panose="020B0503030403020204" pitchFamily="34" charset="0"/>
              <a:ea typeface="Source Sans Pro" panose="020B0503030403020204" pitchFamily="34" charset="0"/>
              <a:cs typeface="Times New Roman" panose="02020603050405020304" pitchFamily="18" charset="0"/>
            </a:endParaRPr>
          </a:p>
        </p:txBody>
      </p:sp>
    </p:spTree>
    <p:extLst>
      <p:ext uri="{BB962C8B-B14F-4D97-AF65-F5344CB8AC3E}">
        <p14:creationId xmlns:p14="http://schemas.microsoft.com/office/powerpoint/2010/main" val="3549024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338301" y="972183"/>
            <a:ext cx="11515397" cy="769441"/>
          </a:xfrm>
          <a:prstGeom prst="rect">
            <a:avLst/>
          </a:prstGeom>
          <a:noFill/>
        </p:spPr>
        <p:txBody>
          <a:bodyPr wrap="square" rtlCol="0">
            <a:spAutoFit/>
          </a:bodyPr>
          <a:lstStyle/>
          <a:p>
            <a:pPr>
              <a:lnSpc>
                <a:spcPct val="150000"/>
              </a:lnSpc>
              <a:spcAft>
                <a:spcPts val="800"/>
              </a:spcAft>
            </a:pPr>
            <a:r>
              <a:rPr lang="en-US" sz="3200" b="1" dirty="0">
                <a:latin typeface="Source Serif Pro" panose="020B0604020202020204" pitchFamily="18" charset="0"/>
              </a:rPr>
              <a:t>Supplier Consignment</a:t>
            </a:r>
          </a:p>
        </p:txBody>
      </p:sp>
      <p:pic>
        <p:nvPicPr>
          <p:cNvPr id="5" name="Picture 4">
            <a:extLst>
              <a:ext uri="{FF2B5EF4-FFF2-40B4-BE49-F238E27FC236}">
                <a16:creationId xmlns:a16="http://schemas.microsoft.com/office/drawing/2014/main" id="{54973AFE-5A58-539D-6FEC-F408416BA291}"/>
              </a:ext>
            </a:extLst>
          </p:cNvPr>
          <p:cNvPicPr>
            <a:picLocks noChangeAspect="1"/>
          </p:cNvPicPr>
          <p:nvPr/>
        </p:nvPicPr>
        <p:blipFill>
          <a:blip r:embed="rId2"/>
          <a:stretch>
            <a:fillRect/>
          </a:stretch>
        </p:blipFill>
        <p:spPr>
          <a:xfrm>
            <a:off x="1932039" y="1677958"/>
            <a:ext cx="8052619" cy="4781835"/>
          </a:xfrm>
          <a:prstGeom prst="rect">
            <a:avLst/>
          </a:prstGeom>
        </p:spPr>
      </p:pic>
    </p:spTree>
    <p:extLst>
      <p:ext uri="{BB962C8B-B14F-4D97-AF65-F5344CB8AC3E}">
        <p14:creationId xmlns:p14="http://schemas.microsoft.com/office/powerpoint/2010/main" val="2564540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515281" y="972183"/>
            <a:ext cx="11515397" cy="3404586"/>
          </a:xfrm>
          <a:prstGeom prst="rect">
            <a:avLst/>
          </a:prstGeom>
          <a:noFill/>
        </p:spPr>
        <p:txBody>
          <a:bodyPr wrap="square" rtlCol="0">
            <a:spAutoFit/>
          </a:bodyPr>
          <a:lstStyle/>
          <a:p>
            <a:pPr>
              <a:lnSpc>
                <a:spcPct val="150000"/>
              </a:lnSpc>
              <a:spcAft>
                <a:spcPts val="800"/>
              </a:spcAft>
            </a:pPr>
            <a:r>
              <a:rPr lang="en-US" sz="3200" b="1" dirty="0">
                <a:latin typeface="Source Serif Pro" panose="020B0604020202020204" pitchFamily="18" charset="0"/>
              </a:rPr>
              <a:t>Supplier Consignment</a:t>
            </a:r>
          </a:p>
          <a:p>
            <a:pPr marL="900113" indent="-369888">
              <a:lnSpc>
                <a:spcPct val="107000"/>
              </a:lnSpc>
              <a:spcAft>
                <a:spcPts val="800"/>
              </a:spcAft>
              <a:buFont typeface="Arial" panose="020B0604020202020204" pitchFamily="34" charset="0"/>
              <a:buChar char="•"/>
            </a:pPr>
            <a:r>
              <a:rPr lang="en-US" dirty="0">
                <a:latin typeface="Source Sans Pro" panose="020B0503030403020204" pitchFamily="34" charset="0"/>
                <a:ea typeface="Source Sans Pro" panose="020B0503030403020204" pitchFamily="34" charset="0"/>
                <a:cs typeface="Times New Roman" panose="02020603050405020304" pitchFamily="18" charset="0"/>
              </a:rPr>
              <a:t>Request the material from your vendor using a consignment order.</a:t>
            </a:r>
          </a:p>
          <a:p>
            <a:pPr marL="900113" indent="-369888">
              <a:lnSpc>
                <a:spcPct val="107000"/>
              </a:lnSpc>
              <a:spcAft>
                <a:spcPts val="800"/>
              </a:spcAft>
              <a:buFont typeface="Arial" panose="020B0604020202020204" pitchFamily="34" charset="0"/>
              <a:buChar char="•"/>
            </a:pPr>
            <a:r>
              <a:rPr lang="en-US" dirty="0">
                <a:latin typeface="Source Sans Pro" panose="020B0503030403020204" pitchFamily="34" charset="0"/>
                <a:ea typeface="Source Sans Pro" panose="020B0503030403020204" pitchFamily="34" charset="0"/>
                <a:cs typeface="Times New Roman" panose="02020603050405020304" pitchFamily="18" charset="0"/>
              </a:rPr>
              <a:t>Post the goods receipt with reference to the consignment order when the material is delivered. The quantity of the material is managed in a special stock, the consignment stock. This completes the procurement process because payment is required for the material after withdrawal, not after supply.</a:t>
            </a:r>
          </a:p>
          <a:p>
            <a:pPr marL="900113" indent="-369888">
              <a:lnSpc>
                <a:spcPct val="107000"/>
              </a:lnSpc>
              <a:spcAft>
                <a:spcPts val="800"/>
              </a:spcAft>
              <a:buFont typeface="Arial" panose="020B0604020202020204" pitchFamily="34" charset="0"/>
              <a:buChar char="•"/>
            </a:pPr>
            <a:r>
              <a:rPr lang="en-US" dirty="0">
                <a:latin typeface="Source Sans Pro" panose="020B0503030403020204" pitchFamily="34" charset="0"/>
                <a:ea typeface="Source Sans Pro" panose="020B0503030403020204" pitchFamily="34" charset="0"/>
                <a:cs typeface="Times New Roman" panose="02020603050405020304" pitchFamily="18" charset="0"/>
              </a:rPr>
              <a:t>When a goods issue is posted from the consignment stock, a liability arises for the supplier.</a:t>
            </a:r>
          </a:p>
          <a:p>
            <a:pPr marL="900113" indent="-369888">
              <a:lnSpc>
                <a:spcPct val="107000"/>
              </a:lnSpc>
              <a:spcAft>
                <a:spcPts val="800"/>
              </a:spcAft>
              <a:buFont typeface="Arial" panose="020B0604020202020204" pitchFamily="34" charset="0"/>
              <a:buChar char="•"/>
            </a:pPr>
            <a:r>
              <a:rPr lang="en-US" dirty="0">
                <a:latin typeface="Source Sans Pro" panose="020B0503030403020204" pitchFamily="34" charset="0"/>
                <a:ea typeface="Source Sans Pro" panose="020B0503030403020204" pitchFamily="34" charset="0"/>
                <a:cs typeface="Times New Roman" panose="02020603050405020304" pitchFamily="18" charset="0"/>
              </a:rPr>
              <a:t>The SAP system provides a special function for settling consignment liabilities. The program creates a credit memo with an appropriate message for the supplier.</a:t>
            </a:r>
            <a:endParaRPr lang="en-IN" dirty="0">
              <a:latin typeface="Source Sans Pro" panose="020B0503030403020204" pitchFamily="34" charset="0"/>
              <a:ea typeface="Source Sans Pro" panose="020B0503030403020204" pitchFamily="34" charset="0"/>
              <a:cs typeface="Times New Roman" panose="02020603050405020304" pitchFamily="18" charset="0"/>
            </a:endParaRPr>
          </a:p>
        </p:txBody>
      </p:sp>
    </p:spTree>
    <p:extLst>
      <p:ext uri="{BB962C8B-B14F-4D97-AF65-F5344CB8AC3E}">
        <p14:creationId xmlns:p14="http://schemas.microsoft.com/office/powerpoint/2010/main" val="67161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338301" y="972183"/>
            <a:ext cx="11515397" cy="769441"/>
          </a:xfrm>
          <a:prstGeom prst="rect">
            <a:avLst/>
          </a:prstGeom>
          <a:noFill/>
        </p:spPr>
        <p:txBody>
          <a:bodyPr wrap="square" rtlCol="0">
            <a:spAutoFit/>
          </a:bodyPr>
          <a:lstStyle/>
          <a:p>
            <a:pPr>
              <a:lnSpc>
                <a:spcPct val="150000"/>
              </a:lnSpc>
              <a:spcAft>
                <a:spcPts val="800"/>
              </a:spcAft>
            </a:pPr>
            <a:r>
              <a:rPr lang="en-US" sz="3200" b="1" dirty="0">
                <a:latin typeface="Source Serif Pro" panose="020B0604020202020204" pitchFamily="18" charset="0"/>
              </a:rPr>
              <a:t>External Procurement</a:t>
            </a:r>
          </a:p>
        </p:txBody>
      </p:sp>
      <p:pic>
        <p:nvPicPr>
          <p:cNvPr id="7" name="Picture 6">
            <a:extLst>
              <a:ext uri="{FF2B5EF4-FFF2-40B4-BE49-F238E27FC236}">
                <a16:creationId xmlns:a16="http://schemas.microsoft.com/office/drawing/2014/main" id="{7405F3D6-8C69-7009-EF27-0B4D24476A57}"/>
              </a:ext>
            </a:extLst>
          </p:cNvPr>
          <p:cNvPicPr>
            <a:picLocks noChangeAspect="1"/>
          </p:cNvPicPr>
          <p:nvPr/>
        </p:nvPicPr>
        <p:blipFill rotWithShape="1">
          <a:blip r:embed="rId2"/>
          <a:srcRect l="14600" t="8928" r="14035" b="9358"/>
          <a:stretch/>
        </p:blipFill>
        <p:spPr>
          <a:xfrm>
            <a:off x="2698955" y="1733330"/>
            <a:ext cx="7521677" cy="4844469"/>
          </a:xfrm>
          <a:prstGeom prst="rect">
            <a:avLst/>
          </a:prstGeom>
        </p:spPr>
      </p:pic>
    </p:spTree>
    <p:extLst>
      <p:ext uri="{BB962C8B-B14F-4D97-AF65-F5344CB8AC3E}">
        <p14:creationId xmlns:p14="http://schemas.microsoft.com/office/powerpoint/2010/main" val="44726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338301" y="972183"/>
            <a:ext cx="11515397" cy="769441"/>
          </a:xfrm>
          <a:prstGeom prst="rect">
            <a:avLst/>
          </a:prstGeom>
          <a:noFill/>
        </p:spPr>
        <p:txBody>
          <a:bodyPr wrap="square" rtlCol="0">
            <a:spAutoFit/>
          </a:bodyPr>
          <a:lstStyle/>
          <a:p>
            <a:pPr>
              <a:lnSpc>
                <a:spcPct val="150000"/>
              </a:lnSpc>
              <a:spcAft>
                <a:spcPts val="800"/>
              </a:spcAft>
            </a:pPr>
            <a:r>
              <a:rPr lang="en-US" sz="3200" b="1" dirty="0">
                <a:latin typeface="Source Serif Pro" panose="020B0604020202020204" pitchFamily="18" charset="0"/>
              </a:rPr>
              <a:t>Structure of Purchase Order</a:t>
            </a:r>
          </a:p>
        </p:txBody>
      </p:sp>
      <p:pic>
        <p:nvPicPr>
          <p:cNvPr id="5" name="Picture 4">
            <a:extLst>
              <a:ext uri="{FF2B5EF4-FFF2-40B4-BE49-F238E27FC236}">
                <a16:creationId xmlns:a16="http://schemas.microsoft.com/office/drawing/2014/main" id="{9240B29C-4675-6EA0-D795-B7081DC56173}"/>
              </a:ext>
            </a:extLst>
          </p:cNvPr>
          <p:cNvPicPr>
            <a:picLocks noChangeAspect="1"/>
          </p:cNvPicPr>
          <p:nvPr/>
        </p:nvPicPr>
        <p:blipFill>
          <a:blip r:embed="rId2"/>
          <a:stretch>
            <a:fillRect/>
          </a:stretch>
        </p:blipFill>
        <p:spPr>
          <a:xfrm>
            <a:off x="2182761" y="1855752"/>
            <a:ext cx="7285704" cy="4410362"/>
          </a:xfrm>
          <a:prstGeom prst="rect">
            <a:avLst/>
          </a:prstGeom>
        </p:spPr>
      </p:pic>
    </p:spTree>
    <p:extLst>
      <p:ext uri="{BB962C8B-B14F-4D97-AF65-F5344CB8AC3E}">
        <p14:creationId xmlns:p14="http://schemas.microsoft.com/office/powerpoint/2010/main" val="2354379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338301" y="972183"/>
            <a:ext cx="11515397" cy="769441"/>
          </a:xfrm>
          <a:prstGeom prst="rect">
            <a:avLst/>
          </a:prstGeom>
          <a:noFill/>
        </p:spPr>
        <p:txBody>
          <a:bodyPr wrap="square" rtlCol="0">
            <a:spAutoFit/>
          </a:bodyPr>
          <a:lstStyle/>
          <a:p>
            <a:pPr>
              <a:lnSpc>
                <a:spcPct val="150000"/>
              </a:lnSpc>
              <a:spcAft>
                <a:spcPts val="800"/>
              </a:spcAft>
            </a:pPr>
            <a:r>
              <a:rPr lang="en-US" sz="3200" b="1" dirty="0">
                <a:latin typeface="Source Serif Pro" panose="020B0604020202020204" pitchFamily="18" charset="0"/>
              </a:rPr>
              <a:t>Item Categories in Purchase Order</a:t>
            </a:r>
          </a:p>
        </p:txBody>
      </p:sp>
      <p:pic>
        <p:nvPicPr>
          <p:cNvPr id="6" name="Picture 5">
            <a:extLst>
              <a:ext uri="{FF2B5EF4-FFF2-40B4-BE49-F238E27FC236}">
                <a16:creationId xmlns:a16="http://schemas.microsoft.com/office/drawing/2014/main" id="{02F95059-55E9-62C0-60B1-B5DB80A59589}"/>
              </a:ext>
            </a:extLst>
          </p:cNvPr>
          <p:cNvPicPr>
            <a:picLocks noChangeAspect="1"/>
          </p:cNvPicPr>
          <p:nvPr/>
        </p:nvPicPr>
        <p:blipFill>
          <a:blip r:embed="rId2"/>
          <a:stretch>
            <a:fillRect/>
          </a:stretch>
        </p:blipFill>
        <p:spPr>
          <a:xfrm>
            <a:off x="2389239" y="1992663"/>
            <a:ext cx="6645904" cy="3893154"/>
          </a:xfrm>
          <a:prstGeom prst="rect">
            <a:avLst/>
          </a:prstGeom>
        </p:spPr>
      </p:pic>
    </p:spTree>
    <p:extLst>
      <p:ext uri="{BB962C8B-B14F-4D97-AF65-F5344CB8AC3E}">
        <p14:creationId xmlns:p14="http://schemas.microsoft.com/office/powerpoint/2010/main" val="2802122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4" name="TextBox 3"/>
          <p:cNvSpPr txBox="1"/>
          <p:nvPr/>
        </p:nvSpPr>
        <p:spPr>
          <a:xfrm>
            <a:off x="338301" y="1254076"/>
            <a:ext cx="11515397" cy="1992853"/>
          </a:xfrm>
          <a:prstGeom prst="rect">
            <a:avLst/>
          </a:prstGeom>
          <a:noFill/>
        </p:spPr>
        <p:txBody>
          <a:bodyPr wrap="square" rtlCol="0">
            <a:spAutoFit/>
          </a:bodyPr>
          <a:lstStyle/>
          <a:p>
            <a:r>
              <a:rPr lang="en-US" sz="3200" b="1" i="0" dirty="0">
                <a:effectLst/>
                <a:latin typeface="Source Serif Pro" panose="020B0604020202020204" pitchFamily="18" charset="0"/>
              </a:rPr>
              <a:t>Client</a:t>
            </a:r>
          </a:p>
          <a:p>
            <a:pPr marL="342900" indent="-342900">
              <a:lnSpc>
                <a:spcPct val="150000"/>
              </a:lnSpc>
              <a:buFont typeface="Arial" panose="020B0604020202020204" pitchFamily="34" charset="0"/>
              <a:buChar char="•"/>
            </a:pPr>
            <a:r>
              <a:rPr lang="en-US" sz="2000" b="0" i="0" dirty="0">
                <a:effectLst/>
                <a:latin typeface="Source Serif Pro" panose="020B0604020202020204" pitchFamily="18" charset="0"/>
              </a:rPr>
              <a:t>From a business viewpoint, the client could represent a corporate group. The client is the highest hierarchical level in the SAP system.</a:t>
            </a:r>
          </a:p>
          <a:p>
            <a:pPr marL="342900" indent="-342900">
              <a:lnSpc>
                <a:spcPct val="150000"/>
              </a:lnSpc>
              <a:buFont typeface="Arial" panose="020B0604020202020204" pitchFamily="34" charset="0"/>
              <a:buChar char="•"/>
            </a:pPr>
            <a:r>
              <a:rPr lang="en-US" sz="2000" dirty="0">
                <a:latin typeface="Source Serif Pro" panose="020B0604020202020204" pitchFamily="18" charset="0"/>
              </a:rPr>
              <a:t>Several company codes can be maintained within a client.</a:t>
            </a:r>
          </a:p>
        </p:txBody>
      </p:sp>
      <p:sp>
        <p:nvSpPr>
          <p:cNvPr id="3" name="TextBox 2">
            <a:extLst>
              <a:ext uri="{FF2B5EF4-FFF2-40B4-BE49-F238E27FC236}">
                <a16:creationId xmlns:a16="http://schemas.microsoft.com/office/drawing/2014/main" id="{13231281-3EDA-6D60-D8CD-9A87B3CF6A61}"/>
              </a:ext>
            </a:extLst>
          </p:cNvPr>
          <p:cNvSpPr txBox="1"/>
          <p:nvPr/>
        </p:nvSpPr>
        <p:spPr>
          <a:xfrm>
            <a:off x="338301" y="3611071"/>
            <a:ext cx="11515397" cy="2392963"/>
          </a:xfrm>
          <a:prstGeom prst="rect">
            <a:avLst/>
          </a:prstGeom>
          <a:noFill/>
        </p:spPr>
        <p:txBody>
          <a:bodyPr wrap="square" rtlCol="0">
            <a:spAutoFit/>
          </a:bodyPr>
          <a:lstStyle/>
          <a:p>
            <a:r>
              <a:rPr lang="en-US" sz="3200" b="1" i="0" dirty="0">
                <a:effectLst/>
                <a:latin typeface="Source Serif Pro" panose="020B0604020202020204" pitchFamily="18" charset="0"/>
              </a:rPr>
              <a:t>Company</a:t>
            </a:r>
          </a:p>
          <a:p>
            <a:pPr marL="342900" indent="-342900">
              <a:lnSpc>
                <a:spcPct val="150000"/>
              </a:lnSpc>
              <a:buFont typeface="Arial" panose="020B0604020202020204" pitchFamily="34" charset="0"/>
              <a:buChar char="•"/>
            </a:pPr>
            <a:r>
              <a:rPr lang="en-US" sz="2000" b="0" i="0" dirty="0">
                <a:effectLst/>
                <a:latin typeface="Source Serif Pro" panose="020B0604020202020204" pitchFamily="18" charset="0"/>
              </a:rPr>
              <a:t>Company code is SAP is the organizational unit which is the created in Finance (FI) module</a:t>
            </a:r>
          </a:p>
          <a:p>
            <a:pPr marL="342900" indent="-342900">
              <a:lnSpc>
                <a:spcPct val="150000"/>
              </a:lnSpc>
              <a:buFont typeface="Arial" panose="020B0604020202020204" pitchFamily="34" charset="0"/>
              <a:buChar char="•"/>
            </a:pPr>
            <a:r>
              <a:rPr lang="en-US" sz="2000" b="0" i="0" dirty="0">
                <a:effectLst/>
                <a:latin typeface="Source Serif Pro" panose="020B0604020202020204" pitchFamily="18" charset="0"/>
              </a:rPr>
              <a:t>Company code represents an independent company. </a:t>
            </a:r>
          </a:p>
          <a:p>
            <a:pPr marL="342900" indent="-342900">
              <a:lnSpc>
                <a:spcPct val="150000"/>
              </a:lnSpc>
              <a:buFont typeface="Arial" panose="020B0604020202020204" pitchFamily="34" charset="0"/>
              <a:buChar char="•"/>
            </a:pPr>
            <a:r>
              <a:rPr lang="en-US" sz="2000" b="0" i="0" dirty="0">
                <a:effectLst/>
                <a:latin typeface="Source Serif Pro" panose="020B0604020202020204" pitchFamily="18" charset="0"/>
              </a:rPr>
              <a:t>Company which is a legal entity and its to maintain a separate balance sheet. </a:t>
            </a:r>
          </a:p>
          <a:p>
            <a:pPr marL="342900" indent="-342900">
              <a:lnSpc>
                <a:spcPct val="150000"/>
              </a:lnSpc>
              <a:buFont typeface="Arial" panose="020B0604020202020204" pitchFamily="34" charset="0"/>
              <a:buChar char="•"/>
            </a:pPr>
            <a:r>
              <a:rPr lang="en-US" sz="2000" b="0" i="0" dirty="0">
                <a:effectLst/>
                <a:latin typeface="Source Serif Pro" panose="020B0604020202020204" pitchFamily="18" charset="0"/>
              </a:rPr>
              <a:t>Profit and loss statement are created and maintained at the company code level.</a:t>
            </a:r>
            <a:endParaRPr lang="en-US" sz="2000" dirty="0">
              <a:latin typeface="Source Serif Pro" panose="020B0604020202020204" pitchFamily="18" charset="0"/>
            </a:endParaRPr>
          </a:p>
        </p:txBody>
      </p:sp>
    </p:spTree>
    <p:extLst>
      <p:ext uri="{BB962C8B-B14F-4D97-AF65-F5344CB8AC3E}">
        <p14:creationId xmlns:p14="http://schemas.microsoft.com/office/powerpoint/2010/main" val="37899146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544777" y="884713"/>
            <a:ext cx="11515397" cy="5365571"/>
          </a:xfrm>
          <a:prstGeom prst="rect">
            <a:avLst/>
          </a:prstGeom>
          <a:noFill/>
        </p:spPr>
        <p:txBody>
          <a:bodyPr wrap="square" rtlCol="0">
            <a:spAutoFit/>
          </a:bodyPr>
          <a:lstStyle/>
          <a:p>
            <a:pPr>
              <a:lnSpc>
                <a:spcPct val="150000"/>
              </a:lnSpc>
              <a:spcAft>
                <a:spcPts val="800"/>
              </a:spcAft>
            </a:pPr>
            <a:r>
              <a:rPr lang="en-US" sz="3200" b="1" dirty="0">
                <a:latin typeface="Source Serif Pro" panose="020B0604020202020204" pitchFamily="18" charset="0"/>
              </a:rPr>
              <a:t>Item Categories in Purchase Order</a:t>
            </a:r>
          </a:p>
          <a:p>
            <a:pPr marL="285750" indent="-285750" algn="l">
              <a:buFont typeface="Wingdings" panose="05000000000000000000" pitchFamily="2" charset="2"/>
              <a:buChar char="v"/>
            </a:pPr>
            <a:r>
              <a:rPr lang="en-US" sz="1800" b="0" i="0" u="none" strike="noStrike" baseline="0" dirty="0">
                <a:latin typeface="Source Sans Pro" panose="020B0503030403020204" pitchFamily="34" charset="0"/>
                <a:ea typeface="Source Sans Pro" panose="020B0503030403020204" pitchFamily="34" charset="0"/>
              </a:rPr>
              <a:t>Standard: Materials that are to be procured externally (account assignment possible; material number mandatory if no</a:t>
            </a:r>
            <a:r>
              <a:rPr lang="en-US" dirty="0">
                <a:latin typeface="Source Sans Pro" panose="020B0503030403020204" pitchFamily="34" charset="0"/>
                <a:ea typeface="Source Sans Pro" panose="020B0503030403020204" pitchFamily="34" charset="0"/>
              </a:rPr>
              <a:t> </a:t>
            </a:r>
            <a:r>
              <a:rPr lang="en-US" sz="1800" b="0" i="0" u="none" strike="noStrike" baseline="0" dirty="0">
                <a:latin typeface="Source Sans Pro" panose="020B0503030403020204" pitchFamily="34" charset="0"/>
                <a:ea typeface="Source Sans Pro" panose="020B0503030403020204" pitchFamily="34" charset="0"/>
              </a:rPr>
              <a:t>account assignment; GR (good receipt) and IR (invoice receipt) possible).</a:t>
            </a:r>
          </a:p>
          <a:p>
            <a:pPr marL="285750" indent="-285750" algn="l">
              <a:buFont typeface="Wingdings" panose="05000000000000000000" pitchFamily="2" charset="2"/>
              <a:buChar char="v"/>
            </a:pPr>
            <a:endParaRPr lang="en-US" sz="1800" b="0" i="0" u="none" strike="noStrike" baseline="0" dirty="0">
              <a:latin typeface="Source Sans Pro" panose="020B0503030403020204" pitchFamily="34" charset="0"/>
              <a:ea typeface="Source Sans Pro" panose="020B0503030403020204" pitchFamily="34" charset="0"/>
            </a:endParaRPr>
          </a:p>
          <a:p>
            <a:pPr marL="285750" indent="-285750" algn="l">
              <a:buFont typeface="Wingdings" panose="05000000000000000000" pitchFamily="2" charset="2"/>
              <a:buChar char="v"/>
            </a:pPr>
            <a:r>
              <a:rPr lang="en-US" sz="1800" b="0" i="0" u="none" strike="noStrike" baseline="0" dirty="0">
                <a:latin typeface="Source Sans Pro" panose="020B0503030403020204" pitchFamily="34" charset="0"/>
                <a:ea typeface="Source Sans Pro" panose="020B0503030403020204" pitchFamily="34" charset="0"/>
              </a:rPr>
              <a:t>Limit: You procure consumable materials or services with a value limit (Material number not possible; account </a:t>
            </a:r>
          </a:p>
          <a:p>
            <a:pPr algn="l"/>
            <a:r>
              <a:rPr lang="en-US" dirty="0">
                <a:latin typeface="Source Sans Pro" panose="020B0503030403020204" pitchFamily="34" charset="0"/>
                <a:ea typeface="Source Sans Pro" panose="020B0503030403020204" pitchFamily="34" charset="0"/>
              </a:rPr>
              <a:t>       </a:t>
            </a:r>
            <a:r>
              <a:rPr lang="en-US" sz="1800" b="0" i="0" u="none" strike="noStrike" baseline="0" dirty="0">
                <a:latin typeface="Source Sans Pro" panose="020B0503030403020204" pitchFamily="34" charset="0"/>
                <a:ea typeface="Source Sans Pro" panose="020B0503030403020204" pitchFamily="34" charset="0"/>
              </a:rPr>
              <a:t>assignment mandatory, but account assignment category ”Unknown” possible; GR not possible; IR mandatory).</a:t>
            </a:r>
          </a:p>
          <a:p>
            <a:pPr algn="l"/>
            <a:endParaRPr lang="en-US" sz="1800" b="0" i="0" u="none" strike="noStrike" baseline="0" dirty="0">
              <a:latin typeface="Source Sans Pro" panose="020B0503030403020204" pitchFamily="34" charset="0"/>
              <a:ea typeface="Source Sans Pro" panose="020B0503030403020204" pitchFamily="34" charset="0"/>
            </a:endParaRPr>
          </a:p>
          <a:p>
            <a:pPr marL="285750" indent="-285750" algn="l">
              <a:buFont typeface="Wingdings" panose="05000000000000000000" pitchFamily="2" charset="2"/>
              <a:buChar char="v"/>
            </a:pPr>
            <a:r>
              <a:rPr lang="en-US" sz="1800" b="0" i="0" u="none" strike="noStrike" baseline="0" dirty="0">
                <a:latin typeface="Source Sans Pro" panose="020B0503030403020204" pitchFamily="34" charset="0"/>
                <a:ea typeface="Source Sans Pro" panose="020B0503030403020204" pitchFamily="34" charset="0"/>
              </a:rPr>
              <a:t>Consignment: The material belongs to the vendor until it is withdrawn. (material number mandatory; non-valuated GR mandatory; account assignment and IR not</a:t>
            </a:r>
            <a:r>
              <a:rPr lang="en-IN" sz="1800" b="0" i="0" u="none" strike="noStrike" baseline="0" dirty="0">
                <a:latin typeface="Source Sans Pro" panose="020B0503030403020204" pitchFamily="34" charset="0"/>
                <a:ea typeface="Source Sans Pro" panose="020B0503030403020204" pitchFamily="34" charset="0"/>
              </a:rPr>
              <a:t>possible).</a:t>
            </a:r>
          </a:p>
          <a:p>
            <a:pPr marL="285750" indent="-285750" algn="l">
              <a:buFont typeface="Wingdings" panose="05000000000000000000" pitchFamily="2" charset="2"/>
              <a:buChar char="v"/>
            </a:pPr>
            <a:endParaRPr lang="en-IN" sz="1800" b="0" i="0" u="none" strike="noStrike" baseline="0" dirty="0">
              <a:latin typeface="Source Sans Pro" panose="020B0503030403020204" pitchFamily="34" charset="0"/>
              <a:ea typeface="Source Sans Pro" panose="020B0503030403020204" pitchFamily="34" charset="0"/>
            </a:endParaRPr>
          </a:p>
          <a:p>
            <a:pPr marL="285750" indent="-285750" algn="l">
              <a:buFont typeface="Wingdings" panose="05000000000000000000" pitchFamily="2" charset="2"/>
              <a:buChar char="v"/>
            </a:pPr>
            <a:r>
              <a:rPr lang="en-US" sz="1800" b="0" i="0" u="none" strike="noStrike" baseline="0" dirty="0">
                <a:latin typeface="Source Sans Pro" panose="020B0503030403020204" pitchFamily="34" charset="0"/>
                <a:ea typeface="Source Sans Pro" panose="020B0503030403020204" pitchFamily="34" charset="0"/>
              </a:rPr>
              <a:t>Subcontracting: The finished product is ordered from a vendor. (material number and account assignment possible; </a:t>
            </a:r>
          </a:p>
          <a:p>
            <a:pPr algn="l"/>
            <a:r>
              <a:rPr lang="en-US" dirty="0">
                <a:latin typeface="Source Sans Pro" panose="020B0503030403020204" pitchFamily="34" charset="0"/>
                <a:ea typeface="Source Sans Pro" panose="020B0503030403020204" pitchFamily="34" charset="0"/>
              </a:rPr>
              <a:t>      </a:t>
            </a:r>
            <a:r>
              <a:rPr lang="en-US" sz="1800" b="0" i="0" u="none" strike="noStrike" baseline="0" dirty="0">
                <a:latin typeface="Source Sans Pro" panose="020B0503030403020204" pitchFamily="34" charset="0"/>
                <a:ea typeface="Source Sans Pro" panose="020B0503030403020204" pitchFamily="34" charset="0"/>
              </a:rPr>
              <a:t>specification of the components to be provided required; GR required; IR possible).</a:t>
            </a:r>
          </a:p>
          <a:p>
            <a:pPr algn="l"/>
            <a:endParaRPr lang="en-US" sz="1800" b="0" i="0" u="none" strike="noStrike" baseline="0" dirty="0">
              <a:latin typeface="Source Sans Pro" panose="020B0503030403020204" pitchFamily="34" charset="0"/>
              <a:ea typeface="Source Sans Pro" panose="020B0503030403020204" pitchFamily="34" charset="0"/>
            </a:endParaRPr>
          </a:p>
          <a:p>
            <a:pPr marL="285750" indent="-285750" algn="l">
              <a:buFont typeface="Wingdings" panose="05000000000000000000" pitchFamily="2" charset="2"/>
              <a:buChar char="v"/>
            </a:pPr>
            <a:r>
              <a:rPr lang="en-US" sz="1800" b="0" i="0" u="none" strike="noStrike" baseline="0" dirty="0">
                <a:latin typeface="Source Sans Pro" panose="020B0503030403020204" pitchFamily="34" charset="0"/>
                <a:ea typeface="Source Sans Pro" panose="020B0503030403020204" pitchFamily="34" charset="0"/>
              </a:rPr>
              <a:t>Stock transport orders: The material is transferred from one plant to another (material number mandatory; GR </a:t>
            </a:r>
          </a:p>
          <a:p>
            <a:pPr algn="l"/>
            <a:r>
              <a:rPr lang="en-US" dirty="0">
                <a:latin typeface="Source Sans Pro" panose="020B0503030403020204" pitchFamily="34" charset="0"/>
                <a:ea typeface="Source Sans Pro" panose="020B0503030403020204" pitchFamily="34" charset="0"/>
              </a:rPr>
              <a:t>    </a:t>
            </a:r>
            <a:r>
              <a:rPr lang="en-US" sz="1800" b="0" i="0" u="none" strike="noStrike" baseline="0" dirty="0">
                <a:latin typeface="Source Sans Pro" panose="020B0503030403020204" pitchFamily="34" charset="0"/>
                <a:ea typeface="Source Sans Pro" panose="020B0503030403020204" pitchFamily="34" charset="0"/>
              </a:rPr>
              <a:t>mandatory; IR not possible).</a:t>
            </a:r>
          </a:p>
          <a:p>
            <a:pPr algn="l"/>
            <a:endParaRPr lang="en-US" sz="1800" b="0" i="0" u="none" strike="noStrike" baseline="0" dirty="0">
              <a:latin typeface="Source Sans Pro" panose="020B0503030403020204" pitchFamily="34" charset="0"/>
              <a:ea typeface="Source Sans Pro" panose="020B0503030403020204" pitchFamily="34" charset="0"/>
            </a:endParaRPr>
          </a:p>
          <a:p>
            <a:pPr marL="285750" indent="-285750" algn="l">
              <a:buFont typeface="Wingdings" panose="05000000000000000000" pitchFamily="2" charset="2"/>
              <a:buChar char="v"/>
            </a:pPr>
            <a:r>
              <a:rPr lang="en-US" sz="1800" b="0" i="0" u="none" strike="noStrike" baseline="0" dirty="0">
                <a:latin typeface="Source Sans Pro" panose="020B0503030403020204" pitchFamily="34" charset="0"/>
                <a:ea typeface="Source Sans Pro" panose="020B0503030403020204" pitchFamily="34" charset="0"/>
              </a:rPr>
              <a:t>Third-party order: The vendor is to deliver the ordered material directly to a third party (a customer, for example).</a:t>
            </a:r>
          </a:p>
        </p:txBody>
      </p:sp>
    </p:spTree>
    <p:extLst>
      <p:ext uri="{BB962C8B-B14F-4D97-AF65-F5344CB8AC3E}">
        <p14:creationId xmlns:p14="http://schemas.microsoft.com/office/powerpoint/2010/main" val="1462551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352271" y="839468"/>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Procurement for Stock Material</a:t>
            </a:r>
          </a:p>
        </p:txBody>
      </p:sp>
      <p:grpSp>
        <p:nvGrpSpPr>
          <p:cNvPr id="51" name="object 3">
            <a:extLst>
              <a:ext uri="{FF2B5EF4-FFF2-40B4-BE49-F238E27FC236}">
                <a16:creationId xmlns:a16="http://schemas.microsoft.com/office/drawing/2014/main" id="{D6079486-508E-7AD7-10D9-31D9238EDF96}"/>
              </a:ext>
            </a:extLst>
          </p:cNvPr>
          <p:cNvGrpSpPr/>
          <p:nvPr/>
        </p:nvGrpSpPr>
        <p:grpSpPr>
          <a:xfrm>
            <a:off x="1752600" y="1600209"/>
            <a:ext cx="8714740" cy="4965700"/>
            <a:chOff x="228600" y="685800"/>
            <a:chExt cx="8714740" cy="4965700"/>
          </a:xfrm>
        </p:grpSpPr>
        <p:sp>
          <p:nvSpPr>
            <p:cNvPr id="52" name="object 4">
              <a:extLst>
                <a:ext uri="{FF2B5EF4-FFF2-40B4-BE49-F238E27FC236}">
                  <a16:creationId xmlns:a16="http://schemas.microsoft.com/office/drawing/2014/main" id="{D6C9F90D-6451-E7AB-E79E-F6F701ABE6BF}"/>
                </a:ext>
              </a:extLst>
            </p:cNvPr>
            <p:cNvSpPr/>
            <p:nvPr/>
          </p:nvSpPr>
          <p:spPr>
            <a:xfrm>
              <a:off x="228600" y="685799"/>
              <a:ext cx="8714740" cy="4965700"/>
            </a:xfrm>
            <a:custGeom>
              <a:avLst/>
              <a:gdLst/>
              <a:ahLst/>
              <a:cxnLst/>
              <a:rect l="l" t="t" r="r" b="b"/>
              <a:pathLst>
                <a:path w="8714740" h="4965700">
                  <a:moveTo>
                    <a:pt x="4544568" y="0"/>
                  </a:moveTo>
                  <a:lnTo>
                    <a:pt x="0" y="0"/>
                  </a:lnTo>
                  <a:lnTo>
                    <a:pt x="0" y="4965192"/>
                  </a:lnTo>
                  <a:lnTo>
                    <a:pt x="4544568" y="4965192"/>
                  </a:lnTo>
                  <a:lnTo>
                    <a:pt x="4544568" y="0"/>
                  </a:lnTo>
                  <a:close/>
                </a:path>
                <a:path w="8714740" h="4965700">
                  <a:moveTo>
                    <a:pt x="8714232" y="0"/>
                  </a:moveTo>
                  <a:lnTo>
                    <a:pt x="4645152" y="0"/>
                  </a:lnTo>
                  <a:lnTo>
                    <a:pt x="4645152" y="4965192"/>
                  </a:lnTo>
                  <a:lnTo>
                    <a:pt x="8714232" y="4965192"/>
                  </a:lnTo>
                  <a:lnTo>
                    <a:pt x="8714232" y="0"/>
                  </a:lnTo>
                  <a:close/>
                </a:path>
              </a:pathLst>
            </a:custGeom>
            <a:solidFill>
              <a:srgbClr val="A1C1FD"/>
            </a:solidFill>
          </p:spPr>
          <p:txBody>
            <a:bodyPr wrap="square" lIns="0" tIns="0" rIns="0" bIns="0" rtlCol="0"/>
            <a:lstStyle/>
            <a:p>
              <a:endParaRPr/>
            </a:p>
          </p:txBody>
        </p:sp>
        <p:sp>
          <p:nvSpPr>
            <p:cNvPr id="53" name="object 5">
              <a:extLst>
                <a:ext uri="{FF2B5EF4-FFF2-40B4-BE49-F238E27FC236}">
                  <a16:creationId xmlns:a16="http://schemas.microsoft.com/office/drawing/2014/main" id="{25B2B596-BB74-8408-0F2F-88845F9106D1}"/>
                </a:ext>
              </a:extLst>
            </p:cNvPr>
            <p:cNvSpPr/>
            <p:nvPr/>
          </p:nvSpPr>
          <p:spPr>
            <a:xfrm>
              <a:off x="3448304" y="1246631"/>
              <a:ext cx="1784985" cy="1658620"/>
            </a:xfrm>
            <a:custGeom>
              <a:avLst/>
              <a:gdLst/>
              <a:ahLst/>
              <a:cxnLst/>
              <a:rect l="l" t="t" r="r" b="b"/>
              <a:pathLst>
                <a:path w="1784985" h="1658620">
                  <a:moveTo>
                    <a:pt x="1708785" y="25400"/>
                  </a:moveTo>
                  <a:lnTo>
                    <a:pt x="5715" y="25400"/>
                  </a:lnTo>
                  <a:lnTo>
                    <a:pt x="0" y="31114"/>
                  </a:lnTo>
                  <a:lnTo>
                    <a:pt x="0" y="1652904"/>
                  </a:lnTo>
                  <a:lnTo>
                    <a:pt x="5715" y="1658492"/>
                  </a:lnTo>
                  <a:lnTo>
                    <a:pt x="19685" y="1658492"/>
                  </a:lnTo>
                  <a:lnTo>
                    <a:pt x="25400" y="1652904"/>
                  </a:lnTo>
                  <a:lnTo>
                    <a:pt x="25400" y="50800"/>
                  </a:lnTo>
                  <a:lnTo>
                    <a:pt x="12700" y="50800"/>
                  </a:lnTo>
                  <a:lnTo>
                    <a:pt x="25400" y="38100"/>
                  </a:lnTo>
                  <a:lnTo>
                    <a:pt x="1708785" y="38100"/>
                  </a:lnTo>
                  <a:lnTo>
                    <a:pt x="1708785" y="25400"/>
                  </a:lnTo>
                  <a:close/>
                </a:path>
                <a:path w="1784985" h="1658620">
                  <a:moveTo>
                    <a:pt x="1708785" y="0"/>
                  </a:moveTo>
                  <a:lnTo>
                    <a:pt x="1708785" y="76200"/>
                  </a:lnTo>
                  <a:lnTo>
                    <a:pt x="1759585" y="50800"/>
                  </a:lnTo>
                  <a:lnTo>
                    <a:pt x="1728597" y="50800"/>
                  </a:lnTo>
                  <a:lnTo>
                    <a:pt x="1734312" y="45084"/>
                  </a:lnTo>
                  <a:lnTo>
                    <a:pt x="1734312" y="31114"/>
                  </a:lnTo>
                  <a:lnTo>
                    <a:pt x="1728597" y="25400"/>
                  </a:lnTo>
                  <a:lnTo>
                    <a:pt x="1759585" y="25400"/>
                  </a:lnTo>
                  <a:lnTo>
                    <a:pt x="1708785" y="0"/>
                  </a:lnTo>
                  <a:close/>
                </a:path>
                <a:path w="1784985" h="1658620">
                  <a:moveTo>
                    <a:pt x="25400" y="38100"/>
                  </a:moveTo>
                  <a:lnTo>
                    <a:pt x="12700" y="50800"/>
                  </a:lnTo>
                  <a:lnTo>
                    <a:pt x="25400" y="50800"/>
                  </a:lnTo>
                  <a:lnTo>
                    <a:pt x="25400" y="38100"/>
                  </a:lnTo>
                  <a:close/>
                </a:path>
                <a:path w="1784985" h="1658620">
                  <a:moveTo>
                    <a:pt x="1708785" y="38100"/>
                  </a:moveTo>
                  <a:lnTo>
                    <a:pt x="25400" y="38100"/>
                  </a:lnTo>
                  <a:lnTo>
                    <a:pt x="25400" y="50800"/>
                  </a:lnTo>
                  <a:lnTo>
                    <a:pt x="1708785" y="50800"/>
                  </a:lnTo>
                  <a:lnTo>
                    <a:pt x="1708785" y="38100"/>
                  </a:lnTo>
                  <a:close/>
                </a:path>
                <a:path w="1784985" h="1658620">
                  <a:moveTo>
                    <a:pt x="1759585" y="25400"/>
                  </a:moveTo>
                  <a:lnTo>
                    <a:pt x="1728597" y="25400"/>
                  </a:lnTo>
                  <a:lnTo>
                    <a:pt x="1734312" y="31114"/>
                  </a:lnTo>
                  <a:lnTo>
                    <a:pt x="1734312" y="45084"/>
                  </a:lnTo>
                  <a:lnTo>
                    <a:pt x="1728597" y="50800"/>
                  </a:lnTo>
                  <a:lnTo>
                    <a:pt x="1759585" y="50800"/>
                  </a:lnTo>
                  <a:lnTo>
                    <a:pt x="1784985" y="38100"/>
                  </a:lnTo>
                  <a:lnTo>
                    <a:pt x="1759585" y="25400"/>
                  </a:lnTo>
                  <a:close/>
                </a:path>
              </a:pathLst>
            </a:custGeom>
            <a:solidFill>
              <a:srgbClr val="000000"/>
            </a:solidFill>
          </p:spPr>
          <p:txBody>
            <a:bodyPr wrap="square" lIns="0" tIns="0" rIns="0" bIns="0" rtlCol="0"/>
            <a:lstStyle/>
            <a:p>
              <a:endParaRPr/>
            </a:p>
          </p:txBody>
        </p:sp>
        <p:sp>
          <p:nvSpPr>
            <p:cNvPr id="54" name="object 6">
              <a:extLst>
                <a:ext uri="{FF2B5EF4-FFF2-40B4-BE49-F238E27FC236}">
                  <a16:creationId xmlns:a16="http://schemas.microsoft.com/office/drawing/2014/main" id="{3B220763-0DE3-436D-AB46-94B5799B72EC}"/>
                </a:ext>
              </a:extLst>
            </p:cNvPr>
            <p:cNvSpPr/>
            <p:nvPr/>
          </p:nvSpPr>
          <p:spPr>
            <a:xfrm>
              <a:off x="944880" y="2528315"/>
              <a:ext cx="2607945" cy="2507615"/>
            </a:xfrm>
            <a:custGeom>
              <a:avLst/>
              <a:gdLst/>
              <a:ahLst/>
              <a:cxnLst/>
              <a:rect l="l" t="t" r="r" b="b"/>
              <a:pathLst>
                <a:path w="2607945" h="2507615">
                  <a:moveTo>
                    <a:pt x="76200" y="2127504"/>
                  </a:moveTo>
                  <a:lnTo>
                    <a:pt x="50800" y="2127504"/>
                  </a:lnTo>
                  <a:lnTo>
                    <a:pt x="50800" y="0"/>
                  </a:lnTo>
                  <a:lnTo>
                    <a:pt x="25400" y="0"/>
                  </a:lnTo>
                  <a:lnTo>
                    <a:pt x="25400" y="2127504"/>
                  </a:lnTo>
                  <a:lnTo>
                    <a:pt x="0" y="2127504"/>
                  </a:lnTo>
                  <a:lnTo>
                    <a:pt x="38100" y="2203704"/>
                  </a:lnTo>
                  <a:lnTo>
                    <a:pt x="69850" y="2140204"/>
                  </a:lnTo>
                  <a:lnTo>
                    <a:pt x="76200" y="2127504"/>
                  </a:lnTo>
                  <a:close/>
                </a:path>
                <a:path w="2607945" h="2507615">
                  <a:moveTo>
                    <a:pt x="2607437" y="1630680"/>
                  </a:moveTo>
                  <a:lnTo>
                    <a:pt x="2594737" y="1605280"/>
                  </a:lnTo>
                  <a:lnTo>
                    <a:pt x="2569337" y="1554480"/>
                  </a:lnTo>
                  <a:lnTo>
                    <a:pt x="2531237" y="1630680"/>
                  </a:lnTo>
                  <a:lnTo>
                    <a:pt x="2556637" y="1630680"/>
                  </a:lnTo>
                  <a:lnTo>
                    <a:pt x="2556637" y="2482088"/>
                  </a:lnTo>
                  <a:lnTo>
                    <a:pt x="1164971" y="2482088"/>
                  </a:lnTo>
                  <a:lnTo>
                    <a:pt x="1159256" y="2487676"/>
                  </a:lnTo>
                  <a:lnTo>
                    <a:pt x="1159256" y="2501773"/>
                  </a:lnTo>
                  <a:lnTo>
                    <a:pt x="1164971" y="2507488"/>
                  </a:lnTo>
                  <a:lnTo>
                    <a:pt x="2576449" y="2507488"/>
                  </a:lnTo>
                  <a:lnTo>
                    <a:pt x="2582037" y="2501773"/>
                  </a:lnTo>
                  <a:lnTo>
                    <a:pt x="2582037" y="2494788"/>
                  </a:lnTo>
                  <a:lnTo>
                    <a:pt x="2582037" y="2482088"/>
                  </a:lnTo>
                  <a:lnTo>
                    <a:pt x="2582037" y="1630680"/>
                  </a:lnTo>
                  <a:lnTo>
                    <a:pt x="2607437" y="1630680"/>
                  </a:lnTo>
                  <a:close/>
                </a:path>
              </a:pathLst>
            </a:custGeom>
            <a:solidFill>
              <a:srgbClr val="003366"/>
            </a:solidFill>
          </p:spPr>
          <p:txBody>
            <a:bodyPr wrap="square" lIns="0" tIns="0" rIns="0" bIns="0" rtlCol="0"/>
            <a:lstStyle/>
            <a:p>
              <a:endParaRPr/>
            </a:p>
          </p:txBody>
        </p:sp>
        <p:sp>
          <p:nvSpPr>
            <p:cNvPr id="55" name="object 7">
              <a:extLst>
                <a:ext uri="{FF2B5EF4-FFF2-40B4-BE49-F238E27FC236}">
                  <a16:creationId xmlns:a16="http://schemas.microsoft.com/office/drawing/2014/main" id="{C178EFB3-43CF-4ACE-F86A-F3F6BE0C5CF5}"/>
                </a:ext>
              </a:extLst>
            </p:cNvPr>
            <p:cNvSpPr/>
            <p:nvPr/>
          </p:nvSpPr>
          <p:spPr>
            <a:xfrm>
              <a:off x="6364223" y="3904488"/>
              <a:ext cx="2220595" cy="1598930"/>
            </a:xfrm>
            <a:custGeom>
              <a:avLst/>
              <a:gdLst/>
              <a:ahLst/>
              <a:cxnLst/>
              <a:rect l="l" t="t" r="r" b="b"/>
              <a:pathLst>
                <a:path w="2220595" h="1598929">
                  <a:moveTo>
                    <a:pt x="1268983" y="0"/>
                  </a:moveTo>
                  <a:lnTo>
                    <a:pt x="927607" y="0"/>
                  </a:lnTo>
                  <a:lnTo>
                    <a:pt x="0" y="1598676"/>
                  </a:lnTo>
                  <a:lnTo>
                    <a:pt x="2220341" y="1598676"/>
                  </a:lnTo>
                  <a:lnTo>
                    <a:pt x="1268983" y="0"/>
                  </a:lnTo>
                  <a:close/>
                </a:path>
              </a:pathLst>
            </a:custGeom>
            <a:solidFill>
              <a:srgbClr val="006B60"/>
            </a:solidFill>
          </p:spPr>
          <p:txBody>
            <a:bodyPr wrap="square" lIns="0" tIns="0" rIns="0" bIns="0" rtlCol="0"/>
            <a:lstStyle/>
            <a:p>
              <a:endParaRPr/>
            </a:p>
          </p:txBody>
        </p:sp>
        <p:sp>
          <p:nvSpPr>
            <p:cNvPr id="56" name="object 8">
              <a:extLst>
                <a:ext uri="{FF2B5EF4-FFF2-40B4-BE49-F238E27FC236}">
                  <a16:creationId xmlns:a16="http://schemas.microsoft.com/office/drawing/2014/main" id="{0970A647-C896-C259-C771-8A655245131D}"/>
                </a:ext>
              </a:extLst>
            </p:cNvPr>
            <p:cNvSpPr/>
            <p:nvPr/>
          </p:nvSpPr>
          <p:spPr>
            <a:xfrm>
              <a:off x="6089904" y="4526279"/>
              <a:ext cx="2796540" cy="821690"/>
            </a:xfrm>
            <a:custGeom>
              <a:avLst/>
              <a:gdLst/>
              <a:ahLst/>
              <a:cxnLst/>
              <a:rect l="l" t="t" r="r" b="b"/>
              <a:pathLst>
                <a:path w="2796540" h="821689">
                  <a:moveTo>
                    <a:pt x="2385060" y="336677"/>
                  </a:moveTo>
                  <a:lnTo>
                    <a:pt x="2108962" y="0"/>
                  </a:lnTo>
                  <a:lnTo>
                    <a:pt x="622427" y="0"/>
                  </a:lnTo>
                  <a:lnTo>
                    <a:pt x="374904" y="336677"/>
                  </a:lnTo>
                  <a:lnTo>
                    <a:pt x="2385060" y="336677"/>
                  </a:lnTo>
                  <a:close/>
                </a:path>
                <a:path w="2796540" h="821689">
                  <a:moveTo>
                    <a:pt x="2796540" y="816610"/>
                  </a:moveTo>
                  <a:lnTo>
                    <a:pt x="2442972" y="407162"/>
                  </a:lnTo>
                  <a:lnTo>
                    <a:pt x="312293" y="402336"/>
                  </a:lnTo>
                  <a:lnTo>
                    <a:pt x="0" y="821309"/>
                  </a:lnTo>
                  <a:lnTo>
                    <a:pt x="2796540" y="816610"/>
                  </a:lnTo>
                  <a:close/>
                </a:path>
              </a:pathLst>
            </a:custGeom>
            <a:solidFill>
              <a:srgbClr val="DADADA"/>
            </a:solidFill>
          </p:spPr>
          <p:txBody>
            <a:bodyPr wrap="square" lIns="0" tIns="0" rIns="0" bIns="0" rtlCol="0"/>
            <a:lstStyle/>
            <a:p>
              <a:endParaRPr/>
            </a:p>
          </p:txBody>
        </p:sp>
        <p:sp>
          <p:nvSpPr>
            <p:cNvPr id="57" name="object 9">
              <a:extLst>
                <a:ext uri="{FF2B5EF4-FFF2-40B4-BE49-F238E27FC236}">
                  <a16:creationId xmlns:a16="http://schemas.microsoft.com/office/drawing/2014/main" id="{6228DE1E-4CBD-1EB4-3038-8A951AD8D7B3}"/>
                </a:ext>
              </a:extLst>
            </p:cNvPr>
            <p:cNvSpPr/>
            <p:nvPr/>
          </p:nvSpPr>
          <p:spPr>
            <a:xfrm>
              <a:off x="2834639" y="2843783"/>
              <a:ext cx="1527175" cy="1207135"/>
            </a:xfrm>
            <a:custGeom>
              <a:avLst/>
              <a:gdLst/>
              <a:ahLst/>
              <a:cxnLst/>
              <a:rect l="l" t="t" r="r" b="b"/>
              <a:pathLst>
                <a:path w="1527175" h="1207135">
                  <a:moveTo>
                    <a:pt x="1527048" y="0"/>
                  </a:moveTo>
                  <a:lnTo>
                    <a:pt x="0" y="0"/>
                  </a:lnTo>
                  <a:lnTo>
                    <a:pt x="0" y="1207008"/>
                  </a:lnTo>
                  <a:lnTo>
                    <a:pt x="1527048" y="1207008"/>
                  </a:lnTo>
                  <a:lnTo>
                    <a:pt x="1527048" y="0"/>
                  </a:lnTo>
                  <a:close/>
                </a:path>
              </a:pathLst>
            </a:custGeom>
            <a:solidFill>
              <a:srgbClr val="0099CC"/>
            </a:solidFill>
          </p:spPr>
          <p:txBody>
            <a:bodyPr wrap="square" lIns="0" tIns="0" rIns="0" bIns="0" rtlCol="0"/>
            <a:lstStyle/>
            <a:p>
              <a:endParaRPr/>
            </a:p>
          </p:txBody>
        </p:sp>
        <p:sp>
          <p:nvSpPr>
            <p:cNvPr id="58" name="object 10">
              <a:extLst>
                <a:ext uri="{FF2B5EF4-FFF2-40B4-BE49-F238E27FC236}">
                  <a16:creationId xmlns:a16="http://schemas.microsoft.com/office/drawing/2014/main" id="{91EF0325-6BFA-6D39-7880-2BE91F7B18F4}"/>
                </a:ext>
              </a:extLst>
            </p:cNvPr>
            <p:cNvSpPr/>
            <p:nvPr/>
          </p:nvSpPr>
          <p:spPr>
            <a:xfrm>
              <a:off x="2839211" y="2848355"/>
              <a:ext cx="1525905" cy="1205865"/>
            </a:xfrm>
            <a:custGeom>
              <a:avLst/>
              <a:gdLst/>
              <a:ahLst/>
              <a:cxnLst/>
              <a:rect l="l" t="t" r="r" b="b"/>
              <a:pathLst>
                <a:path w="1525904" h="1205864">
                  <a:moveTo>
                    <a:pt x="1525524" y="0"/>
                  </a:moveTo>
                  <a:lnTo>
                    <a:pt x="0" y="0"/>
                  </a:lnTo>
                  <a:lnTo>
                    <a:pt x="0" y="1205484"/>
                  </a:lnTo>
                  <a:lnTo>
                    <a:pt x="1525524" y="0"/>
                  </a:lnTo>
                  <a:close/>
                </a:path>
              </a:pathLst>
            </a:custGeom>
            <a:solidFill>
              <a:srgbClr val="DFE4EB"/>
            </a:solidFill>
          </p:spPr>
          <p:txBody>
            <a:bodyPr wrap="square" lIns="0" tIns="0" rIns="0" bIns="0" rtlCol="0"/>
            <a:lstStyle/>
            <a:p>
              <a:endParaRPr/>
            </a:p>
          </p:txBody>
        </p:sp>
        <p:sp>
          <p:nvSpPr>
            <p:cNvPr id="59" name="object 11">
              <a:extLst>
                <a:ext uri="{FF2B5EF4-FFF2-40B4-BE49-F238E27FC236}">
                  <a16:creationId xmlns:a16="http://schemas.microsoft.com/office/drawing/2014/main" id="{1136A90E-55E0-1904-27C9-5F2BF4F59DC9}"/>
                </a:ext>
              </a:extLst>
            </p:cNvPr>
            <p:cNvSpPr/>
            <p:nvPr/>
          </p:nvSpPr>
          <p:spPr>
            <a:xfrm>
              <a:off x="2839211" y="2848355"/>
              <a:ext cx="1525905" cy="1205865"/>
            </a:xfrm>
            <a:custGeom>
              <a:avLst/>
              <a:gdLst/>
              <a:ahLst/>
              <a:cxnLst/>
              <a:rect l="l" t="t" r="r" b="b"/>
              <a:pathLst>
                <a:path w="1525904" h="1205864">
                  <a:moveTo>
                    <a:pt x="1525524" y="0"/>
                  </a:moveTo>
                  <a:lnTo>
                    <a:pt x="0" y="0"/>
                  </a:lnTo>
                  <a:lnTo>
                    <a:pt x="0" y="1205484"/>
                  </a:lnTo>
                </a:path>
              </a:pathLst>
            </a:custGeom>
            <a:ln w="25400">
              <a:solidFill>
                <a:srgbClr val="FFFFFF"/>
              </a:solidFill>
            </a:ln>
          </p:spPr>
          <p:txBody>
            <a:bodyPr wrap="square" lIns="0" tIns="0" rIns="0" bIns="0" rtlCol="0"/>
            <a:lstStyle/>
            <a:p>
              <a:endParaRPr/>
            </a:p>
          </p:txBody>
        </p:sp>
        <p:sp>
          <p:nvSpPr>
            <p:cNvPr id="60" name="object 12">
              <a:extLst>
                <a:ext uri="{FF2B5EF4-FFF2-40B4-BE49-F238E27FC236}">
                  <a16:creationId xmlns:a16="http://schemas.microsoft.com/office/drawing/2014/main" id="{6DC768F0-C5B8-8200-96C1-E2B014B89351}"/>
                </a:ext>
              </a:extLst>
            </p:cNvPr>
            <p:cNvSpPr/>
            <p:nvPr/>
          </p:nvSpPr>
          <p:spPr>
            <a:xfrm>
              <a:off x="2839211" y="2848355"/>
              <a:ext cx="1525905" cy="1205865"/>
            </a:xfrm>
            <a:custGeom>
              <a:avLst/>
              <a:gdLst/>
              <a:ahLst/>
              <a:cxnLst/>
              <a:rect l="l" t="t" r="r" b="b"/>
              <a:pathLst>
                <a:path w="1525904" h="1205864">
                  <a:moveTo>
                    <a:pt x="1525524" y="0"/>
                  </a:moveTo>
                  <a:lnTo>
                    <a:pt x="0" y="1205484"/>
                  </a:lnTo>
                  <a:lnTo>
                    <a:pt x="1525524" y="1205484"/>
                  </a:lnTo>
                  <a:lnTo>
                    <a:pt x="1525524" y="0"/>
                  </a:lnTo>
                  <a:close/>
                </a:path>
              </a:pathLst>
            </a:custGeom>
            <a:solidFill>
              <a:srgbClr val="DFE4EB"/>
            </a:solidFill>
          </p:spPr>
          <p:txBody>
            <a:bodyPr wrap="square" lIns="0" tIns="0" rIns="0" bIns="0" rtlCol="0"/>
            <a:lstStyle/>
            <a:p>
              <a:endParaRPr/>
            </a:p>
          </p:txBody>
        </p:sp>
        <p:sp>
          <p:nvSpPr>
            <p:cNvPr id="61" name="object 13">
              <a:extLst>
                <a:ext uri="{FF2B5EF4-FFF2-40B4-BE49-F238E27FC236}">
                  <a16:creationId xmlns:a16="http://schemas.microsoft.com/office/drawing/2014/main" id="{B841B77A-1978-52E2-1838-3AE0B2860698}"/>
                </a:ext>
              </a:extLst>
            </p:cNvPr>
            <p:cNvSpPr/>
            <p:nvPr/>
          </p:nvSpPr>
          <p:spPr>
            <a:xfrm>
              <a:off x="2839211" y="2848355"/>
              <a:ext cx="1525905" cy="1205865"/>
            </a:xfrm>
            <a:custGeom>
              <a:avLst/>
              <a:gdLst/>
              <a:ahLst/>
              <a:cxnLst/>
              <a:rect l="l" t="t" r="r" b="b"/>
              <a:pathLst>
                <a:path w="1525904" h="1205864">
                  <a:moveTo>
                    <a:pt x="0" y="1205484"/>
                  </a:moveTo>
                  <a:lnTo>
                    <a:pt x="1525524" y="1205484"/>
                  </a:lnTo>
                  <a:lnTo>
                    <a:pt x="1525524" y="0"/>
                  </a:lnTo>
                </a:path>
              </a:pathLst>
            </a:custGeom>
            <a:ln w="25400">
              <a:solidFill>
                <a:srgbClr val="5390A8"/>
              </a:solidFill>
            </a:ln>
          </p:spPr>
          <p:txBody>
            <a:bodyPr wrap="square" lIns="0" tIns="0" rIns="0" bIns="0" rtlCol="0"/>
            <a:lstStyle/>
            <a:p>
              <a:endParaRPr/>
            </a:p>
          </p:txBody>
        </p:sp>
        <p:sp>
          <p:nvSpPr>
            <p:cNvPr id="62" name="object 14">
              <a:extLst>
                <a:ext uri="{FF2B5EF4-FFF2-40B4-BE49-F238E27FC236}">
                  <a16:creationId xmlns:a16="http://schemas.microsoft.com/office/drawing/2014/main" id="{865F184A-E0F5-1A25-5538-20ED424A9AF7}"/>
                </a:ext>
              </a:extLst>
            </p:cNvPr>
            <p:cNvSpPr/>
            <p:nvPr/>
          </p:nvSpPr>
          <p:spPr>
            <a:xfrm>
              <a:off x="2753867" y="3302507"/>
              <a:ext cx="483234" cy="437515"/>
            </a:xfrm>
            <a:custGeom>
              <a:avLst/>
              <a:gdLst/>
              <a:ahLst/>
              <a:cxnLst/>
              <a:rect l="l" t="t" r="r" b="b"/>
              <a:pathLst>
                <a:path w="483235" h="437514">
                  <a:moveTo>
                    <a:pt x="194182" y="0"/>
                  </a:moveTo>
                  <a:lnTo>
                    <a:pt x="0" y="0"/>
                  </a:lnTo>
                  <a:lnTo>
                    <a:pt x="292100" y="225043"/>
                  </a:lnTo>
                  <a:lnTo>
                    <a:pt x="3175" y="434212"/>
                  </a:lnTo>
                  <a:lnTo>
                    <a:pt x="191007" y="437387"/>
                  </a:lnTo>
                  <a:lnTo>
                    <a:pt x="483107" y="225043"/>
                  </a:lnTo>
                  <a:lnTo>
                    <a:pt x="194182" y="0"/>
                  </a:lnTo>
                  <a:close/>
                </a:path>
              </a:pathLst>
            </a:custGeom>
            <a:solidFill>
              <a:srgbClr val="000000"/>
            </a:solidFill>
          </p:spPr>
          <p:txBody>
            <a:bodyPr wrap="square" lIns="0" tIns="0" rIns="0" bIns="0" rtlCol="0"/>
            <a:lstStyle/>
            <a:p>
              <a:endParaRPr/>
            </a:p>
          </p:txBody>
        </p:sp>
        <p:sp>
          <p:nvSpPr>
            <p:cNvPr id="63" name="object 15">
              <a:extLst>
                <a:ext uri="{FF2B5EF4-FFF2-40B4-BE49-F238E27FC236}">
                  <a16:creationId xmlns:a16="http://schemas.microsoft.com/office/drawing/2014/main" id="{C9332364-4992-93CC-0694-E6AFC9F6FAA7}"/>
                </a:ext>
              </a:extLst>
            </p:cNvPr>
            <p:cNvSpPr/>
            <p:nvPr/>
          </p:nvSpPr>
          <p:spPr>
            <a:xfrm>
              <a:off x="2715767" y="3264407"/>
              <a:ext cx="483234" cy="437515"/>
            </a:xfrm>
            <a:custGeom>
              <a:avLst/>
              <a:gdLst/>
              <a:ahLst/>
              <a:cxnLst/>
              <a:rect l="l" t="t" r="r" b="b"/>
              <a:pathLst>
                <a:path w="483235" h="437514">
                  <a:moveTo>
                    <a:pt x="194182" y="0"/>
                  </a:moveTo>
                  <a:lnTo>
                    <a:pt x="0" y="0"/>
                  </a:lnTo>
                  <a:lnTo>
                    <a:pt x="292100" y="225043"/>
                  </a:lnTo>
                  <a:lnTo>
                    <a:pt x="3175" y="434212"/>
                  </a:lnTo>
                  <a:lnTo>
                    <a:pt x="191007" y="437387"/>
                  </a:lnTo>
                  <a:lnTo>
                    <a:pt x="483107" y="225043"/>
                  </a:lnTo>
                  <a:lnTo>
                    <a:pt x="194182" y="0"/>
                  </a:lnTo>
                  <a:close/>
                </a:path>
              </a:pathLst>
            </a:custGeom>
            <a:solidFill>
              <a:srgbClr val="FCC0E4"/>
            </a:solidFill>
          </p:spPr>
          <p:txBody>
            <a:bodyPr wrap="square" lIns="0" tIns="0" rIns="0" bIns="0" rtlCol="0"/>
            <a:lstStyle/>
            <a:p>
              <a:endParaRPr/>
            </a:p>
          </p:txBody>
        </p:sp>
        <p:sp>
          <p:nvSpPr>
            <p:cNvPr id="64" name="object 16">
              <a:extLst>
                <a:ext uri="{FF2B5EF4-FFF2-40B4-BE49-F238E27FC236}">
                  <a16:creationId xmlns:a16="http://schemas.microsoft.com/office/drawing/2014/main" id="{FB7ACFD8-33E3-77AC-78F4-963A79A69AE8}"/>
                </a:ext>
              </a:extLst>
            </p:cNvPr>
            <p:cNvSpPr/>
            <p:nvPr/>
          </p:nvSpPr>
          <p:spPr>
            <a:xfrm>
              <a:off x="3009900" y="3302507"/>
              <a:ext cx="483234" cy="437515"/>
            </a:xfrm>
            <a:custGeom>
              <a:avLst/>
              <a:gdLst/>
              <a:ahLst/>
              <a:cxnLst/>
              <a:rect l="l" t="t" r="r" b="b"/>
              <a:pathLst>
                <a:path w="483235" h="437514">
                  <a:moveTo>
                    <a:pt x="194182" y="0"/>
                  </a:moveTo>
                  <a:lnTo>
                    <a:pt x="0" y="0"/>
                  </a:lnTo>
                  <a:lnTo>
                    <a:pt x="292100" y="224281"/>
                  </a:lnTo>
                  <a:lnTo>
                    <a:pt x="3175" y="434085"/>
                  </a:lnTo>
                  <a:lnTo>
                    <a:pt x="191007" y="437260"/>
                  </a:lnTo>
                  <a:lnTo>
                    <a:pt x="483108" y="224281"/>
                  </a:lnTo>
                  <a:lnTo>
                    <a:pt x="194182" y="0"/>
                  </a:lnTo>
                  <a:close/>
                </a:path>
              </a:pathLst>
            </a:custGeom>
            <a:solidFill>
              <a:srgbClr val="000000"/>
            </a:solidFill>
          </p:spPr>
          <p:txBody>
            <a:bodyPr wrap="square" lIns="0" tIns="0" rIns="0" bIns="0" rtlCol="0"/>
            <a:lstStyle/>
            <a:p>
              <a:endParaRPr/>
            </a:p>
          </p:txBody>
        </p:sp>
        <p:sp>
          <p:nvSpPr>
            <p:cNvPr id="65" name="object 17">
              <a:extLst>
                <a:ext uri="{FF2B5EF4-FFF2-40B4-BE49-F238E27FC236}">
                  <a16:creationId xmlns:a16="http://schemas.microsoft.com/office/drawing/2014/main" id="{7858EC7F-4E0B-9ACF-EB16-FD00D6EA7C51}"/>
                </a:ext>
              </a:extLst>
            </p:cNvPr>
            <p:cNvSpPr/>
            <p:nvPr/>
          </p:nvSpPr>
          <p:spPr>
            <a:xfrm>
              <a:off x="2971800" y="3264407"/>
              <a:ext cx="483234" cy="437515"/>
            </a:xfrm>
            <a:custGeom>
              <a:avLst/>
              <a:gdLst/>
              <a:ahLst/>
              <a:cxnLst/>
              <a:rect l="l" t="t" r="r" b="b"/>
              <a:pathLst>
                <a:path w="483235" h="437514">
                  <a:moveTo>
                    <a:pt x="194182" y="0"/>
                  </a:moveTo>
                  <a:lnTo>
                    <a:pt x="0" y="0"/>
                  </a:lnTo>
                  <a:lnTo>
                    <a:pt x="292100" y="224281"/>
                  </a:lnTo>
                  <a:lnTo>
                    <a:pt x="3175" y="434085"/>
                  </a:lnTo>
                  <a:lnTo>
                    <a:pt x="191007" y="437260"/>
                  </a:lnTo>
                  <a:lnTo>
                    <a:pt x="483108" y="224281"/>
                  </a:lnTo>
                  <a:lnTo>
                    <a:pt x="194182" y="0"/>
                  </a:lnTo>
                  <a:close/>
                </a:path>
              </a:pathLst>
            </a:custGeom>
            <a:solidFill>
              <a:srgbClr val="F95882"/>
            </a:solidFill>
          </p:spPr>
          <p:txBody>
            <a:bodyPr wrap="square" lIns="0" tIns="0" rIns="0" bIns="0" rtlCol="0"/>
            <a:lstStyle/>
            <a:p>
              <a:endParaRPr/>
            </a:p>
          </p:txBody>
        </p:sp>
        <p:sp>
          <p:nvSpPr>
            <p:cNvPr id="66" name="object 18">
              <a:extLst>
                <a:ext uri="{FF2B5EF4-FFF2-40B4-BE49-F238E27FC236}">
                  <a16:creationId xmlns:a16="http://schemas.microsoft.com/office/drawing/2014/main" id="{3EA79D92-9606-A5F9-FC0B-C503E1B10236}"/>
                </a:ext>
              </a:extLst>
            </p:cNvPr>
            <p:cNvSpPr/>
            <p:nvPr/>
          </p:nvSpPr>
          <p:spPr>
            <a:xfrm>
              <a:off x="3506723" y="3113532"/>
              <a:ext cx="419100" cy="35560"/>
            </a:xfrm>
            <a:custGeom>
              <a:avLst/>
              <a:gdLst/>
              <a:ahLst/>
              <a:cxnLst/>
              <a:rect l="l" t="t" r="r" b="b"/>
              <a:pathLst>
                <a:path w="419100" h="35560">
                  <a:moveTo>
                    <a:pt x="419100" y="0"/>
                  </a:moveTo>
                  <a:lnTo>
                    <a:pt x="120650" y="0"/>
                  </a:lnTo>
                  <a:lnTo>
                    <a:pt x="0" y="35178"/>
                  </a:lnTo>
                  <a:lnTo>
                    <a:pt x="360299" y="31114"/>
                  </a:lnTo>
                  <a:lnTo>
                    <a:pt x="419100" y="0"/>
                  </a:lnTo>
                  <a:close/>
                </a:path>
              </a:pathLst>
            </a:custGeom>
            <a:solidFill>
              <a:srgbClr val="C5B19D"/>
            </a:solidFill>
          </p:spPr>
          <p:txBody>
            <a:bodyPr wrap="square" lIns="0" tIns="0" rIns="0" bIns="0" rtlCol="0"/>
            <a:lstStyle/>
            <a:p>
              <a:endParaRPr/>
            </a:p>
          </p:txBody>
        </p:sp>
        <p:sp>
          <p:nvSpPr>
            <p:cNvPr id="67" name="object 19">
              <a:extLst>
                <a:ext uri="{FF2B5EF4-FFF2-40B4-BE49-F238E27FC236}">
                  <a16:creationId xmlns:a16="http://schemas.microsoft.com/office/drawing/2014/main" id="{C68EAB9F-D8A4-F2E6-E35B-419F5340089A}"/>
                </a:ext>
              </a:extLst>
            </p:cNvPr>
            <p:cNvSpPr/>
            <p:nvPr/>
          </p:nvSpPr>
          <p:spPr>
            <a:xfrm>
              <a:off x="3506723" y="3113532"/>
              <a:ext cx="419100" cy="35560"/>
            </a:xfrm>
            <a:custGeom>
              <a:avLst/>
              <a:gdLst/>
              <a:ahLst/>
              <a:cxnLst/>
              <a:rect l="l" t="t" r="r" b="b"/>
              <a:pathLst>
                <a:path w="419100" h="35560">
                  <a:moveTo>
                    <a:pt x="0" y="35178"/>
                  </a:moveTo>
                  <a:lnTo>
                    <a:pt x="120650" y="0"/>
                  </a:lnTo>
                  <a:lnTo>
                    <a:pt x="419100" y="0"/>
                  </a:lnTo>
                  <a:lnTo>
                    <a:pt x="360299" y="31114"/>
                  </a:lnTo>
                  <a:lnTo>
                    <a:pt x="0" y="35178"/>
                  </a:lnTo>
                </a:path>
              </a:pathLst>
            </a:custGeom>
            <a:ln w="12700">
              <a:solidFill>
                <a:srgbClr val="000000"/>
              </a:solidFill>
            </a:ln>
          </p:spPr>
          <p:txBody>
            <a:bodyPr wrap="square" lIns="0" tIns="0" rIns="0" bIns="0" rtlCol="0"/>
            <a:lstStyle/>
            <a:p>
              <a:endParaRPr/>
            </a:p>
          </p:txBody>
        </p:sp>
        <p:sp>
          <p:nvSpPr>
            <p:cNvPr id="68" name="object 20">
              <a:extLst>
                <a:ext uri="{FF2B5EF4-FFF2-40B4-BE49-F238E27FC236}">
                  <a16:creationId xmlns:a16="http://schemas.microsoft.com/office/drawing/2014/main" id="{648EAEDA-B6C9-BE33-D6DE-096CBF3A284F}"/>
                </a:ext>
              </a:extLst>
            </p:cNvPr>
            <p:cNvSpPr/>
            <p:nvPr/>
          </p:nvSpPr>
          <p:spPr>
            <a:xfrm>
              <a:off x="3515867" y="3150107"/>
              <a:ext cx="347980" cy="402590"/>
            </a:xfrm>
            <a:custGeom>
              <a:avLst/>
              <a:gdLst/>
              <a:ahLst/>
              <a:cxnLst/>
              <a:rect l="l" t="t" r="r" b="b"/>
              <a:pathLst>
                <a:path w="347979" h="402589">
                  <a:moveTo>
                    <a:pt x="347472" y="0"/>
                  </a:moveTo>
                  <a:lnTo>
                    <a:pt x="0" y="0"/>
                  </a:lnTo>
                  <a:lnTo>
                    <a:pt x="0" y="402336"/>
                  </a:lnTo>
                  <a:lnTo>
                    <a:pt x="347472" y="402336"/>
                  </a:lnTo>
                  <a:lnTo>
                    <a:pt x="347472" y="0"/>
                  </a:lnTo>
                  <a:close/>
                </a:path>
              </a:pathLst>
            </a:custGeom>
            <a:solidFill>
              <a:srgbClr val="DADADA"/>
            </a:solidFill>
          </p:spPr>
          <p:txBody>
            <a:bodyPr wrap="square" lIns="0" tIns="0" rIns="0" bIns="0" rtlCol="0"/>
            <a:lstStyle/>
            <a:p>
              <a:endParaRPr/>
            </a:p>
          </p:txBody>
        </p:sp>
        <p:sp>
          <p:nvSpPr>
            <p:cNvPr id="69" name="object 21">
              <a:extLst>
                <a:ext uri="{FF2B5EF4-FFF2-40B4-BE49-F238E27FC236}">
                  <a16:creationId xmlns:a16="http://schemas.microsoft.com/office/drawing/2014/main" id="{D71B8159-9C24-D353-4C9F-77F2D82FFE0C}"/>
                </a:ext>
              </a:extLst>
            </p:cNvPr>
            <p:cNvSpPr/>
            <p:nvPr/>
          </p:nvSpPr>
          <p:spPr>
            <a:xfrm>
              <a:off x="3515867" y="3150107"/>
              <a:ext cx="347980" cy="402590"/>
            </a:xfrm>
            <a:custGeom>
              <a:avLst/>
              <a:gdLst/>
              <a:ahLst/>
              <a:cxnLst/>
              <a:rect l="l" t="t" r="r" b="b"/>
              <a:pathLst>
                <a:path w="347979" h="402589">
                  <a:moveTo>
                    <a:pt x="0" y="402336"/>
                  </a:moveTo>
                  <a:lnTo>
                    <a:pt x="347472" y="402336"/>
                  </a:lnTo>
                  <a:lnTo>
                    <a:pt x="347472" y="0"/>
                  </a:lnTo>
                  <a:lnTo>
                    <a:pt x="0" y="0"/>
                  </a:lnTo>
                  <a:lnTo>
                    <a:pt x="0" y="402336"/>
                  </a:lnTo>
                  <a:close/>
                </a:path>
              </a:pathLst>
            </a:custGeom>
            <a:ln w="12700">
              <a:solidFill>
                <a:srgbClr val="000000"/>
              </a:solidFill>
            </a:ln>
          </p:spPr>
          <p:txBody>
            <a:bodyPr wrap="square" lIns="0" tIns="0" rIns="0" bIns="0" rtlCol="0"/>
            <a:lstStyle/>
            <a:p>
              <a:endParaRPr/>
            </a:p>
          </p:txBody>
        </p:sp>
        <p:sp>
          <p:nvSpPr>
            <p:cNvPr id="70" name="object 22">
              <a:extLst>
                <a:ext uri="{FF2B5EF4-FFF2-40B4-BE49-F238E27FC236}">
                  <a16:creationId xmlns:a16="http://schemas.microsoft.com/office/drawing/2014/main" id="{25D76203-5055-DB9F-1AB5-E191C8CFEE1E}"/>
                </a:ext>
              </a:extLst>
            </p:cNvPr>
            <p:cNvSpPr/>
            <p:nvPr/>
          </p:nvSpPr>
          <p:spPr>
            <a:xfrm>
              <a:off x="3602735" y="3300983"/>
              <a:ext cx="146685" cy="0"/>
            </a:xfrm>
            <a:custGeom>
              <a:avLst/>
              <a:gdLst/>
              <a:ahLst/>
              <a:cxnLst/>
              <a:rect l="l" t="t" r="r" b="b"/>
              <a:pathLst>
                <a:path w="146685">
                  <a:moveTo>
                    <a:pt x="0" y="0"/>
                  </a:moveTo>
                  <a:lnTo>
                    <a:pt x="146303" y="0"/>
                  </a:lnTo>
                </a:path>
              </a:pathLst>
            </a:custGeom>
            <a:ln w="50800">
              <a:solidFill>
                <a:srgbClr val="000000"/>
              </a:solidFill>
            </a:ln>
          </p:spPr>
          <p:txBody>
            <a:bodyPr wrap="square" lIns="0" tIns="0" rIns="0" bIns="0" rtlCol="0"/>
            <a:lstStyle/>
            <a:p>
              <a:endParaRPr/>
            </a:p>
          </p:txBody>
        </p:sp>
        <p:sp>
          <p:nvSpPr>
            <p:cNvPr id="71" name="object 23">
              <a:extLst>
                <a:ext uri="{FF2B5EF4-FFF2-40B4-BE49-F238E27FC236}">
                  <a16:creationId xmlns:a16="http://schemas.microsoft.com/office/drawing/2014/main" id="{DC012DDD-F8BA-4C84-B0C6-8BB6497E8C3C}"/>
                </a:ext>
              </a:extLst>
            </p:cNvPr>
            <p:cNvSpPr/>
            <p:nvPr/>
          </p:nvSpPr>
          <p:spPr>
            <a:xfrm>
              <a:off x="3570732" y="3131820"/>
              <a:ext cx="329565" cy="256540"/>
            </a:xfrm>
            <a:custGeom>
              <a:avLst/>
              <a:gdLst/>
              <a:ahLst/>
              <a:cxnLst/>
              <a:rect l="l" t="t" r="r" b="b"/>
              <a:pathLst>
                <a:path w="329564" h="256539">
                  <a:moveTo>
                    <a:pt x="64007" y="256031"/>
                  </a:moveTo>
                  <a:lnTo>
                    <a:pt x="146303" y="256031"/>
                  </a:lnTo>
                </a:path>
                <a:path w="329564" h="256539">
                  <a:moveTo>
                    <a:pt x="0" y="0"/>
                  </a:moveTo>
                  <a:lnTo>
                    <a:pt x="329183" y="0"/>
                  </a:lnTo>
                </a:path>
              </a:pathLst>
            </a:custGeom>
            <a:ln w="12700">
              <a:solidFill>
                <a:srgbClr val="000000"/>
              </a:solidFill>
            </a:ln>
          </p:spPr>
          <p:txBody>
            <a:bodyPr wrap="square" lIns="0" tIns="0" rIns="0" bIns="0" rtlCol="0"/>
            <a:lstStyle/>
            <a:p>
              <a:endParaRPr/>
            </a:p>
          </p:txBody>
        </p:sp>
        <p:sp>
          <p:nvSpPr>
            <p:cNvPr id="72" name="object 24">
              <a:extLst>
                <a:ext uri="{FF2B5EF4-FFF2-40B4-BE49-F238E27FC236}">
                  <a16:creationId xmlns:a16="http://schemas.microsoft.com/office/drawing/2014/main" id="{0C2689F7-C482-2D90-0CD9-DCC48F8A32D1}"/>
                </a:ext>
              </a:extLst>
            </p:cNvPr>
            <p:cNvSpPr/>
            <p:nvPr/>
          </p:nvSpPr>
          <p:spPr>
            <a:xfrm>
              <a:off x="3256788" y="3311651"/>
              <a:ext cx="492125" cy="428625"/>
            </a:xfrm>
            <a:custGeom>
              <a:avLst/>
              <a:gdLst/>
              <a:ahLst/>
              <a:cxnLst/>
              <a:rect l="l" t="t" r="r" b="b"/>
              <a:pathLst>
                <a:path w="492125" h="428625">
                  <a:moveTo>
                    <a:pt x="198120" y="0"/>
                  </a:moveTo>
                  <a:lnTo>
                    <a:pt x="0" y="0"/>
                  </a:lnTo>
                  <a:lnTo>
                    <a:pt x="298831" y="219583"/>
                  </a:lnTo>
                  <a:lnTo>
                    <a:pt x="3175" y="425069"/>
                  </a:lnTo>
                  <a:lnTo>
                    <a:pt x="193294" y="428244"/>
                  </a:lnTo>
                  <a:lnTo>
                    <a:pt x="492125" y="219583"/>
                  </a:lnTo>
                  <a:lnTo>
                    <a:pt x="198120" y="0"/>
                  </a:lnTo>
                  <a:close/>
                </a:path>
              </a:pathLst>
            </a:custGeom>
            <a:solidFill>
              <a:srgbClr val="000000"/>
            </a:solidFill>
          </p:spPr>
          <p:txBody>
            <a:bodyPr wrap="square" lIns="0" tIns="0" rIns="0" bIns="0" rtlCol="0"/>
            <a:lstStyle/>
            <a:p>
              <a:endParaRPr/>
            </a:p>
          </p:txBody>
        </p:sp>
        <p:sp>
          <p:nvSpPr>
            <p:cNvPr id="73" name="object 25">
              <a:extLst>
                <a:ext uri="{FF2B5EF4-FFF2-40B4-BE49-F238E27FC236}">
                  <a16:creationId xmlns:a16="http://schemas.microsoft.com/office/drawing/2014/main" id="{04694743-FDC1-5AF4-5B2D-9F74994825FD}"/>
                </a:ext>
              </a:extLst>
            </p:cNvPr>
            <p:cNvSpPr/>
            <p:nvPr/>
          </p:nvSpPr>
          <p:spPr>
            <a:xfrm>
              <a:off x="3218688" y="3273551"/>
              <a:ext cx="492125" cy="428625"/>
            </a:xfrm>
            <a:custGeom>
              <a:avLst/>
              <a:gdLst/>
              <a:ahLst/>
              <a:cxnLst/>
              <a:rect l="l" t="t" r="r" b="b"/>
              <a:pathLst>
                <a:path w="492125" h="428625">
                  <a:moveTo>
                    <a:pt x="198120" y="0"/>
                  </a:moveTo>
                  <a:lnTo>
                    <a:pt x="0" y="0"/>
                  </a:lnTo>
                  <a:lnTo>
                    <a:pt x="298831" y="219583"/>
                  </a:lnTo>
                  <a:lnTo>
                    <a:pt x="3175" y="425069"/>
                  </a:lnTo>
                  <a:lnTo>
                    <a:pt x="193294" y="428244"/>
                  </a:lnTo>
                  <a:lnTo>
                    <a:pt x="492125" y="219583"/>
                  </a:lnTo>
                  <a:lnTo>
                    <a:pt x="198120" y="0"/>
                  </a:lnTo>
                  <a:close/>
                </a:path>
              </a:pathLst>
            </a:custGeom>
            <a:solidFill>
              <a:srgbClr val="FB0028"/>
            </a:solidFill>
          </p:spPr>
          <p:txBody>
            <a:bodyPr wrap="square" lIns="0" tIns="0" rIns="0" bIns="0" rtlCol="0"/>
            <a:lstStyle/>
            <a:p>
              <a:endParaRPr/>
            </a:p>
          </p:txBody>
        </p:sp>
        <p:sp>
          <p:nvSpPr>
            <p:cNvPr id="74" name="object 26">
              <a:extLst>
                <a:ext uri="{FF2B5EF4-FFF2-40B4-BE49-F238E27FC236}">
                  <a16:creationId xmlns:a16="http://schemas.microsoft.com/office/drawing/2014/main" id="{3DBBB7B8-9B1E-3C25-3817-2F9B6BCB4A30}"/>
                </a:ext>
              </a:extLst>
            </p:cNvPr>
            <p:cNvSpPr/>
            <p:nvPr/>
          </p:nvSpPr>
          <p:spPr>
            <a:xfrm>
              <a:off x="3872484" y="3113532"/>
              <a:ext cx="53975" cy="437515"/>
            </a:xfrm>
            <a:custGeom>
              <a:avLst/>
              <a:gdLst/>
              <a:ahLst/>
              <a:cxnLst/>
              <a:rect l="l" t="t" r="r" b="b"/>
              <a:pathLst>
                <a:path w="53975" h="437514">
                  <a:moveTo>
                    <a:pt x="53466" y="0"/>
                  </a:moveTo>
                  <a:lnTo>
                    <a:pt x="0" y="40893"/>
                  </a:lnTo>
                  <a:lnTo>
                    <a:pt x="0" y="437388"/>
                  </a:lnTo>
                  <a:lnTo>
                    <a:pt x="53466" y="382269"/>
                  </a:lnTo>
                  <a:lnTo>
                    <a:pt x="53466" y="0"/>
                  </a:lnTo>
                  <a:close/>
                </a:path>
              </a:pathLst>
            </a:custGeom>
            <a:solidFill>
              <a:srgbClr val="C5B19D"/>
            </a:solidFill>
          </p:spPr>
          <p:txBody>
            <a:bodyPr wrap="square" lIns="0" tIns="0" rIns="0" bIns="0" rtlCol="0"/>
            <a:lstStyle/>
            <a:p>
              <a:endParaRPr/>
            </a:p>
          </p:txBody>
        </p:sp>
        <p:sp>
          <p:nvSpPr>
            <p:cNvPr id="75" name="object 27">
              <a:extLst>
                <a:ext uri="{FF2B5EF4-FFF2-40B4-BE49-F238E27FC236}">
                  <a16:creationId xmlns:a16="http://schemas.microsoft.com/office/drawing/2014/main" id="{44136349-6364-E104-7E6F-99D292E71871}"/>
                </a:ext>
              </a:extLst>
            </p:cNvPr>
            <p:cNvSpPr/>
            <p:nvPr/>
          </p:nvSpPr>
          <p:spPr>
            <a:xfrm>
              <a:off x="3872484" y="3113532"/>
              <a:ext cx="53975" cy="437515"/>
            </a:xfrm>
            <a:custGeom>
              <a:avLst/>
              <a:gdLst/>
              <a:ahLst/>
              <a:cxnLst/>
              <a:rect l="l" t="t" r="r" b="b"/>
              <a:pathLst>
                <a:path w="53975" h="437514">
                  <a:moveTo>
                    <a:pt x="0" y="40893"/>
                  </a:moveTo>
                  <a:lnTo>
                    <a:pt x="0" y="437388"/>
                  </a:lnTo>
                  <a:lnTo>
                    <a:pt x="53466" y="382269"/>
                  </a:lnTo>
                  <a:lnTo>
                    <a:pt x="53466" y="0"/>
                  </a:lnTo>
                  <a:lnTo>
                    <a:pt x="0" y="40893"/>
                  </a:lnTo>
                </a:path>
              </a:pathLst>
            </a:custGeom>
            <a:ln w="12699">
              <a:solidFill>
                <a:srgbClr val="000000"/>
              </a:solidFill>
            </a:ln>
          </p:spPr>
          <p:txBody>
            <a:bodyPr wrap="square" lIns="0" tIns="0" rIns="0" bIns="0" rtlCol="0"/>
            <a:lstStyle/>
            <a:p>
              <a:endParaRPr/>
            </a:p>
          </p:txBody>
        </p:sp>
        <p:sp>
          <p:nvSpPr>
            <p:cNvPr id="76" name="object 28">
              <a:extLst>
                <a:ext uri="{FF2B5EF4-FFF2-40B4-BE49-F238E27FC236}">
                  <a16:creationId xmlns:a16="http://schemas.microsoft.com/office/drawing/2014/main" id="{E5E606C8-B377-901B-63B6-2A995B106BA0}"/>
                </a:ext>
              </a:extLst>
            </p:cNvPr>
            <p:cNvSpPr/>
            <p:nvPr/>
          </p:nvSpPr>
          <p:spPr>
            <a:xfrm>
              <a:off x="3872484" y="3150107"/>
              <a:ext cx="347980" cy="393700"/>
            </a:xfrm>
            <a:custGeom>
              <a:avLst/>
              <a:gdLst/>
              <a:ahLst/>
              <a:cxnLst/>
              <a:rect l="l" t="t" r="r" b="b"/>
              <a:pathLst>
                <a:path w="347979" h="393700">
                  <a:moveTo>
                    <a:pt x="347472" y="0"/>
                  </a:moveTo>
                  <a:lnTo>
                    <a:pt x="0" y="0"/>
                  </a:lnTo>
                  <a:lnTo>
                    <a:pt x="0" y="393191"/>
                  </a:lnTo>
                  <a:lnTo>
                    <a:pt x="347472" y="393191"/>
                  </a:lnTo>
                  <a:lnTo>
                    <a:pt x="347472" y="0"/>
                  </a:lnTo>
                  <a:close/>
                </a:path>
              </a:pathLst>
            </a:custGeom>
            <a:solidFill>
              <a:srgbClr val="DADADA"/>
            </a:solidFill>
          </p:spPr>
          <p:txBody>
            <a:bodyPr wrap="square" lIns="0" tIns="0" rIns="0" bIns="0" rtlCol="0"/>
            <a:lstStyle/>
            <a:p>
              <a:endParaRPr/>
            </a:p>
          </p:txBody>
        </p:sp>
        <p:sp>
          <p:nvSpPr>
            <p:cNvPr id="77" name="object 29">
              <a:extLst>
                <a:ext uri="{FF2B5EF4-FFF2-40B4-BE49-F238E27FC236}">
                  <a16:creationId xmlns:a16="http://schemas.microsoft.com/office/drawing/2014/main" id="{CDB1BC7C-F7F7-AF72-289A-993FE0389D19}"/>
                </a:ext>
              </a:extLst>
            </p:cNvPr>
            <p:cNvSpPr/>
            <p:nvPr/>
          </p:nvSpPr>
          <p:spPr>
            <a:xfrm>
              <a:off x="3872484" y="3150107"/>
              <a:ext cx="347980" cy="393700"/>
            </a:xfrm>
            <a:custGeom>
              <a:avLst/>
              <a:gdLst/>
              <a:ahLst/>
              <a:cxnLst/>
              <a:rect l="l" t="t" r="r" b="b"/>
              <a:pathLst>
                <a:path w="347979" h="393700">
                  <a:moveTo>
                    <a:pt x="0" y="393191"/>
                  </a:moveTo>
                  <a:lnTo>
                    <a:pt x="347472" y="393191"/>
                  </a:lnTo>
                  <a:lnTo>
                    <a:pt x="347472" y="0"/>
                  </a:lnTo>
                  <a:lnTo>
                    <a:pt x="0" y="0"/>
                  </a:lnTo>
                  <a:lnTo>
                    <a:pt x="0" y="393191"/>
                  </a:lnTo>
                  <a:close/>
                </a:path>
              </a:pathLst>
            </a:custGeom>
            <a:ln w="12700">
              <a:solidFill>
                <a:srgbClr val="000000"/>
              </a:solidFill>
            </a:ln>
          </p:spPr>
          <p:txBody>
            <a:bodyPr wrap="square" lIns="0" tIns="0" rIns="0" bIns="0" rtlCol="0"/>
            <a:lstStyle/>
            <a:p>
              <a:endParaRPr/>
            </a:p>
          </p:txBody>
        </p:sp>
        <p:sp>
          <p:nvSpPr>
            <p:cNvPr id="78" name="object 30">
              <a:extLst>
                <a:ext uri="{FF2B5EF4-FFF2-40B4-BE49-F238E27FC236}">
                  <a16:creationId xmlns:a16="http://schemas.microsoft.com/office/drawing/2014/main" id="{49FF8986-9EB5-B471-92D6-C7417B1B1329}"/>
                </a:ext>
              </a:extLst>
            </p:cNvPr>
            <p:cNvSpPr/>
            <p:nvPr/>
          </p:nvSpPr>
          <p:spPr>
            <a:xfrm>
              <a:off x="3959352" y="3291839"/>
              <a:ext cx="155575" cy="0"/>
            </a:xfrm>
            <a:custGeom>
              <a:avLst/>
              <a:gdLst/>
              <a:ahLst/>
              <a:cxnLst/>
              <a:rect l="l" t="t" r="r" b="b"/>
              <a:pathLst>
                <a:path w="155575">
                  <a:moveTo>
                    <a:pt x="0" y="0"/>
                  </a:moveTo>
                  <a:lnTo>
                    <a:pt x="155448" y="0"/>
                  </a:lnTo>
                </a:path>
              </a:pathLst>
            </a:custGeom>
            <a:ln w="50800">
              <a:solidFill>
                <a:srgbClr val="000000"/>
              </a:solidFill>
            </a:ln>
          </p:spPr>
          <p:txBody>
            <a:bodyPr wrap="square" lIns="0" tIns="0" rIns="0" bIns="0" rtlCol="0"/>
            <a:lstStyle/>
            <a:p>
              <a:endParaRPr/>
            </a:p>
          </p:txBody>
        </p:sp>
        <p:sp>
          <p:nvSpPr>
            <p:cNvPr id="79" name="object 31">
              <a:extLst>
                <a:ext uri="{FF2B5EF4-FFF2-40B4-BE49-F238E27FC236}">
                  <a16:creationId xmlns:a16="http://schemas.microsoft.com/office/drawing/2014/main" id="{A6898379-9158-5922-B7BF-BB0B6E788260}"/>
                </a:ext>
              </a:extLst>
            </p:cNvPr>
            <p:cNvSpPr/>
            <p:nvPr/>
          </p:nvSpPr>
          <p:spPr>
            <a:xfrm>
              <a:off x="3991355" y="3378707"/>
              <a:ext cx="91440" cy="0"/>
            </a:xfrm>
            <a:custGeom>
              <a:avLst/>
              <a:gdLst/>
              <a:ahLst/>
              <a:cxnLst/>
              <a:rect l="l" t="t" r="r" b="b"/>
              <a:pathLst>
                <a:path w="91439">
                  <a:moveTo>
                    <a:pt x="0" y="0"/>
                  </a:moveTo>
                  <a:lnTo>
                    <a:pt x="91440" y="0"/>
                  </a:lnTo>
                </a:path>
              </a:pathLst>
            </a:custGeom>
            <a:ln w="12700">
              <a:solidFill>
                <a:srgbClr val="000000"/>
              </a:solidFill>
            </a:ln>
          </p:spPr>
          <p:txBody>
            <a:bodyPr wrap="square" lIns="0" tIns="0" rIns="0" bIns="0" rtlCol="0"/>
            <a:lstStyle/>
            <a:p>
              <a:endParaRPr/>
            </a:p>
          </p:txBody>
        </p:sp>
        <p:sp>
          <p:nvSpPr>
            <p:cNvPr id="80" name="object 32">
              <a:extLst>
                <a:ext uri="{FF2B5EF4-FFF2-40B4-BE49-F238E27FC236}">
                  <a16:creationId xmlns:a16="http://schemas.microsoft.com/office/drawing/2014/main" id="{061C251C-15FB-80BB-1828-41B60ACE7116}"/>
                </a:ext>
              </a:extLst>
            </p:cNvPr>
            <p:cNvSpPr/>
            <p:nvPr/>
          </p:nvSpPr>
          <p:spPr>
            <a:xfrm>
              <a:off x="3872484" y="3113531"/>
              <a:ext cx="419100" cy="35560"/>
            </a:xfrm>
            <a:custGeom>
              <a:avLst/>
              <a:gdLst/>
              <a:ahLst/>
              <a:cxnLst/>
              <a:rect l="l" t="t" r="r" b="b"/>
              <a:pathLst>
                <a:path w="419100" h="35560">
                  <a:moveTo>
                    <a:pt x="419100" y="0"/>
                  </a:moveTo>
                  <a:lnTo>
                    <a:pt x="0" y="0"/>
                  </a:lnTo>
                  <a:lnTo>
                    <a:pt x="0" y="27432"/>
                  </a:lnTo>
                  <a:lnTo>
                    <a:pt x="0" y="35179"/>
                  </a:lnTo>
                  <a:lnTo>
                    <a:pt x="419100" y="35179"/>
                  </a:lnTo>
                  <a:lnTo>
                    <a:pt x="419100" y="27432"/>
                  </a:lnTo>
                  <a:lnTo>
                    <a:pt x="419100" y="0"/>
                  </a:lnTo>
                  <a:close/>
                </a:path>
              </a:pathLst>
            </a:custGeom>
            <a:solidFill>
              <a:srgbClr val="C5B19D"/>
            </a:solidFill>
          </p:spPr>
          <p:txBody>
            <a:bodyPr wrap="square" lIns="0" tIns="0" rIns="0" bIns="0" rtlCol="0"/>
            <a:lstStyle/>
            <a:p>
              <a:endParaRPr/>
            </a:p>
          </p:txBody>
        </p:sp>
        <p:sp>
          <p:nvSpPr>
            <p:cNvPr id="81" name="object 33">
              <a:extLst>
                <a:ext uri="{FF2B5EF4-FFF2-40B4-BE49-F238E27FC236}">
                  <a16:creationId xmlns:a16="http://schemas.microsoft.com/office/drawing/2014/main" id="{86484764-C74F-F615-A410-E935092AE031}"/>
                </a:ext>
              </a:extLst>
            </p:cNvPr>
            <p:cNvSpPr/>
            <p:nvPr/>
          </p:nvSpPr>
          <p:spPr>
            <a:xfrm>
              <a:off x="3872484" y="3113532"/>
              <a:ext cx="419100" cy="35560"/>
            </a:xfrm>
            <a:custGeom>
              <a:avLst/>
              <a:gdLst/>
              <a:ahLst/>
              <a:cxnLst/>
              <a:rect l="l" t="t" r="r" b="b"/>
              <a:pathLst>
                <a:path w="419100" h="35560">
                  <a:moveTo>
                    <a:pt x="0" y="35178"/>
                  </a:moveTo>
                  <a:lnTo>
                    <a:pt x="120650" y="0"/>
                  </a:lnTo>
                  <a:lnTo>
                    <a:pt x="419100" y="0"/>
                  </a:lnTo>
                  <a:lnTo>
                    <a:pt x="360299" y="32384"/>
                  </a:lnTo>
                  <a:lnTo>
                    <a:pt x="0" y="35178"/>
                  </a:lnTo>
                </a:path>
              </a:pathLst>
            </a:custGeom>
            <a:ln w="12700">
              <a:solidFill>
                <a:srgbClr val="000000"/>
              </a:solidFill>
            </a:ln>
          </p:spPr>
          <p:txBody>
            <a:bodyPr wrap="square" lIns="0" tIns="0" rIns="0" bIns="0" rtlCol="0"/>
            <a:lstStyle/>
            <a:p>
              <a:endParaRPr/>
            </a:p>
          </p:txBody>
        </p:sp>
        <p:sp>
          <p:nvSpPr>
            <p:cNvPr id="82" name="object 34">
              <a:extLst>
                <a:ext uri="{FF2B5EF4-FFF2-40B4-BE49-F238E27FC236}">
                  <a16:creationId xmlns:a16="http://schemas.microsoft.com/office/drawing/2014/main" id="{0B36BB27-8E2F-B0C3-1F90-9D7924971342}"/>
                </a:ext>
              </a:extLst>
            </p:cNvPr>
            <p:cNvSpPr/>
            <p:nvPr/>
          </p:nvSpPr>
          <p:spPr>
            <a:xfrm>
              <a:off x="4229100" y="3113532"/>
              <a:ext cx="62865" cy="437515"/>
            </a:xfrm>
            <a:custGeom>
              <a:avLst/>
              <a:gdLst/>
              <a:ahLst/>
              <a:cxnLst/>
              <a:rect l="l" t="t" r="r" b="b"/>
              <a:pathLst>
                <a:path w="62864" h="437514">
                  <a:moveTo>
                    <a:pt x="62357" y="0"/>
                  </a:moveTo>
                  <a:lnTo>
                    <a:pt x="0" y="41020"/>
                  </a:lnTo>
                  <a:lnTo>
                    <a:pt x="0" y="437388"/>
                  </a:lnTo>
                  <a:lnTo>
                    <a:pt x="62357" y="382015"/>
                  </a:lnTo>
                  <a:lnTo>
                    <a:pt x="62357" y="0"/>
                  </a:lnTo>
                  <a:close/>
                </a:path>
              </a:pathLst>
            </a:custGeom>
            <a:solidFill>
              <a:srgbClr val="C5B19D"/>
            </a:solidFill>
          </p:spPr>
          <p:txBody>
            <a:bodyPr wrap="square" lIns="0" tIns="0" rIns="0" bIns="0" rtlCol="0"/>
            <a:lstStyle/>
            <a:p>
              <a:endParaRPr/>
            </a:p>
          </p:txBody>
        </p:sp>
        <p:sp>
          <p:nvSpPr>
            <p:cNvPr id="83" name="object 35">
              <a:extLst>
                <a:ext uri="{FF2B5EF4-FFF2-40B4-BE49-F238E27FC236}">
                  <a16:creationId xmlns:a16="http://schemas.microsoft.com/office/drawing/2014/main" id="{682750C7-D5EA-43F0-FDD1-2C43D5C9F4A8}"/>
                </a:ext>
              </a:extLst>
            </p:cNvPr>
            <p:cNvSpPr/>
            <p:nvPr/>
          </p:nvSpPr>
          <p:spPr>
            <a:xfrm>
              <a:off x="4229100" y="3113532"/>
              <a:ext cx="62865" cy="437515"/>
            </a:xfrm>
            <a:custGeom>
              <a:avLst/>
              <a:gdLst/>
              <a:ahLst/>
              <a:cxnLst/>
              <a:rect l="l" t="t" r="r" b="b"/>
              <a:pathLst>
                <a:path w="62864" h="437514">
                  <a:moveTo>
                    <a:pt x="0" y="41020"/>
                  </a:moveTo>
                  <a:lnTo>
                    <a:pt x="0" y="437388"/>
                  </a:lnTo>
                  <a:lnTo>
                    <a:pt x="62357" y="382015"/>
                  </a:lnTo>
                  <a:lnTo>
                    <a:pt x="62357" y="0"/>
                  </a:lnTo>
                  <a:lnTo>
                    <a:pt x="0" y="41020"/>
                  </a:lnTo>
                </a:path>
              </a:pathLst>
            </a:custGeom>
            <a:ln w="12700">
              <a:solidFill>
                <a:srgbClr val="000000"/>
              </a:solidFill>
            </a:ln>
          </p:spPr>
          <p:txBody>
            <a:bodyPr wrap="square" lIns="0" tIns="0" rIns="0" bIns="0" rtlCol="0"/>
            <a:lstStyle/>
            <a:p>
              <a:endParaRPr/>
            </a:p>
          </p:txBody>
        </p:sp>
        <p:sp>
          <p:nvSpPr>
            <p:cNvPr id="84" name="object 36">
              <a:extLst>
                <a:ext uri="{FF2B5EF4-FFF2-40B4-BE49-F238E27FC236}">
                  <a16:creationId xmlns:a16="http://schemas.microsoft.com/office/drawing/2014/main" id="{B4D76DEB-CF4F-FEBD-60C4-2ABA1A5CB51E}"/>
                </a:ext>
              </a:extLst>
            </p:cNvPr>
            <p:cNvSpPr/>
            <p:nvPr/>
          </p:nvSpPr>
          <p:spPr>
            <a:xfrm>
              <a:off x="4082796" y="3131820"/>
              <a:ext cx="173990" cy="0"/>
            </a:xfrm>
            <a:custGeom>
              <a:avLst/>
              <a:gdLst/>
              <a:ahLst/>
              <a:cxnLst/>
              <a:rect l="l" t="t" r="r" b="b"/>
              <a:pathLst>
                <a:path w="173989">
                  <a:moveTo>
                    <a:pt x="0" y="0"/>
                  </a:moveTo>
                  <a:lnTo>
                    <a:pt x="173736" y="0"/>
                  </a:lnTo>
                </a:path>
              </a:pathLst>
            </a:custGeom>
            <a:ln w="12700">
              <a:solidFill>
                <a:srgbClr val="000000"/>
              </a:solidFill>
            </a:ln>
          </p:spPr>
          <p:txBody>
            <a:bodyPr wrap="square" lIns="0" tIns="0" rIns="0" bIns="0" rtlCol="0"/>
            <a:lstStyle/>
            <a:p>
              <a:endParaRPr/>
            </a:p>
          </p:txBody>
        </p:sp>
        <p:sp>
          <p:nvSpPr>
            <p:cNvPr id="85" name="object 37">
              <a:extLst>
                <a:ext uri="{FF2B5EF4-FFF2-40B4-BE49-F238E27FC236}">
                  <a16:creationId xmlns:a16="http://schemas.microsoft.com/office/drawing/2014/main" id="{7A8E6F69-FBFC-B6E6-5631-90CDDAD525E5}"/>
                </a:ext>
              </a:extLst>
            </p:cNvPr>
            <p:cNvSpPr/>
            <p:nvPr/>
          </p:nvSpPr>
          <p:spPr>
            <a:xfrm>
              <a:off x="3794760" y="3136391"/>
              <a:ext cx="410209" cy="6985"/>
            </a:xfrm>
            <a:custGeom>
              <a:avLst/>
              <a:gdLst/>
              <a:ahLst/>
              <a:cxnLst/>
              <a:rect l="l" t="t" r="r" b="b"/>
              <a:pathLst>
                <a:path w="410210" h="6985">
                  <a:moveTo>
                    <a:pt x="53213" y="4572"/>
                  </a:moveTo>
                  <a:lnTo>
                    <a:pt x="0" y="4572"/>
                  </a:lnTo>
                  <a:lnTo>
                    <a:pt x="0" y="6858"/>
                  </a:lnTo>
                  <a:lnTo>
                    <a:pt x="53213" y="6858"/>
                  </a:lnTo>
                  <a:lnTo>
                    <a:pt x="53213" y="4572"/>
                  </a:lnTo>
                  <a:close/>
                </a:path>
                <a:path w="410210" h="6985">
                  <a:moveTo>
                    <a:pt x="409829" y="0"/>
                  </a:moveTo>
                  <a:lnTo>
                    <a:pt x="367919" y="0"/>
                  </a:lnTo>
                  <a:lnTo>
                    <a:pt x="356616" y="6858"/>
                  </a:lnTo>
                  <a:lnTo>
                    <a:pt x="400177" y="6858"/>
                  </a:lnTo>
                  <a:lnTo>
                    <a:pt x="409829" y="0"/>
                  </a:lnTo>
                  <a:close/>
                </a:path>
              </a:pathLst>
            </a:custGeom>
            <a:solidFill>
              <a:srgbClr val="FFFFFF"/>
            </a:solidFill>
          </p:spPr>
          <p:txBody>
            <a:bodyPr wrap="square" lIns="0" tIns="0" rIns="0" bIns="0" rtlCol="0"/>
            <a:lstStyle/>
            <a:p>
              <a:endParaRPr/>
            </a:p>
          </p:txBody>
        </p:sp>
        <p:sp>
          <p:nvSpPr>
            <p:cNvPr id="86" name="object 38">
              <a:extLst>
                <a:ext uri="{FF2B5EF4-FFF2-40B4-BE49-F238E27FC236}">
                  <a16:creationId xmlns:a16="http://schemas.microsoft.com/office/drawing/2014/main" id="{790C0D4A-40BD-D091-7981-9E5B4740F8ED}"/>
                </a:ext>
              </a:extLst>
            </p:cNvPr>
            <p:cNvSpPr/>
            <p:nvPr/>
          </p:nvSpPr>
          <p:spPr>
            <a:xfrm>
              <a:off x="3735323" y="2756916"/>
              <a:ext cx="347980" cy="384175"/>
            </a:xfrm>
            <a:custGeom>
              <a:avLst/>
              <a:gdLst/>
              <a:ahLst/>
              <a:cxnLst/>
              <a:rect l="l" t="t" r="r" b="b"/>
              <a:pathLst>
                <a:path w="347979" h="384175">
                  <a:moveTo>
                    <a:pt x="347472" y="0"/>
                  </a:moveTo>
                  <a:lnTo>
                    <a:pt x="0" y="0"/>
                  </a:lnTo>
                  <a:lnTo>
                    <a:pt x="0" y="384048"/>
                  </a:lnTo>
                  <a:lnTo>
                    <a:pt x="347472" y="384048"/>
                  </a:lnTo>
                  <a:lnTo>
                    <a:pt x="347472" y="0"/>
                  </a:lnTo>
                  <a:close/>
                </a:path>
              </a:pathLst>
            </a:custGeom>
            <a:solidFill>
              <a:srgbClr val="DADADA"/>
            </a:solidFill>
          </p:spPr>
          <p:txBody>
            <a:bodyPr wrap="square" lIns="0" tIns="0" rIns="0" bIns="0" rtlCol="0"/>
            <a:lstStyle/>
            <a:p>
              <a:endParaRPr/>
            </a:p>
          </p:txBody>
        </p:sp>
        <p:sp>
          <p:nvSpPr>
            <p:cNvPr id="87" name="object 39">
              <a:extLst>
                <a:ext uri="{FF2B5EF4-FFF2-40B4-BE49-F238E27FC236}">
                  <a16:creationId xmlns:a16="http://schemas.microsoft.com/office/drawing/2014/main" id="{D6887AA2-DF2A-4337-5592-36631EA75864}"/>
                </a:ext>
              </a:extLst>
            </p:cNvPr>
            <p:cNvSpPr/>
            <p:nvPr/>
          </p:nvSpPr>
          <p:spPr>
            <a:xfrm>
              <a:off x="3735323" y="2756916"/>
              <a:ext cx="347980" cy="384175"/>
            </a:xfrm>
            <a:custGeom>
              <a:avLst/>
              <a:gdLst/>
              <a:ahLst/>
              <a:cxnLst/>
              <a:rect l="l" t="t" r="r" b="b"/>
              <a:pathLst>
                <a:path w="347979" h="384175">
                  <a:moveTo>
                    <a:pt x="0" y="384048"/>
                  </a:moveTo>
                  <a:lnTo>
                    <a:pt x="347472" y="384048"/>
                  </a:lnTo>
                  <a:lnTo>
                    <a:pt x="347472" y="0"/>
                  </a:lnTo>
                  <a:lnTo>
                    <a:pt x="0" y="0"/>
                  </a:lnTo>
                  <a:lnTo>
                    <a:pt x="0" y="384048"/>
                  </a:lnTo>
                  <a:close/>
                </a:path>
              </a:pathLst>
            </a:custGeom>
            <a:ln w="12700">
              <a:solidFill>
                <a:srgbClr val="000000"/>
              </a:solidFill>
            </a:ln>
          </p:spPr>
          <p:txBody>
            <a:bodyPr wrap="square" lIns="0" tIns="0" rIns="0" bIns="0" rtlCol="0"/>
            <a:lstStyle/>
            <a:p>
              <a:endParaRPr/>
            </a:p>
          </p:txBody>
        </p:sp>
        <p:sp>
          <p:nvSpPr>
            <p:cNvPr id="88" name="object 40">
              <a:extLst>
                <a:ext uri="{FF2B5EF4-FFF2-40B4-BE49-F238E27FC236}">
                  <a16:creationId xmlns:a16="http://schemas.microsoft.com/office/drawing/2014/main" id="{70969DB7-5ABA-F1AB-2C9C-A3DB6C0DDE7E}"/>
                </a:ext>
              </a:extLst>
            </p:cNvPr>
            <p:cNvSpPr/>
            <p:nvPr/>
          </p:nvSpPr>
          <p:spPr>
            <a:xfrm>
              <a:off x="3822191" y="2898648"/>
              <a:ext cx="146685" cy="0"/>
            </a:xfrm>
            <a:custGeom>
              <a:avLst/>
              <a:gdLst/>
              <a:ahLst/>
              <a:cxnLst/>
              <a:rect l="l" t="t" r="r" b="b"/>
              <a:pathLst>
                <a:path w="146685">
                  <a:moveTo>
                    <a:pt x="0" y="0"/>
                  </a:moveTo>
                  <a:lnTo>
                    <a:pt x="146304" y="0"/>
                  </a:lnTo>
                </a:path>
              </a:pathLst>
            </a:custGeom>
            <a:ln w="50800">
              <a:solidFill>
                <a:srgbClr val="000000"/>
              </a:solidFill>
            </a:ln>
          </p:spPr>
          <p:txBody>
            <a:bodyPr wrap="square" lIns="0" tIns="0" rIns="0" bIns="0" rtlCol="0"/>
            <a:lstStyle/>
            <a:p>
              <a:endParaRPr/>
            </a:p>
          </p:txBody>
        </p:sp>
        <p:sp>
          <p:nvSpPr>
            <p:cNvPr id="89" name="object 41">
              <a:extLst>
                <a:ext uri="{FF2B5EF4-FFF2-40B4-BE49-F238E27FC236}">
                  <a16:creationId xmlns:a16="http://schemas.microsoft.com/office/drawing/2014/main" id="{AA7BB3F4-87BB-01A8-CF5B-C4798780CD49}"/>
                </a:ext>
              </a:extLst>
            </p:cNvPr>
            <p:cNvSpPr/>
            <p:nvPr/>
          </p:nvSpPr>
          <p:spPr>
            <a:xfrm>
              <a:off x="3854196" y="2985516"/>
              <a:ext cx="82550" cy="0"/>
            </a:xfrm>
            <a:custGeom>
              <a:avLst/>
              <a:gdLst/>
              <a:ahLst/>
              <a:cxnLst/>
              <a:rect l="l" t="t" r="r" b="b"/>
              <a:pathLst>
                <a:path w="82550">
                  <a:moveTo>
                    <a:pt x="0" y="0"/>
                  </a:moveTo>
                  <a:lnTo>
                    <a:pt x="82295" y="0"/>
                  </a:lnTo>
                </a:path>
              </a:pathLst>
            </a:custGeom>
            <a:ln w="12700">
              <a:solidFill>
                <a:srgbClr val="000000"/>
              </a:solidFill>
            </a:ln>
          </p:spPr>
          <p:txBody>
            <a:bodyPr wrap="square" lIns="0" tIns="0" rIns="0" bIns="0" rtlCol="0"/>
            <a:lstStyle/>
            <a:p>
              <a:endParaRPr/>
            </a:p>
          </p:txBody>
        </p:sp>
        <p:sp>
          <p:nvSpPr>
            <p:cNvPr id="90" name="object 42">
              <a:extLst>
                <a:ext uri="{FF2B5EF4-FFF2-40B4-BE49-F238E27FC236}">
                  <a16:creationId xmlns:a16="http://schemas.microsoft.com/office/drawing/2014/main" id="{14567449-6D1D-5DC1-506D-3C78CC35C6FF}"/>
                </a:ext>
              </a:extLst>
            </p:cNvPr>
            <p:cNvSpPr/>
            <p:nvPr/>
          </p:nvSpPr>
          <p:spPr>
            <a:xfrm>
              <a:off x="3726179" y="2711195"/>
              <a:ext cx="419100" cy="35560"/>
            </a:xfrm>
            <a:custGeom>
              <a:avLst/>
              <a:gdLst/>
              <a:ahLst/>
              <a:cxnLst/>
              <a:rect l="l" t="t" r="r" b="b"/>
              <a:pathLst>
                <a:path w="419100" h="35560">
                  <a:moveTo>
                    <a:pt x="418973" y="0"/>
                  </a:moveTo>
                  <a:lnTo>
                    <a:pt x="119507" y="0"/>
                  </a:lnTo>
                  <a:lnTo>
                    <a:pt x="0" y="35178"/>
                  </a:lnTo>
                  <a:lnTo>
                    <a:pt x="360045" y="31114"/>
                  </a:lnTo>
                  <a:lnTo>
                    <a:pt x="418973" y="0"/>
                  </a:lnTo>
                  <a:close/>
                </a:path>
              </a:pathLst>
            </a:custGeom>
            <a:solidFill>
              <a:srgbClr val="C5B19D"/>
            </a:solidFill>
          </p:spPr>
          <p:txBody>
            <a:bodyPr wrap="square" lIns="0" tIns="0" rIns="0" bIns="0" rtlCol="0"/>
            <a:lstStyle/>
            <a:p>
              <a:endParaRPr/>
            </a:p>
          </p:txBody>
        </p:sp>
        <p:sp>
          <p:nvSpPr>
            <p:cNvPr id="91" name="object 43">
              <a:extLst>
                <a:ext uri="{FF2B5EF4-FFF2-40B4-BE49-F238E27FC236}">
                  <a16:creationId xmlns:a16="http://schemas.microsoft.com/office/drawing/2014/main" id="{449067CA-370E-6E70-6FFA-51DA1E04C40D}"/>
                </a:ext>
              </a:extLst>
            </p:cNvPr>
            <p:cNvSpPr/>
            <p:nvPr/>
          </p:nvSpPr>
          <p:spPr>
            <a:xfrm>
              <a:off x="3726179" y="2711195"/>
              <a:ext cx="419100" cy="35560"/>
            </a:xfrm>
            <a:custGeom>
              <a:avLst/>
              <a:gdLst/>
              <a:ahLst/>
              <a:cxnLst/>
              <a:rect l="l" t="t" r="r" b="b"/>
              <a:pathLst>
                <a:path w="419100" h="35560">
                  <a:moveTo>
                    <a:pt x="0" y="35178"/>
                  </a:moveTo>
                  <a:lnTo>
                    <a:pt x="119507" y="0"/>
                  </a:lnTo>
                  <a:lnTo>
                    <a:pt x="418973" y="0"/>
                  </a:lnTo>
                  <a:lnTo>
                    <a:pt x="360045" y="31114"/>
                  </a:lnTo>
                  <a:lnTo>
                    <a:pt x="0" y="35178"/>
                  </a:lnTo>
                </a:path>
              </a:pathLst>
            </a:custGeom>
            <a:ln w="12700">
              <a:solidFill>
                <a:srgbClr val="000000"/>
              </a:solidFill>
            </a:ln>
          </p:spPr>
          <p:txBody>
            <a:bodyPr wrap="square" lIns="0" tIns="0" rIns="0" bIns="0" rtlCol="0"/>
            <a:lstStyle/>
            <a:p>
              <a:endParaRPr/>
            </a:p>
          </p:txBody>
        </p:sp>
        <p:sp>
          <p:nvSpPr>
            <p:cNvPr id="92" name="object 44">
              <a:extLst>
                <a:ext uri="{FF2B5EF4-FFF2-40B4-BE49-F238E27FC236}">
                  <a16:creationId xmlns:a16="http://schemas.microsoft.com/office/drawing/2014/main" id="{E4B46C71-5ED6-E8E8-86D1-1A49B97E6030}"/>
                </a:ext>
              </a:extLst>
            </p:cNvPr>
            <p:cNvSpPr/>
            <p:nvPr/>
          </p:nvSpPr>
          <p:spPr>
            <a:xfrm>
              <a:off x="4091940" y="2711195"/>
              <a:ext cx="53340" cy="437515"/>
            </a:xfrm>
            <a:custGeom>
              <a:avLst/>
              <a:gdLst/>
              <a:ahLst/>
              <a:cxnLst/>
              <a:rect l="l" t="t" r="r" b="b"/>
              <a:pathLst>
                <a:path w="53339" h="437514">
                  <a:moveTo>
                    <a:pt x="53339" y="0"/>
                  </a:moveTo>
                  <a:lnTo>
                    <a:pt x="0" y="41020"/>
                  </a:lnTo>
                  <a:lnTo>
                    <a:pt x="0" y="437388"/>
                  </a:lnTo>
                  <a:lnTo>
                    <a:pt x="53339" y="382015"/>
                  </a:lnTo>
                  <a:lnTo>
                    <a:pt x="53339" y="0"/>
                  </a:lnTo>
                  <a:close/>
                </a:path>
              </a:pathLst>
            </a:custGeom>
            <a:solidFill>
              <a:srgbClr val="C5B19D"/>
            </a:solidFill>
          </p:spPr>
          <p:txBody>
            <a:bodyPr wrap="square" lIns="0" tIns="0" rIns="0" bIns="0" rtlCol="0"/>
            <a:lstStyle/>
            <a:p>
              <a:endParaRPr/>
            </a:p>
          </p:txBody>
        </p:sp>
        <p:sp>
          <p:nvSpPr>
            <p:cNvPr id="93" name="object 45">
              <a:extLst>
                <a:ext uri="{FF2B5EF4-FFF2-40B4-BE49-F238E27FC236}">
                  <a16:creationId xmlns:a16="http://schemas.microsoft.com/office/drawing/2014/main" id="{13D72DAB-4240-D661-54F9-B514E7B49030}"/>
                </a:ext>
              </a:extLst>
            </p:cNvPr>
            <p:cNvSpPr/>
            <p:nvPr/>
          </p:nvSpPr>
          <p:spPr>
            <a:xfrm>
              <a:off x="4091940" y="2711195"/>
              <a:ext cx="53340" cy="437515"/>
            </a:xfrm>
            <a:custGeom>
              <a:avLst/>
              <a:gdLst/>
              <a:ahLst/>
              <a:cxnLst/>
              <a:rect l="l" t="t" r="r" b="b"/>
              <a:pathLst>
                <a:path w="53339" h="437514">
                  <a:moveTo>
                    <a:pt x="0" y="41020"/>
                  </a:moveTo>
                  <a:lnTo>
                    <a:pt x="0" y="437388"/>
                  </a:lnTo>
                  <a:lnTo>
                    <a:pt x="53339" y="382015"/>
                  </a:lnTo>
                  <a:lnTo>
                    <a:pt x="53339" y="0"/>
                  </a:lnTo>
                  <a:lnTo>
                    <a:pt x="0" y="41020"/>
                  </a:lnTo>
                </a:path>
              </a:pathLst>
            </a:custGeom>
            <a:ln w="12700">
              <a:solidFill>
                <a:srgbClr val="000000"/>
              </a:solidFill>
            </a:ln>
          </p:spPr>
          <p:txBody>
            <a:bodyPr wrap="square" lIns="0" tIns="0" rIns="0" bIns="0" rtlCol="0"/>
            <a:lstStyle/>
            <a:p>
              <a:endParaRPr/>
            </a:p>
          </p:txBody>
        </p:sp>
        <p:sp>
          <p:nvSpPr>
            <p:cNvPr id="94" name="object 46">
              <a:extLst>
                <a:ext uri="{FF2B5EF4-FFF2-40B4-BE49-F238E27FC236}">
                  <a16:creationId xmlns:a16="http://schemas.microsoft.com/office/drawing/2014/main" id="{17865C80-B790-819B-2C25-5D85800A9974}"/>
                </a:ext>
              </a:extLst>
            </p:cNvPr>
            <p:cNvSpPr/>
            <p:nvPr/>
          </p:nvSpPr>
          <p:spPr>
            <a:xfrm>
              <a:off x="3790188" y="2729483"/>
              <a:ext cx="320040" cy="0"/>
            </a:xfrm>
            <a:custGeom>
              <a:avLst/>
              <a:gdLst/>
              <a:ahLst/>
              <a:cxnLst/>
              <a:rect l="l" t="t" r="r" b="b"/>
              <a:pathLst>
                <a:path w="320039">
                  <a:moveTo>
                    <a:pt x="0" y="0"/>
                  </a:moveTo>
                  <a:lnTo>
                    <a:pt x="320039" y="0"/>
                  </a:lnTo>
                </a:path>
              </a:pathLst>
            </a:custGeom>
            <a:ln w="12700">
              <a:solidFill>
                <a:srgbClr val="000000"/>
              </a:solidFill>
            </a:ln>
          </p:spPr>
          <p:txBody>
            <a:bodyPr wrap="square" lIns="0" tIns="0" rIns="0" bIns="0" rtlCol="0"/>
            <a:lstStyle/>
            <a:p>
              <a:endParaRPr/>
            </a:p>
          </p:txBody>
        </p:sp>
        <p:sp>
          <p:nvSpPr>
            <p:cNvPr id="95" name="object 47">
              <a:extLst>
                <a:ext uri="{FF2B5EF4-FFF2-40B4-BE49-F238E27FC236}">
                  <a16:creationId xmlns:a16="http://schemas.microsoft.com/office/drawing/2014/main" id="{36108A87-EF13-8C4A-A70A-A184B246436F}"/>
                </a:ext>
              </a:extLst>
            </p:cNvPr>
            <p:cNvSpPr/>
            <p:nvPr/>
          </p:nvSpPr>
          <p:spPr>
            <a:xfrm>
              <a:off x="3986784" y="2734055"/>
              <a:ext cx="53340" cy="6350"/>
            </a:xfrm>
            <a:custGeom>
              <a:avLst/>
              <a:gdLst/>
              <a:ahLst/>
              <a:cxnLst/>
              <a:rect l="l" t="t" r="r" b="b"/>
              <a:pathLst>
                <a:path w="53339" h="6350">
                  <a:moveTo>
                    <a:pt x="53212" y="0"/>
                  </a:moveTo>
                  <a:lnTo>
                    <a:pt x="11683" y="0"/>
                  </a:lnTo>
                  <a:lnTo>
                    <a:pt x="0" y="6096"/>
                  </a:lnTo>
                  <a:lnTo>
                    <a:pt x="43179" y="6096"/>
                  </a:lnTo>
                  <a:lnTo>
                    <a:pt x="53212" y="0"/>
                  </a:lnTo>
                  <a:close/>
                </a:path>
              </a:pathLst>
            </a:custGeom>
            <a:solidFill>
              <a:srgbClr val="FFFFFF"/>
            </a:solidFill>
          </p:spPr>
          <p:txBody>
            <a:bodyPr wrap="square" lIns="0" tIns="0" rIns="0" bIns="0" rtlCol="0"/>
            <a:lstStyle/>
            <a:p>
              <a:endParaRPr/>
            </a:p>
          </p:txBody>
        </p:sp>
      </p:grpSp>
      <p:sp>
        <p:nvSpPr>
          <p:cNvPr id="96" name="object 48">
            <a:extLst>
              <a:ext uri="{FF2B5EF4-FFF2-40B4-BE49-F238E27FC236}">
                <a16:creationId xmlns:a16="http://schemas.microsoft.com/office/drawing/2014/main" id="{F67F5CF7-B7DA-D818-00F9-721CA0EC0E71}"/>
              </a:ext>
            </a:extLst>
          </p:cNvPr>
          <p:cNvSpPr txBox="1"/>
          <p:nvPr/>
        </p:nvSpPr>
        <p:spPr>
          <a:xfrm>
            <a:off x="4736593" y="4701232"/>
            <a:ext cx="758825" cy="255839"/>
          </a:xfrm>
          <a:prstGeom prst="rect">
            <a:avLst/>
          </a:prstGeom>
        </p:spPr>
        <p:txBody>
          <a:bodyPr vert="horz" wrap="square" lIns="0" tIns="17145" rIns="0" bIns="0" rtlCol="0">
            <a:spAutoFit/>
          </a:bodyPr>
          <a:lstStyle/>
          <a:p>
            <a:pPr marL="12700">
              <a:spcBef>
                <a:spcPts val="135"/>
              </a:spcBef>
            </a:pPr>
            <a:r>
              <a:rPr sz="1550" b="1" spc="-70" dirty="0">
                <a:latin typeface="Arial"/>
                <a:cs typeface="Arial"/>
              </a:rPr>
              <a:t>M</a:t>
            </a:r>
            <a:r>
              <a:rPr sz="1550" b="1" dirty="0">
                <a:latin typeface="Arial"/>
                <a:cs typeface="Arial"/>
              </a:rPr>
              <a:t>a</a:t>
            </a:r>
            <a:r>
              <a:rPr sz="1550" b="1" spc="-15" dirty="0">
                <a:latin typeface="Arial"/>
                <a:cs typeface="Arial"/>
              </a:rPr>
              <a:t>t</a:t>
            </a:r>
            <a:r>
              <a:rPr sz="1550" b="1" dirty="0">
                <a:latin typeface="Arial"/>
                <a:cs typeface="Arial"/>
              </a:rPr>
              <a:t>e</a:t>
            </a:r>
            <a:r>
              <a:rPr sz="1550" b="1" spc="-35" dirty="0">
                <a:latin typeface="Arial"/>
                <a:cs typeface="Arial"/>
              </a:rPr>
              <a:t>r</a:t>
            </a:r>
            <a:r>
              <a:rPr sz="1550" b="1" spc="-75" dirty="0">
                <a:latin typeface="Arial"/>
                <a:cs typeface="Arial"/>
              </a:rPr>
              <a:t>i</a:t>
            </a:r>
            <a:r>
              <a:rPr sz="1550" b="1" spc="70" dirty="0">
                <a:latin typeface="Arial"/>
                <a:cs typeface="Arial"/>
              </a:rPr>
              <a:t>a</a:t>
            </a:r>
            <a:r>
              <a:rPr sz="1550" b="1" spc="10" dirty="0">
                <a:latin typeface="Arial"/>
                <a:cs typeface="Arial"/>
              </a:rPr>
              <a:t>l</a:t>
            </a:r>
            <a:endParaRPr sz="1550">
              <a:latin typeface="Arial"/>
              <a:cs typeface="Arial"/>
            </a:endParaRPr>
          </a:p>
        </p:txBody>
      </p:sp>
      <p:grpSp>
        <p:nvGrpSpPr>
          <p:cNvPr id="97" name="object 49">
            <a:extLst>
              <a:ext uri="{FF2B5EF4-FFF2-40B4-BE49-F238E27FC236}">
                <a16:creationId xmlns:a16="http://schemas.microsoft.com/office/drawing/2014/main" id="{3E8E0E4B-CB8A-69DF-2D7F-1E3EC00634B0}"/>
              </a:ext>
            </a:extLst>
          </p:cNvPr>
          <p:cNvGrpSpPr/>
          <p:nvPr/>
        </p:nvGrpSpPr>
        <p:grpSpPr>
          <a:xfrm>
            <a:off x="1906271" y="1900183"/>
            <a:ext cx="1227455" cy="1565910"/>
            <a:chOff x="382270" y="985774"/>
            <a:chExt cx="1227455" cy="1565910"/>
          </a:xfrm>
        </p:grpSpPr>
        <p:sp>
          <p:nvSpPr>
            <p:cNvPr id="98" name="object 50">
              <a:extLst>
                <a:ext uri="{FF2B5EF4-FFF2-40B4-BE49-F238E27FC236}">
                  <a16:creationId xmlns:a16="http://schemas.microsoft.com/office/drawing/2014/main" id="{EB3610AD-7BAB-A063-2206-0FAAF7BB2AA7}"/>
                </a:ext>
              </a:extLst>
            </p:cNvPr>
            <p:cNvSpPr/>
            <p:nvPr/>
          </p:nvSpPr>
          <p:spPr>
            <a:xfrm>
              <a:off x="388620" y="992124"/>
              <a:ext cx="1214755" cy="1553210"/>
            </a:xfrm>
            <a:custGeom>
              <a:avLst/>
              <a:gdLst/>
              <a:ahLst/>
              <a:cxnLst/>
              <a:rect l="l" t="t" r="r" b="b"/>
              <a:pathLst>
                <a:path w="1214755" h="1553210">
                  <a:moveTo>
                    <a:pt x="971295" y="0"/>
                  </a:moveTo>
                  <a:lnTo>
                    <a:pt x="0" y="0"/>
                  </a:lnTo>
                  <a:lnTo>
                    <a:pt x="0" y="1552955"/>
                  </a:lnTo>
                  <a:lnTo>
                    <a:pt x="1214501" y="1552955"/>
                  </a:lnTo>
                  <a:lnTo>
                    <a:pt x="1214501" y="190373"/>
                  </a:lnTo>
                  <a:lnTo>
                    <a:pt x="971295" y="0"/>
                  </a:lnTo>
                  <a:close/>
                </a:path>
              </a:pathLst>
            </a:custGeom>
            <a:solidFill>
              <a:srgbClr val="FFFFFF"/>
            </a:solidFill>
          </p:spPr>
          <p:txBody>
            <a:bodyPr wrap="square" lIns="0" tIns="0" rIns="0" bIns="0" rtlCol="0"/>
            <a:lstStyle/>
            <a:p>
              <a:endParaRPr/>
            </a:p>
          </p:txBody>
        </p:sp>
        <p:sp>
          <p:nvSpPr>
            <p:cNvPr id="99" name="object 51">
              <a:extLst>
                <a:ext uri="{FF2B5EF4-FFF2-40B4-BE49-F238E27FC236}">
                  <a16:creationId xmlns:a16="http://schemas.microsoft.com/office/drawing/2014/main" id="{D6E1109E-196C-6906-7A07-4988D0D72992}"/>
                </a:ext>
              </a:extLst>
            </p:cNvPr>
            <p:cNvSpPr/>
            <p:nvPr/>
          </p:nvSpPr>
          <p:spPr>
            <a:xfrm>
              <a:off x="388620" y="992124"/>
              <a:ext cx="1214755" cy="1553210"/>
            </a:xfrm>
            <a:custGeom>
              <a:avLst/>
              <a:gdLst/>
              <a:ahLst/>
              <a:cxnLst/>
              <a:rect l="l" t="t" r="r" b="b"/>
              <a:pathLst>
                <a:path w="1214755" h="1553210">
                  <a:moveTo>
                    <a:pt x="0" y="1552955"/>
                  </a:moveTo>
                  <a:lnTo>
                    <a:pt x="0" y="0"/>
                  </a:lnTo>
                  <a:lnTo>
                    <a:pt x="971295" y="0"/>
                  </a:lnTo>
                  <a:lnTo>
                    <a:pt x="1214501" y="190373"/>
                  </a:lnTo>
                  <a:lnTo>
                    <a:pt x="1214501" y="1552955"/>
                  </a:lnTo>
                  <a:lnTo>
                    <a:pt x="0" y="1552955"/>
                  </a:lnTo>
                </a:path>
              </a:pathLst>
            </a:custGeom>
            <a:ln w="12700">
              <a:solidFill>
                <a:srgbClr val="000000"/>
              </a:solidFill>
            </a:ln>
          </p:spPr>
          <p:txBody>
            <a:bodyPr wrap="square" lIns="0" tIns="0" rIns="0" bIns="0" rtlCol="0"/>
            <a:lstStyle/>
            <a:p>
              <a:endParaRPr/>
            </a:p>
          </p:txBody>
        </p:sp>
        <p:sp>
          <p:nvSpPr>
            <p:cNvPr id="100" name="object 52">
              <a:extLst>
                <a:ext uri="{FF2B5EF4-FFF2-40B4-BE49-F238E27FC236}">
                  <a16:creationId xmlns:a16="http://schemas.microsoft.com/office/drawing/2014/main" id="{692FD9B5-755B-5B03-5455-0C1DF9C3C4E4}"/>
                </a:ext>
              </a:extLst>
            </p:cNvPr>
            <p:cNvSpPr/>
            <p:nvPr/>
          </p:nvSpPr>
          <p:spPr>
            <a:xfrm>
              <a:off x="1335912" y="994537"/>
              <a:ext cx="255270" cy="267970"/>
            </a:xfrm>
            <a:custGeom>
              <a:avLst/>
              <a:gdLst/>
              <a:ahLst/>
              <a:cxnLst/>
              <a:rect l="l" t="t" r="r" b="b"/>
              <a:pathLst>
                <a:path w="255269" h="267969">
                  <a:moveTo>
                    <a:pt x="8762" y="0"/>
                  </a:moveTo>
                  <a:lnTo>
                    <a:pt x="0" y="267715"/>
                  </a:lnTo>
                  <a:lnTo>
                    <a:pt x="254762" y="185420"/>
                  </a:lnTo>
                  <a:lnTo>
                    <a:pt x="8762" y="0"/>
                  </a:lnTo>
                  <a:close/>
                </a:path>
              </a:pathLst>
            </a:custGeom>
            <a:solidFill>
              <a:srgbClr val="5390A8"/>
            </a:solidFill>
          </p:spPr>
          <p:txBody>
            <a:bodyPr wrap="square" lIns="0" tIns="0" rIns="0" bIns="0" rtlCol="0"/>
            <a:lstStyle/>
            <a:p>
              <a:endParaRPr/>
            </a:p>
          </p:txBody>
        </p:sp>
        <p:sp>
          <p:nvSpPr>
            <p:cNvPr id="101" name="object 53">
              <a:extLst>
                <a:ext uri="{FF2B5EF4-FFF2-40B4-BE49-F238E27FC236}">
                  <a16:creationId xmlns:a16="http://schemas.microsoft.com/office/drawing/2014/main" id="{0BBC8CFF-B9C0-7CB0-38A9-788048CEFB18}"/>
                </a:ext>
              </a:extLst>
            </p:cNvPr>
            <p:cNvSpPr/>
            <p:nvPr/>
          </p:nvSpPr>
          <p:spPr>
            <a:xfrm>
              <a:off x="1347470" y="990727"/>
              <a:ext cx="247650" cy="229235"/>
            </a:xfrm>
            <a:custGeom>
              <a:avLst/>
              <a:gdLst/>
              <a:ahLst/>
              <a:cxnLst/>
              <a:rect l="l" t="t" r="r" b="b"/>
              <a:pathLst>
                <a:path w="247650" h="229234">
                  <a:moveTo>
                    <a:pt x="0" y="0"/>
                  </a:moveTo>
                  <a:lnTo>
                    <a:pt x="21463" y="228853"/>
                  </a:lnTo>
                  <a:lnTo>
                    <a:pt x="247269" y="186309"/>
                  </a:lnTo>
                  <a:lnTo>
                    <a:pt x="0" y="0"/>
                  </a:lnTo>
                  <a:close/>
                </a:path>
              </a:pathLst>
            </a:custGeom>
            <a:solidFill>
              <a:srgbClr val="FFFFFF"/>
            </a:solidFill>
          </p:spPr>
          <p:txBody>
            <a:bodyPr wrap="square" lIns="0" tIns="0" rIns="0" bIns="0" rtlCol="0"/>
            <a:lstStyle/>
            <a:p>
              <a:endParaRPr/>
            </a:p>
          </p:txBody>
        </p:sp>
      </p:grpSp>
      <p:sp>
        <p:nvSpPr>
          <p:cNvPr id="102" name="object 54">
            <a:extLst>
              <a:ext uri="{FF2B5EF4-FFF2-40B4-BE49-F238E27FC236}">
                <a16:creationId xmlns:a16="http://schemas.microsoft.com/office/drawing/2014/main" id="{0A1B4C8D-B03F-D61C-1573-7A4F70913D61}"/>
              </a:ext>
            </a:extLst>
          </p:cNvPr>
          <p:cNvSpPr txBox="1"/>
          <p:nvPr/>
        </p:nvSpPr>
        <p:spPr>
          <a:xfrm>
            <a:off x="1956207" y="1992322"/>
            <a:ext cx="929005" cy="395605"/>
          </a:xfrm>
          <a:prstGeom prst="rect">
            <a:avLst/>
          </a:prstGeom>
        </p:spPr>
        <p:txBody>
          <a:bodyPr vert="horz" wrap="square" lIns="0" tIns="15875" rIns="0" bIns="0" rtlCol="0">
            <a:spAutoFit/>
          </a:bodyPr>
          <a:lstStyle/>
          <a:p>
            <a:pPr marL="12700" marR="5080">
              <a:spcBef>
                <a:spcPts val="125"/>
              </a:spcBef>
            </a:pPr>
            <a:r>
              <a:rPr sz="1200" b="1" spc="-15" dirty="0">
                <a:latin typeface="Arial"/>
                <a:cs typeface="Arial"/>
              </a:rPr>
              <a:t>Purchasing </a:t>
            </a:r>
            <a:r>
              <a:rPr sz="1200" b="1" spc="-10" dirty="0">
                <a:latin typeface="Arial"/>
                <a:cs typeface="Arial"/>
              </a:rPr>
              <a:t> </a:t>
            </a:r>
            <a:r>
              <a:rPr sz="1200" b="1" spc="-15" dirty="0">
                <a:latin typeface="Arial"/>
                <a:cs typeface="Arial"/>
              </a:rPr>
              <a:t>do</a:t>
            </a:r>
            <a:r>
              <a:rPr sz="1200" b="1" spc="-25" dirty="0">
                <a:latin typeface="Arial"/>
                <a:cs typeface="Arial"/>
              </a:rPr>
              <a:t>c</a:t>
            </a:r>
            <a:r>
              <a:rPr sz="1200" b="1" spc="-15" dirty="0">
                <a:latin typeface="Arial"/>
                <a:cs typeface="Arial"/>
              </a:rPr>
              <a:t>u</a:t>
            </a:r>
            <a:r>
              <a:rPr sz="1200" b="1" spc="-60" dirty="0">
                <a:latin typeface="Arial"/>
                <a:cs typeface="Arial"/>
              </a:rPr>
              <a:t>m</a:t>
            </a:r>
            <a:r>
              <a:rPr sz="1200" b="1" spc="-25" dirty="0">
                <a:latin typeface="Arial"/>
                <a:cs typeface="Arial"/>
              </a:rPr>
              <a:t>e</a:t>
            </a:r>
            <a:r>
              <a:rPr sz="1200" b="1" spc="-15" dirty="0">
                <a:latin typeface="Arial"/>
                <a:cs typeface="Arial"/>
              </a:rPr>
              <a:t>n</a:t>
            </a:r>
            <a:r>
              <a:rPr sz="1200" b="1" spc="25" dirty="0">
                <a:latin typeface="Arial"/>
                <a:cs typeface="Arial"/>
              </a:rPr>
              <a:t>t(</a:t>
            </a:r>
            <a:r>
              <a:rPr sz="1200" b="1" spc="-25" dirty="0">
                <a:latin typeface="Arial"/>
                <a:cs typeface="Arial"/>
              </a:rPr>
              <a:t>s</a:t>
            </a:r>
            <a:r>
              <a:rPr sz="1200" b="1" spc="5" dirty="0">
                <a:latin typeface="Arial"/>
                <a:cs typeface="Arial"/>
              </a:rPr>
              <a:t>)</a:t>
            </a:r>
            <a:endParaRPr sz="1200">
              <a:latin typeface="Arial"/>
              <a:cs typeface="Arial"/>
            </a:endParaRPr>
          </a:p>
        </p:txBody>
      </p:sp>
      <p:sp>
        <p:nvSpPr>
          <p:cNvPr id="103" name="object 55">
            <a:extLst>
              <a:ext uri="{FF2B5EF4-FFF2-40B4-BE49-F238E27FC236}">
                <a16:creationId xmlns:a16="http://schemas.microsoft.com/office/drawing/2014/main" id="{FC216D1B-6554-C6D2-46D6-AC2D3D3D4511}"/>
              </a:ext>
            </a:extLst>
          </p:cNvPr>
          <p:cNvSpPr txBox="1"/>
          <p:nvPr/>
        </p:nvSpPr>
        <p:spPr>
          <a:xfrm>
            <a:off x="1956207" y="2542296"/>
            <a:ext cx="846455" cy="761365"/>
          </a:xfrm>
          <a:prstGeom prst="rect">
            <a:avLst/>
          </a:prstGeom>
        </p:spPr>
        <p:txBody>
          <a:bodyPr vert="horz" wrap="square" lIns="0" tIns="15875" rIns="0" bIns="0" rtlCol="0">
            <a:spAutoFit/>
          </a:bodyPr>
          <a:lstStyle/>
          <a:p>
            <a:pPr marL="12700">
              <a:spcBef>
                <a:spcPts val="125"/>
              </a:spcBef>
            </a:pPr>
            <a:r>
              <a:rPr sz="1200" b="1" spc="-20" dirty="0">
                <a:latin typeface="Arial"/>
                <a:cs typeface="Arial"/>
              </a:rPr>
              <a:t>Item:</a:t>
            </a:r>
            <a:endParaRPr sz="1200">
              <a:latin typeface="Arial"/>
              <a:cs typeface="Arial"/>
            </a:endParaRPr>
          </a:p>
          <a:p>
            <a:pPr marL="12700" marR="5080" algn="just"/>
            <a:r>
              <a:rPr sz="1200" b="1" dirty="0">
                <a:latin typeface="Arial"/>
                <a:cs typeface="Arial"/>
              </a:rPr>
              <a:t>no </a:t>
            </a:r>
            <a:r>
              <a:rPr sz="1200" b="1" spc="-15" dirty="0">
                <a:latin typeface="Arial"/>
                <a:cs typeface="Arial"/>
              </a:rPr>
              <a:t>account </a:t>
            </a:r>
            <a:r>
              <a:rPr sz="1200" b="1" spc="-320" dirty="0">
                <a:latin typeface="Arial"/>
                <a:cs typeface="Arial"/>
              </a:rPr>
              <a:t> </a:t>
            </a:r>
            <a:r>
              <a:rPr sz="1200" b="1" spc="-25" dirty="0">
                <a:latin typeface="Arial"/>
                <a:cs typeface="Arial"/>
              </a:rPr>
              <a:t>ass</a:t>
            </a:r>
            <a:r>
              <a:rPr sz="1200" b="1" spc="-50" dirty="0">
                <a:latin typeface="Arial"/>
                <a:cs typeface="Arial"/>
              </a:rPr>
              <a:t>i</a:t>
            </a:r>
            <a:r>
              <a:rPr sz="1200" b="1" spc="-15" dirty="0">
                <a:latin typeface="Arial"/>
                <a:cs typeface="Arial"/>
              </a:rPr>
              <a:t>gn</a:t>
            </a:r>
            <a:r>
              <a:rPr sz="1200" b="1" spc="-60" dirty="0">
                <a:latin typeface="Arial"/>
                <a:cs typeface="Arial"/>
              </a:rPr>
              <a:t>m</a:t>
            </a:r>
            <a:r>
              <a:rPr sz="1200" b="1" spc="-25" dirty="0">
                <a:latin typeface="Arial"/>
                <a:cs typeface="Arial"/>
              </a:rPr>
              <a:t>e</a:t>
            </a:r>
            <a:r>
              <a:rPr sz="1200" b="1" spc="-15" dirty="0">
                <a:latin typeface="Arial"/>
                <a:cs typeface="Arial"/>
              </a:rPr>
              <a:t>n</a:t>
            </a:r>
            <a:r>
              <a:rPr sz="1200" b="1" spc="5" dirty="0">
                <a:latin typeface="Arial"/>
                <a:cs typeface="Arial"/>
              </a:rPr>
              <a:t>t  </a:t>
            </a:r>
            <a:r>
              <a:rPr sz="1200" b="1" spc="-5" dirty="0">
                <a:latin typeface="Arial"/>
                <a:cs typeface="Arial"/>
              </a:rPr>
              <a:t>category</a:t>
            </a:r>
            <a:endParaRPr sz="1200">
              <a:latin typeface="Arial"/>
              <a:cs typeface="Arial"/>
            </a:endParaRPr>
          </a:p>
        </p:txBody>
      </p:sp>
      <p:grpSp>
        <p:nvGrpSpPr>
          <p:cNvPr id="104" name="object 56">
            <a:extLst>
              <a:ext uri="{FF2B5EF4-FFF2-40B4-BE49-F238E27FC236}">
                <a16:creationId xmlns:a16="http://schemas.microsoft.com/office/drawing/2014/main" id="{C8191809-FC4A-186C-61CB-FEF0DF99F79A}"/>
              </a:ext>
            </a:extLst>
          </p:cNvPr>
          <p:cNvGrpSpPr/>
          <p:nvPr/>
        </p:nvGrpSpPr>
        <p:grpSpPr>
          <a:xfrm>
            <a:off x="1835912" y="2457967"/>
            <a:ext cx="2376805" cy="3712210"/>
            <a:chOff x="311911" y="1543558"/>
            <a:chExt cx="2376805" cy="3712210"/>
          </a:xfrm>
        </p:grpSpPr>
        <p:sp>
          <p:nvSpPr>
            <p:cNvPr id="105" name="object 57">
              <a:extLst>
                <a:ext uri="{FF2B5EF4-FFF2-40B4-BE49-F238E27FC236}">
                  <a16:creationId xmlns:a16="http://schemas.microsoft.com/office/drawing/2014/main" id="{98880DB8-7EE1-6144-77F7-852B4865777E}"/>
                </a:ext>
              </a:extLst>
            </p:cNvPr>
            <p:cNvSpPr/>
            <p:nvPr/>
          </p:nvSpPr>
          <p:spPr>
            <a:xfrm>
              <a:off x="480059" y="1549908"/>
              <a:ext cx="1005840" cy="9525"/>
            </a:xfrm>
            <a:custGeom>
              <a:avLst/>
              <a:gdLst/>
              <a:ahLst/>
              <a:cxnLst/>
              <a:rect l="l" t="t" r="r" b="b"/>
              <a:pathLst>
                <a:path w="1005840" h="9525">
                  <a:moveTo>
                    <a:pt x="0" y="0"/>
                  </a:moveTo>
                  <a:lnTo>
                    <a:pt x="1005840" y="9143"/>
                  </a:lnTo>
                </a:path>
              </a:pathLst>
            </a:custGeom>
            <a:ln w="12700">
              <a:solidFill>
                <a:srgbClr val="000000"/>
              </a:solidFill>
            </a:ln>
          </p:spPr>
          <p:txBody>
            <a:bodyPr wrap="square" lIns="0" tIns="0" rIns="0" bIns="0" rtlCol="0"/>
            <a:lstStyle/>
            <a:p>
              <a:endParaRPr/>
            </a:p>
          </p:txBody>
        </p:sp>
        <p:pic>
          <p:nvPicPr>
            <p:cNvPr id="106" name="object 58">
              <a:extLst>
                <a:ext uri="{FF2B5EF4-FFF2-40B4-BE49-F238E27FC236}">
                  <a16:creationId xmlns:a16="http://schemas.microsoft.com/office/drawing/2014/main" id="{7AD0B378-6ED8-422F-07F9-3D9DAF885271}"/>
                </a:ext>
              </a:extLst>
            </p:cNvPr>
            <p:cNvPicPr/>
            <p:nvPr/>
          </p:nvPicPr>
          <p:blipFill>
            <a:blip r:embed="rId2" cstate="print"/>
            <a:stretch>
              <a:fillRect/>
            </a:stretch>
          </p:blipFill>
          <p:spPr>
            <a:xfrm>
              <a:off x="311911" y="4030725"/>
              <a:ext cx="2376678" cy="1224534"/>
            </a:xfrm>
            <a:prstGeom prst="rect">
              <a:avLst/>
            </a:prstGeom>
          </p:spPr>
        </p:pic>
      </p:grpSp>
      <p:sp>
        <p:nvSpPr>
          <p:cNvPr id="107" name="object 59">
            <a:extLst>
              <a:ext uri="{FF2B5EF4-FFF2-40B4-BE49-F238E27FC236}">
                <a16:creationId xmlns:a16="http://schemas.microsoft.com/office/drawing/2014/main" id="{E935E7D0-A0FE-194F-ECC6-C10283B361BB}"/>
              </a:ext>
            </a:extLst>
          </p:cNvPr>
          <p:cNvSpPr txBox="1"/>
          <p:nvPr/>
        </p:nvSpPr>
        <p:spPr>
          <a:xfrm>
            <a:off x="2382812" y="5784288"/>
            <a:ext cx="779780" cy="278281"/>
          </a:xfrm>
          <a:prstGeom prst="rect">
            <a:avLst/>
          </a:prstGeom>
        </p:spPr>
        <p:txBody>
          <a:bodyPr vert="horz" wrap="square" lIns="0" tIns="16510" rIns="0" bIns="0" rtlCol="0">
            <a:spAutoFit/>
          </a:bodyPr>
          <a:lstStyle/>
          <a:p>
            <a:pPr marL="12700">
              <a:spcBef>
                <a:spcPts val="130"/>
              </a:spcBef>
            </a:pPr>
            <a:r>
              <a:rPr sz="1700" b="1" spc="-55" dirty="0">
                <a:latin typeface="Arial"/>
                <a:cs typeface="Arial"/>
              </a:rPr>
              <a:t>V</a:t>
            </a:r>
            <a:r>
              <a:rPr sz="1700" b="1" spc="-10" dirty="0">
                <a:latin typeface="Arial"/>
                <a:cs typeface="Arial"/>
              </a:rPr>
              <a:t>e</a:t>
            </a:r>
            <a:r>
              <a:rPr sz="1700" b="1" spc="35" dirty="0">
                <a:latin typeface="Arial"/>
                <a:cs typeface="Arial"/>
              </a:rPr>
              <a:t>ndo</a:t>
            </a:r>
            <a:r>
              <a:rPr sz="1700" b="1" spc="10" dirty="0">
                <a:latin typeface="Arial"/>
                <a:cs typeface="Arial"/>
              </a:rPr>
              <a:t>r</a:t>
            </a:r>
            <a:endParaRPr sz="1700">
              <a:latin typeface="Arial"/>
              <a:cs typeface="Arial"/>
            </a:endParaRPr>
          </a:p>
        </p:txBody>
      </p:sp>
      <p:grpSp>
        <p:nvGrpSpPr>
          <p:cNvPr id="108" name="object 60">
            <a:extLst>
              <a:ext uri="{FF2B5EF4-FFF2-40B4-BE49-F238E27FC236}">
                <a16:creationId xmlns:a16="http://schemas.microsoft.com/office/drawing/2014/main" id="{F65AD881-49DF-4E8E-91E6-2E0E8D8BE08C}"/>
              </a:ext>
            </a:extLst>
          </p:cNvPr>
          <p:cNvGrpSpPr/>
          <p:nvPr/>
        </p:nvGrpSpPr>
        <p:grpSpPr>
          <a:xfrm>
            <a:off x="3669283" y="2812805"/>
            <a:ext cx="6712584" cy="3395979"/>
            <a:chOff x="2145283" y="1898395"/>
            <a:chExt cx="6712584" cy="3395979"/>
          </a:xfrm>
        </p:grpSpPr>
        <p:pic>
          <p:nvPicPr>
            <p:cNvPr id="109" name="object 61">
              <a:extLst>
                <a:ext uri="{FF2B5EF4-FFF2-40B4-BE49-F238E27FC236}">
                  <a16:creationId xmlns:a16="http://schemas.microsoft.com/office/drawing/2014/main" id="{B867A09E-E3EE-17F5-FA40-01EBB5D89A0F}"/>
                </a:ext>
              </a:extLst>
            </p:cNvPr>
            <p:cNvPicPr/>
            <p:nvPr/>
          </p:nvPicPr>
          <p:blipFill>
            <a:blip r:embed="rId3" cstate="print"/>
            <a:stretch>
              <a:fillRect/>
            </a:stretch>
          </p:blipFill>
          <p:spPr>
            <a:xfrm>
              <a:off x="4979923" y="3576319"/>
              <a:ext cx="3877945" cy="1718055"/>
            </a:xfrm>
            <a:prstGeom prst="rect">
              <a:avLst/>
            </a:prstGeom>
          </p:spPr>
        </p:pic>
        <p:sp>
          <p:nvSpPr>
            <p:cNvPr id="110" name="object 62">
              <a:extLst>
                <a:ext uri="{FF2B5EF4-FFF2-40B4-BE49-F238E27FC236}">
                  <a16:creationId xmlns:a16="http://schemas.microsoft.com/office/drawing/2014/main" id="{281CEB60-E569-89CE-0884-0335EB984E42}"/>
                </a:ext>
              </a:extLst>
            </p:cNvPr>
            <p:cNvSpPr/>
            <p:nvPr/>
          </p:nvSpPr>
          <p:spPr>
            <a:xfrm>
              <a:off x="2145284" y="1898395"/>
              <a:ext cx="859790" cy="786765"/>
            </a:xfrm>
            <a:custGeom>
              <a:avLst/>
              <a:gdLst/>
              <a:ahLst/>
              <a:cxnLst/>
              <a:rect l="l" t="t" r="r" b="b"/>
              <a:pathLst>
                <a:path w="859789" h="786764">
                  <a:moveTo>
                    <a:pt x="859536" y="0"/>
                  </a:moveTo>
                  <a:lnTo>
                    <a:pt x="0" y="0"/>
                  </a:lnTo>
                  <a:lnTo>
                    <a:pt x="0" y="12700"/>
                  </a:lnTo>
                  <a:lnTo>
                    <a:pt x="0" y="25400"/>
                  </a:lnTo>
                  <a:lnTo>
                    <a:pt x="0" y="786384"/>
                  </a:lnTo>
                  <a:lnTo>
                    <a:pt x="12700" y="786384"/>
                  </a:lnTo>
                  <a:lnTo>
                    <a:pt x="12700" y="25400"/>
                  </a:lnTo>
                  <a:lnTo>
                    <a:pt x="859536" y="25400"/>
                  </a:lnTo>
                  <a:lnTo>
                    <a:pt x="859536" y="12700"/>
                  </a:lnTo>
                  <a:lnTo>
                    <a:pt x="859536" y="0"/>
                  </a:lnTo>
                  <a:close/>
                </a:path>
              </a:pathLst>
            </a:custGeom>
            <a:solidFill>
              <a:srgbClr val="E9E9E9"/>
            </a:solidFill>
          </p:spPr>
          <p:txBody>
            <a:bodyPr wrap="square" lIns="0" tIns="0" rIns="0" bIns="0" rtlCol="0"/>
            <a:lstStyle/>
            <a:p>
              <a:endParaRPr/>
            </a:p>
          </p:txBody>
        </p:sp>
        <p:sp>
          <p:nvSpPr>
            <p:cNvPr id="111" name="object 63">
              <a:extLst>
                <a:ext uri="{FF2B5EF4-FFF2-40B4-BE49-F238E27FC236}">
                  <a16:creationId xmlns:a16="http://schemas.microsoft.com/office/drawing/2014/main" id="{983510AF-0921-22EC-5042-7F0F3A06B2BD}"/>
                </a:ext>
              </a:extLst>
            </p:cNvPr>
            <p:cNvSpPr/>
            <p:nvPr/>
          </p:nvSpPr>
          <p:spPr>
            <a:xfrm>
              <a:off x="2170684" y="1923795"/>
              <a:ext cx="859790" cy="786765"/>
            </a:xfrm>
            <a:custGeom>
              <a:avLst/>
              <a:gdLst/>
              <a:ahLst/>
              <a:cxnLst/>
              <a:rect l="l" t="t" r="r" b="b"/>
              <a:pathLst>
                <a:path w="859789" h="786764">
                  <a:moveTo>
                    <a:pt x="859536" y="0"/>
                  </a:moveTo>
                  <a:lnTo>
                    <a:pt x="0" y="0"/>
                  </a:lnTo>
                  <a:lnTo>
                    <a:pt x="0" y="773684"/>
                  </a:lnTo>
                  <a:lnTo>
                    <a:pt x="0" y="786384"/>
                  </a:lnTo>
                  <a:lnTo>
                    <a:pt x="859536" y="786384"/>
                  </a:lnTo>
                  <a:lnTo>
                    <a:pt x="859536" y="773684"/>
                  </a:lnTo>
                  <a:lnTo>
                    <a:pt x="859536" y="0"/>
                  </a:lnTo>
                  <a:close/>
                </a:path>
              </a:pathLst>
            </a:custGeom>
            <a:solidFill>
              <a:srgbClr val="838383"/>
            </a:solidFill>
          </p:spPr>
          <p:txBody>
            <a:bodyPr wrap="square" lIns="0" tIns="0" rIns="0" bIns="0" rtlCol="0"/>
            <a:lstStyle/>
            <a:p>
              <a:endParaRPr/>
            </a:p>
          </p:txBody>
        </p:sp>
        <p:sp>
          <p:nvSpPr>
            <p:cNvPr id="112" name="object 64">
              <a:extLst>
                <a:ext uri="{FF2B5EF4-FFF2-40B4-BE49-F238E27FC236}">
                  <a16:creationId xmlns:a16="http://schemas.microsoft.com/office/drawing/2014/main" id="{C7C889D4-573B-6676-DD37-9A95A6799B52}"/>
                </a:ext>
              </a:extLst>
            </p:cNvPr>
            <p:cNvSpPr/>
            <p:nvPr/>
          </p:nvSpPr>
          <p:spPr>
            <a:xfrm>
              <a:off x="2157983" y="1911095"/>
              <a:ext cx="859790" cy="786765"/>
            </a:xfrm>
            <a:custGeom>
              <a:avLst/>
              <a:gdLst/>
              <a:ahLst/>
              <a:cxnLst/>
              <a:rect l="l" t="t" r="r" b="b"/>
              <a:pathLst>
                <a:path w="859789" h="786764">
                  <a:moveTo>
                    <a:pt x="859536" y="0"/>
                  </a:moveTo>
                  <a:lnTo>
                    <a:pt x="0" y="0"/>
                  </a:lnTo>
                  <a:lnTo>
                    <a:pt x="0" y="786384"/>
                  </a:lnTo>
                  <a:lnTo>
                    <a:pt x="859536" y="786384"/>
                  </a:lnTo>
                  <a:lnTo>
                    <a:pt x="859536" y="0"/>
                  </a:lnTo>
                  <a:close/>
                </a:path>
              </a:pathLst>
            </a:custGeom>
            <a:solidFill>
              <a:srgbClr val="DADADA"/>
            </a:solidFill>
          </p:spPr>
          <p:txBody>
            <a:bodyPr wrap="square" lIns="0" tIns="0" rIns="0" bIns="0" rtlCol="0"/>
            <a:lstStyle/>
            <a:p>
              <a:endParaRPr/>
            </a:p>
          </p:txBody>
        </p:sp>
      </p:grpSp>
      <p:sp>
        <p:nvSpPr>
          <p:cNvPr id="113" name="object 65">
            <a:extLst>
              <a:ext uri="{FF2B5EF4-FFF2-40B4-BE49-F238E27FC236}">
                <a16:creationId xmlns:a16="http://schemas.microsoft.com/office/drawing/2014/main" id="{E7287EBE-67D6-828E-6710-B399104E8A26}"/>
              </a:ext>
            </a:extLst>
          </p:cNvPr>
          <p:cNvSpPr txBox="1"/>
          <p:nvPr/>
        </p:nvSpPr>
        <p:spPr>
          <a:xfrm>
            <a:off x="3764280" y="2916944"/>
            <a:ext cx="695325" cy="474488"/>
          </a:xfrm>
          <a:prstGeom prst="rect">
            <a:avLst/>
          </a:prstGeom>
          <a:solidFill>
            <a:srgbClr val="FFFFFF"/>
          </a:solidFill>
        </p:spPr>
        <p:txBody>
          <a:bodyPr vert="horz" wrap="square" lIns="0" tIns="104139" rIns="0" bIns="0" rtlCol="0">
            <a:spAutoFit/>
          </a:bodyPr>
          <a:lstStyle/>
          <a:p>
            <a:pPr marL="103505" marR="92710" indent="-18415">
              <a:spcBef>
                <a:spcPts val="819"/>
              </a:spcBef>
            </a:pPr>
            <a:r>
              <a:rPr sz="1200" b="1" spc="-10" dirty="0">
                <a:latin typeface="Arial"/>
                <a:cs typeface="Arial"/>
              </a:rPr>
              <a:t>Goods </a:t>
            </a:r>
            <a:r>
              <a:rPr sz="1200" b="1" spc="-320" dirty="0">
                <a:latin typeface="Arial"/>
                <a:cs typeface="Arial"/>
              </a:rPr>
              <a:t> </a:t>
            </a:r>
            <a:r>
              <a:rPr sz="1200" b="1" spc="35" dirty="0">
                <a:latin typeface="Arial"/>
                <a:cs typeface="Arial"/>
              </a:rPr>
              <a:t>r</a:t>
            </a:r>
            <a:r>
              <a:rPr sz="1200" b="1" spc="-25" dirty="0">
                <a:latin typeface="Arial"/>
                <a:cs typeface="Arial"/>
              </a:rPr>
              <a:t>ece</a:t>
            </a:r>
            <a:r>
              <a:rPr sz="1200" b="1" spc="-50" dirty="0">
                <a:latin typeface="Arial"/>
                <a:cs typeface="Arial"/>
              </a:rPr>
              <a:t>i</a:t>
            </a:r>
            <a:r>
              <a:rPr sz="1200" b="1" spc="-15" dirty="0">
                <a:latin typeface="Arial"/>
                <a:cs typeface="Arial"/>
              </a:rPr>
              <a:t>p</a:t>
            </a:r>
            <a:r>
              <a:rPr sz="1200" b="1" spc="5" dirty="0">
                <a:latin typeface="Arial"/>
                <a:cs typeface="Arial"/>
              </a:rPr>
              <a:t>t</a:t>
            </a:r>
            <a:endParaRPr sz="1200">
              <a:latin typeface="Arial"/>
              <a:cs typeface="Arial"/>
            </a:endParaRPr>
          </a:p>
        </p:txBody>
      </p:sp>
      <p:grpSp>
        <p:nvGrpSpPr>
          <p:cNvPr id="114" name="object 66">
            <a:extLst>
              <a:ext uri="{FF2B5EF4-FFF2-40B4-BE49-F238E27FC236}">
                <a16:creationId xmlns:a16="http://schemas.microsoft.com/office/drawing/2014/main" id="{61DAAEB7-DABF-4CB2-83FA-8432398962FC}"/>
              </a:ext>
            </a:extLst>
          </p:cNvPr>
          <p:cNvGrpSpPr/>
          <p:nvPr/>
        </p:nvGrpSpPr>
        <p:grpSpPr>
          <a:xfrm>
            <a:off x="3504693" y="1827031"/>
            <a:ext cx="5142865" cy="2684780"/>
            <a:chOff x="1980692" y="912622"/>
            <a:chExt cx="5142865" cy="2684780"/>
          </a:xfrm>
        </p:grpSpPr>
        <p:sp>
          <p:nvSpPr>
            <p:cNvPr id="115" name="object 67">
              <a:extLst>
                <a:ext uri="{FF2B5EF4-FFF2-40B4-BE49-F238E27FC236}">
                  <a16:creationId xmlns:a16="http://schemas.microsoft.com/office/drawing/2014/main" id="{11D43919-CEB3-7A1F-34D9-EA5F911C0056}"/>
                </a:ext>
              </a:extLst>
            </p:cNvPr>
            <p:cNvSpPr/>
            <p:nvPr/>
          </p:nvSpPr>
          <p:spPr>
            <a:xfrm>
              <a:off x="1980692" y="2794507"/>
              <a:ext cx="1198245" cy="292735"/>
            </a:xfrm>
            <a:custGeom>
              <a:avLst/>
              <a:gdLst/>
              <a:ahLst/>
              <a:cxnLst/>
              <a:rect l="l" t="t" r="r" b="b"/>
              <a:pathLst>
                <a:path w="1198245" h="292735">
                  <a:moveTo>
                    <a:pt x="1197864" y="0"/>
                  </a:moveTo>
                  <a:lnTo>
                    <a:pt x="0" y="0"/>
                  </a:lnTo>
                  <a:lnTo>
                    <a:pt x="0" y="3556"/>
                  </a:lnTo>
                  <a:lnTo>
                    <a:pt x="0" y="12700"/>
                  </a:lnTo>
                  <a:lnTo>
                    <a:pt x="0" y="25400"/>
                  </a:lnTo>
                  <a:lnTo>
                    <a:pt x="0" y="292608"/>
                  </a:lnTo>
                  <a:lnTo>
                    <a:pt x="12700" y="292608"/>
                  </a:lnTo>
                  <a:lnTo>
                    <a:pt x="12700" y="25400"/>
                  </a:lnTo>
                  <a:lnTo>
                    <a:pt x="1197864" y="25400"/>
                  </a:lnTo>
                  <a:lnTo>
                    <a:pt x="1197864" y="12700"/>
                  </a:lnTo>
                  <a:lnTo>
                    <a:pt x="1197864" y="3556"/>
                  </a:lnTo>
                  <a:lnTo>
                    <a:pt x="1197864" y="0"/>
                  </a:lnTo>
                  <a:close/>
                </a:path>
              </a:pathLst>
            </a:custGeom>
            <a:solidFill>
              <a:srgbClr val="E9E9E9"/>
            </a:solidFill>
          </p:spPr>
          <p:txBody>
            <a:bodyPr wrap="square" lIns="0" tIns="0" rIns="0" bIns="0" rtlCol="0"/>
            <a:lstStyle/>
            <a:p>
              <a:endParaRPr/>
            </a:p>
          </p:txBody>
        </p:sp>
        <p:sp>
          <p:nvSpPr>
            <p:cNvPr id="116" name="object 68">
              <a:extLst>
                <a:ext uri="{FF2B5EF4-FFF2-40B4-BE49-F238E27FC236}">
                  <a16:creationId xmlns:a16="http://schemas.microsoft.com/office/drawing/2014/main" id="{EB46FAC7-723E-37A5-6F0E-C75074C4B0B8}"/>
                </a:ext>
              </a:extLst>
            </p:cNvPr>
            <p:cNvSpPr/>
            <p:nvPr/>
          </p:nvSpPr>
          <p:spPr>
            <a:xfrm>
              <a:off x="2006092" y="2819907"/>
              <a:ext cx="1198245" cy="292735"/>
            </a:xfrm>
            <a:custGeom>
              <a:avLst/>
              <a:gdLst/>
              <a:ahLst/>
              <a:cxnLst/>
              <a:rect l="l" t="t" r="r" b="b"/>
              <a:pathLst>
                <a:path w="1198245" h="292735">
                  <a:moveTo>
                    <a:pt x="1197864" y="0"/>
                  </a:moveTo>
                  <a:lnTo>
                    <a:pt x="0" y="0"/>
                  </a:lnTo>
                  <a:lnTo>
                    <a:pt x="0" y="279908"/>
                  </a:lnTo>
                  <a:lnTo>
                    <a:pt x="0" y="292608"/>
                  </a:lnTo>
                  <a:lnTo>
                    <a:pt x="1197864" y="292608"/>
                  </a:lnTo>
                  <a:lnTo>
                    <a:pt x="1197864" y="279908"/>
                  </a:lnTo>
                  <a:lnTo>
                    <a:pt x="1197864" y="0"/>
                  </a:lnTo>
                  <a:close/>
                </a:path>
              </a:pathLst>
            </a:custGeom>
            <a:solidFill>
              <a:srgbClr val="838383"/>
            </a:solidFill>
          </p:spPr>
          <p:txBody>
            <a:bodyPr wrap="square" lIns="0" tIns="0" rIns="0" bIns="0" rtlCol="0"/>
            <a:lstStyle/>
            <a:p>
              <a:endParaRPr/>
            </a:p>
          </p:txBody>
        </p:sp>
        <p:sp>
          <p:nvSpPr>
            <p:cNvPr id="117" name="object 69">
              <a:extLst>
                <a:ext uri="{FF2B5EF4-FFF2-40B4-BE49-F238E27FC236}">
                  <a16:creationId xmlns:a16="http://schemas.microsoft.com/office/drawing/2014/main" id="{68F3339C-B078-57D1-C83D-7E670B0F5BA7}"/>
                </a:ext>
              </a:extLst>
            </p:cNvPr>
            <p:cNvSpPr/>
            <p:nvPr/>
          </p:nvSpPr>
          <p:spPr>
            <a:xfrm>
              <a:off x="1993392" y="2807207"/>
              <a:ext cx="1198245" cy="292735"/>
            </a:xfrm>
            <a:custGeom>
              <a:avLst/>
              <a:gdLst/>
              <a:ahLst/>
              <a:cxnLst/>
              <a:rect l="l" t="t" r="r" b="b"/>
              <a:pathLst>
                <a:path w="1198245" h="292735">
                  <a:moveTo>
                    <a:pt x="1197864" y="0"/>
                  </a:moveTo>
                  <a:lnTo>
                    <a:pt x="0" y="0"/>
                  </a:lnTo>
                  <a:lnTo>
                    <a:pt x="0" y="292608"/>
                  </a:lnTo>
                  <a:lnTo>
                    <a:pt x="1197864" y="292608"/>
                  </a:lnTo>
                  <a:lnTo>
                    <a:pt x="1197864" y="0"/>
                  </a:lnTo>
                  <a:close/>
                </a:path>
              </a:pathLst>
            </a:custGeom>
            <a:solidFill>
              <a:srgbClr val="DADADA"/>
            </a:solidFill>
          </p:spPr>
          <p:txBody>
            <a:bodyPr wrap="square" lIns="0" tIns="0" rIns="0" bIns="0" rtlCol="0"/>
            <a:lstStyle/>
            <a:p>
              <a:endParaRPr/>
            </a:p>
          </p:txBody>
        </p:sp>
        <p:sp>
          <p:nvSpPr>
            <p:cNvPr id="118" name="object 70">
              <a:extLst>
                <a:ext uri="{FF2B5EF4-FFF2-40B4-BE49-F238E27FC236}">
                  <a16:creationId xmlns:a16="http://schemas.microsoft.com/office/drawing/2014/main" id="{A8103E6F-0988-C732-52DE-FAB18C880433}"/>
                </a:ext>
              </a:extLst>
            </p:cNvPr>
            <p:cNvSpPr/>
            <p:nvPr/>
          </p:nvSpPr>
          <p:spPr>
            <a:xfrm>
              <a:off x="2340864" y="2715767"/>
              <a:ext cx="521334" cy="82550"/>
            </a:xfrm>
            <a:custGeom>
              <a:avLst/>
              <a:gdLst/>
              <a:ahLst/>
              <a:cxnLst/>
              <a:rect l="l" t="t" r="r" b="b"/>
              <a:pathLst>
                <a:path w="521335" h="82550">
                  <a:moveTo>
                    <a:pt x="521207" y="0"/>
                  </a:moveTo>
                  <a:lnTo>
                    <a:pt x="0" y="0"/>
                  </a:lnTo>
                  <a:lnTo>
                    <a:pt x="0" y="82296"/>
                  </a:lnTo>
                  <a:lnTo>
                    <a:pt x="521207" y="82296"/>
                  </a:lnTo>
                  <a:lnTo>
                    <a:pt x="521207" y="0"/>
                  </a:lnTo>
                  <a:close/>
                </a:path>
              </a:pathLst>
            </a:custGeom>
            <a:solidFill>
              <a:srgbClr val="919191"/>
            </a:solidFill>
          </p:spPr>
          <p:txBody>
            <a:bodyPr wrap="square" lIns="0" tIns="0" rIns="0" bIns="0" rtlCol="0"/>
            <a:lstStyle/>
            <a:p>
              <a:endParaRPr/>
            </a:p>
          </p:txBody>
        </p:sp>
        <p:sp>
          <p:nvSpPr>
            <p:cNvPr id="119" name="object 71">
              <a:extLst>
                <a:ext uri="{FF2B5EF4-FFF2-40B4-BE49-F238E27FC236}">
                  <a16:creationId xmlns:a16="http://schemas.microsoft.com/office/drawing/2014/main" id="{8D52B6C3-9770-1BC3-FF14-BC2D33AF1FED}"/>
                </a:ext>
              </a:extLst>
            </p:cNvPr>
            <p:cNvSpPr/>
            <p:nvPr/>
          </p:nvSpPr>
          <p:spPr>
            <a:xfrm>
              <a:off x="5442838" y="1997836"/>
              <a:ext cx="76200" cy="732155"/>
            </a:xfrm>
            <a:custGeom>
              <a:avLst/>
              <a:gdLst/>
              <a:ahLst/>
              <a:cxnLst/>
              <a:rect l="l" t="t" r="r" b="b"/>
              <a:pathLst>
                <a:path w="76200" h="732155">
                  <a:moveTo>
                    <a:pt x="25368" y="655616"/>
                  </a:moveTo>
                  <a:lnTo>
                    <a:pt x="0" y="655954"/>
                  </a:lnTo>
                  <a:lnTo>
                    <a:pt x="38988" y="731647"/>
                  </a:lnTo>
                  <a:lnTo>
                    <a:pt x="69626" y="668274"/>
                  </a:lnTo>
                  <a:lnTo>
                    <a:pt x="25526" y="668274"/>
                  </a:lnTo>
                  <a:lnTo>
                    <a:pt x="25368" y="655616"/>
                  </a:lnTo>
                  <a:close/>
                </a:path>
                <a:path w="76200" h="732155">
                  <a:moveTo>
                    <a:pt x="50767" y="655276"/>
                  </a:moveTo>
                  <a:lnTo>
                    <a:pt x="25368" y="655616"/>
                  </a:lnTo>
                  <a:lnTo>
                    <a:pt x="25526" y="668274"/>
                  </a:lnTo>
                  <a:lnTo>
                    <a:pt x="50926" y="668020"/>
                  </a:lnTo>
                  <a:lnTo>
                    <a:pt x="50767" y="655276"/>
                  </a:lnTo>
                  <a:close/>
                </a:path>
                <a:path w="76200" h="732155">
                  <a:moveTo>
                    <a:pt x="76073" y="654938"/>
                  </a:moveTo>
                  <a:lnTo>
                    <a:pt x="50767" y="655276"/>
                  </a:lnTo>
                  <a:lnTo>
                    <a:pt x="50926" y="668020"/>
                  </a:lnTo>
                  <a:lnTo>
                    <a:pt x="25526" y="668274"/>
                  </a:lnTo>
                  <a:lnTo>
                    <a:pt x="69626" y="668274"/>
                  </a:lnTo>
                  <a:lnTo>
                    <a:pt x="76073" y="654938"/>
                  </a:lnTo>
                  <a:close/>
                </a:path>
                <a:path w="76200" h="732155">
                  <a:moveTo>
                    <a:pt x="42545" y="0"/>
                  </a:moveTo>
                  <a:lnTo>
                    <a:pt x="17145" y="253"/>
                  </a:lnTo>
                  <a:lnTo>
                    <a:pt x="25368" y="655616"/>
                  </a:lnTo>
                  <a:lnTo>
                    <a:pt x="50767" y="655276"/>
                  </a:lnTo>
                  <a:lnTo>
                    <a:pt x="42545" y="0"/>
                  </a:lnTo>
                  <a:close/>
                </a:path>
              </a:pathLst>
            </a:custGeom>
            <a:solidFill>
              <a:srgbClr val="000000"/>
            </a:solidFill>
          </p:spPr>
          <p:txBody>
            <a:bodyPr wrap="square" lIns="0" tIns="0" rIns="0" bIns="0" rtlCol="0"/>
            <a:lstStyle/>
            <a:p>
              <a:endParaRPr/>
            </a:p>
          </p:txBody>
        </p:sp>
        <p:sp>
          <p:nvSpPr>
            <p:cNvPr id="120" name="object 72">
              <a:extLst>
                <a:ext uri="{FF2B5EF4-FFF2-40B4-BE49-F238E27FC236}">
                  <a16:creationId xmlns:a16="http://schemas.microsoft.com/office/drawing/2014/main" id="{A3D7E935-3731-534C-0721-9D8FF355A1CE}"/>
                </a:ext>
              </a:extLst>
            </p:cNvPr>
            <p:cNvSpPr/>
            <p:nvPr/>
          </p:nvSpPr>
          <p:spPr>
            <a:xfrm>
              <a:off x="6396227" y="964692"/>
              <a:ext cx="510540" cy="593090"/>
            </a:xfrm>
            <a:custGeom>
              <a:avLst/>
              <a:gdLst/>
              <a:ahLst/>
              <a:cxnLst/>
              <a:rect l="l" t="t" r="r" b="b"/>
              <a:pathLst>
                <a:path w="510540" h="593090">
                  <a:moveTo>
                    <a:pt x="510413" y="0"/>
                  </a:moveTo>
                  <a:lnTo>
                    <a:pt x="0" y="239268"/>
                  </a:lnTo>
                  <a:lnTo>
                    <a:pt x="0" y="592836"/>
                  </a:lnTo>
                  <a:lnTo>
                    <a:pt x="510413" y="274193"/>
                  </a:lnTo>
                  <a:lnTo>
                    <a:pt x="510413" y="0"/>
                  </a:lnTo>
                  <a:close/>
                </a:path>
              </a:pathLst>
            </a:custGeom>
            <a:solidFill>
              <a:srgbClr val="919191"/>
            </a:solidFill>
          </p:spPr>
          <p:txBody>
            <a:bodyPr wrap="square" lIns="0" tIns="0" rIns="0" bIns="0" rtlCol="0"/>
            <a:lstStyle/>
            <a:p>
              <a:endParaRPr/>
            </a:p>
          </p:txBody>
        </p:sp>
        <p:sp>
          <p:nvSpPr>
            <p:cNvPr id="121" name="object 73">
              <a:extLst>
                <a:ext uri="{FF2B5EF4-FFF2-40B4-BE49-F238E27FC236}">
                  <a16:creationId xmlns:a16="http://schemas.microsoft.com/office/drawing/2014/main" id="{D8205607-0F66-C2F5-069B-2A30D69E2EB0}"/>
                </a:ext>
              </a:extLst>
            </p:cNvPr>
            <p:cNvSpPr/>
            <p:nvPr/>
          </p:nvSpPr>
          <p:spPr>
            <a:xfrm>
              <a:off x="6396227" y="964692"/>
              <a:ext cx="510540" cy="593090"/>
            </a:xfrm>
            <a:custGeom>
              <a:avLst/>
              <a:gdLst/>
              <a:ahLst/>
              <a:cxnLst/>
              <a:rect l="l" t="t" r="r" b="b"/>
              <a:pathLst>
                <a:path w="510540" h="593090">
                  <a:moveTo>
                    <a:pt x="0" y="239268"/>
                  </a:moveTo>
                  <a:lnTo>
                    <a:pt x="510413" y="0"/>
                  </a:lnTo>
                  <a:lnTo>
                    <a:pt x="510413" y="274193"/>
                  </a:lnTo>
                  <a:lnTo>
                    <a:pt x="0" y="592836"/>
                  </a:lnTo>
                  <a:lnTo>
                    <a:pt x="0" y="239268"/>
                  </a:lnTo>
                </a:path>
              </a:pathLst>
            </a:custGeom>
            <a:ln w="12700">
              <a:solidFill>
                <a:srgbClr val="676767"/>
              </a:solidFill>
            </a:ln>
          </p:spPr>
          <p:txBody>
            <a:bodyPr wrap="square" lIns="0" tIns="0" rIns="0" bIns="0" rtlCol="0"/>
            <a:lstStyle/>
            <a:p>
              <a:endParaRPr/>
            </a:p>
          </p:txBody>
        </p:sp>
        <p:pic>
          <p:nvPicPr>
            <p:cNvPr id="122" name="object 74">
              <a:extLst>
                <a:ext uri="{FF2B5EF4-FFF2-40B4-BE49-F238E27FC236}">
                  <a16:creationId xmlns:a16="http://schemas.microsoft.com/office/drawing/2014/main" id="{ED58370C-39F5-DB35-B250-B6B3DAEC0BB3}"/>
                </a:ext>
              </a:extLst>
            </p:cNvPr>
            <p:cNvPicPr/>
            <p:nvPr/>
          </p:nvPicPr>
          <p:blipFill>
            <a:blip r:embed="rId4" cstate="print"/>
            <a:stretch>
              <a:fillRect/>
            </a:stretch>
          </p:blipFill>
          <p:spPr>
            <a:xfrm>
              <a:off x="6856222" y="1296670"/>
              <a:ext cx="65785" cy="139191"/>
            </a:xfrm>
            <a:prstGeom prst="rect">
              <a:avLst/>
            </a:prstGeom>
          </p:spPr>
        </p:pic>
        <p:sp>
          <p:nvSpPr>
            <p:cNvPr id="123" name="object 75">
              <a:extLst>
                <a:ext uri="{FF2B5EF4-FFF2-40B4-BE49-F238E27FC236}">
                  <a16:creationId xmlns:a16="http://schemas.microsoft.com/office/drawing/2014/main" id="{194A3A89-00B4-BF9A-2DB3-A8D8DF96105A}"/>
                </a:ext>
              </a:extLst>
            </p:cNvPr>
            <p:cNvSpPr/>
            <p:nvPr/>
          </p:nvSpPr>
          <p:spPr>
            <a:xfrm>
              <a:off x="6972300" y="1239012"/>
              <a:ext cx="17145" cy="117475"/>
            </a:xfrm>
            <a:custGeom>
              <a:avLst/>
              <a:gdLst/>
              <a:ahLst/>
              <a:cxnLst/>
              <a:rect l="l" t="t" r="r" b="b"/>
              <a:pathLst>
                <a:path w="17145" h="117475">
                  <a:moveTo>
                    <a:pt x="17145" y="0"/>
                  </a:moveTo>
                  <a:lnTo>
                    <a:pt x="0" y="0"/>
                  </a:lnTo>
                  <a:lnTo>
                    <a:pt x="0" y="115570"/>
                  </a:lnTo>
                  <a:lnTo>
                    <a:pt x="17145" y="117221"/>
                  </a:lnTo>
                  <a:lnTo>
                    <a:pt x="17145" y="0"/>
                  </a:lnTo>
                  <a:close/>
                </a:path>
              </a:pathLst>
            </a:custGeom>
            <a:solidFill>
              <a:srgbClr val="DADADA"/>
            </a:solidFill>
          </p:spPr>
          <p:txBody>
            <a:bodyPr wrap="square" lIns="0" tIns="0" rIns="0" bIns="0" rtlCol="0"/>
            <a:lstStyle/>
            <a:p>
              <a:endParaRPr/>
            </a:p>
          </p:txBody>
        </p:sp>
        <p:sp>
          <p:nvSpPr>
            <p:cNvPr id="124" name="object 76">
              <a:extLst>
                <a:ext uri="{FF2B5EF4-FFF2-40B4-BE49-F238E27FC236}">
                  <a16:creationId xmlns:a16="http://schemas.microsoft.com/office/drawing/2014/main" id="{0AC77669-496C-59CC-5D24-3AFD4FE52B0D}"/>
                </a:ext>
              </a:extLst>
            </p:cNvPr>
            <p:cNvSpPr/>
            <p:nvPr/>
          </p:nvSpPr>
          <p:spPr>
            <a:xfrm>
              <a:off x="6972300" y="1239012"/>
              <a:ext cx="17145" cy="117475"/>
            </a:xfrm>
            <a:custGeom>
              <a:avLst/>
              <a:gdLst/>
              <a:ahLst/>
              <a:cxnLst/>
              <a:rect l="l" t="t" r="r" b="b"/>
              <a:pathLst>
                <a:path w="17145" h="117475">
                  <a:moveTo>
                    <a:pt x="0" y="115570"/>
                  </a:moveTo>
                  <a:lnTo>
                    <a:pt x="0" y="0"/>
                  </a:lnTo>
                  <a:lnTo>
                    <a:pt x="17145" y="0"/>
                  </a:lnTo>
                  <a:lnTo>
                    <a:pt x="17145" y="117221"/>
                  </a:lnTo>
                  <a:lnTo>
                    <a:pt x="0" y="115570"/>
                  </a:lnTo>
                </a:path>
              </a:pathLst>
            </a:custGeom>
            <a:ln w="12700">
              <a:solidFill>
                <a:srgbClr val="676767"/>
              </a:solidFill>
            </a:ln>
          </p:spPr>
          <p:txBody>
            <a:bodyPr wrap="square" lIns="0" tIns="0" rIns="0" bIns="0" rtlCol="0"/>
            <a:lstStyle/>
            <a:p>
              <a:endParaRPr/>
            </a:p>
          </p:txBody>
        </p:sp>
        <p:sp>
          <p:nvSpPr>
            <p:cNvPr id="125" name="object 77">
              <a:extLst>
                <a:ext uri="{FF2B5EF4-FFF2-40B4-BE49-F238E27FC236}">
                  <a16:creationId xmlns:a16="http://schemas.microsoft.com/office/drawing/2014/main" id="{3DDB9AC7-0A17-4CFF-E3BF-2202F716C49D}"/>
                </a:ext>
              </a:extLst>
            </p:cNvPr>
            <p:cNvSpPr/>
            <p:nvPr/>
          </p:nvSpPr>
          <p:spPr>
            <a:xfrm>
              <a:off x="6990588" y="1229868"/>
              <a:ext cx="26034" cy="126364"/>
            </a:xfrm>
            <a:custGeom>
              <a:avLst/>
              <a:gdLst/>
              <a:ahLst/>
              <a:cxnLst/>
              <a:rect l="l" t="t" r="r" b="b"/>
              <a:pathLst>
                <a:path w="26034" h="126365">
                  <a:moveTo>
                    <a:pt x="25907" y="0"/>
                  </a:moveTo>
                  <a:lnTo>
                    <a:pt x="6095" y="13081"/>
                  </a:lnTo>
                  <a:lnTo>
                    <a:pt x="0" y="126365"/>
                  </a:lnTo>
                  <a:lnTo>
                    <a:pt x="25907" y="100076"/>
                  </a:lnTo>
                  <a:lnTo>
                    <a:pt x="25907" y="0"/>
                  </a:lnTo>
                  <a:close/>
                </a:path>
              </a:pathLst>
            </a:custGeom>
            <a:solidFill>
              <a:srgbClr val="919191"/>
            </a:solidFill>
          </p:spPr>
          <p:txBody>
            <a:bodyPr wrap="square" lIns="0" tIns="0" rIns="0" bIns="0" rtlCol="0"/>
            <a:lstStyle/>
            <a:p>
              <a:endParaRPr/>
            </a:p>
          </p:txBody>
        </p:sp>
        <p:sp>
          <p:nvSpPr>
            <p:cNvPr id="126" name="object 78">
              <a:extLst>
                <a:ext uri="{FF2B5EF4-FFF2-40B4-BE49-F238E27FC236}">
                  <a16:creationId xmlns:a16="http://schemas.microsoft.com/office/drawing/2014/main" id="{DF898320-CD05-F1DC-B19D-E959754876B4}"/>
                </a:ext>
              </a:extLst>
            </p:cNvPr>
            <p:cNvSpPr/>
            <p:nvPr/>
          </p:nvSpPr>
          <p:spPr>
            <a:xfrm>
              <a:off x="6990588" y="1229868"/>
              <a:ext cx="26034" cy="126364"/>
            </a:xfrm>
            <a:custGeom>
              <a:avLst/>
              <a:gdLst/>
              <a:ahLst/>
              <a:cxnLst/>
              <a:rect l="l" t="t" r="r" b="b"/>
              <a:pathLst>
                <a:path w="26034" h="126365">
                  <a:moveTo>
                    <a:pt x="0" y="126365"/>
                  </a:moveTo>
                  <a:lnTo>
                    <a:pt x="25907" y="100076"/>
                  </a:lnTo>
                  <a:lnTo>
                    <a:pt x="25907" y="0"/>
                  </a:lnTo>
                  <a:lnTo>
                    <a:pt x="6095" y="13081"/>
                  </a:lnTo>
                </a:path>
              </a:pathLst>
            </a:custGeom>
            <a:ln w="12700">
              <a:solidFill>
                <a:srgbClr val="676767"/>
              </a:solidFill>
            </a:ln>
          </p:spPr>
          <p:txBody>
            <a:bodyPr wrap="square" lIns="0" tIns="0" rIns="0" bIns="0" rtlCol="0"/>
            <a:lstStyle/>
            <a:p>
              <a:endParaRPr/>
            </a:p>
          </p:txBody>
        </p:sp>
        <p:sp>
          <p:nvSpPr>
            <p:cNvPr id="127" name="object 79">
              <a:extLst>
                <a:ext uri="{FF2B5EF4-FFF2-40B4-BE49-F238E27FC236}">
                  <a16:creationId xmlns:a16="http://schemas.microsoft.com/office/drawing/2014/main" id="{59C3F489-5C92-1A0C-54D0-276AE8F5C721}"/>
                </a:ext>
              </a:extLst>
            </p:cNvPr>
            <p:cNvSpPr/>
            <p:nvPr/>
          </p:nvSpPr>
          <p:spPr>
            <a:xfrm>
              <a:off x="6752844" y="1385316"/>
              <a:ext cx="26034" cy="117475"/>
            </a:xfrm>
            <a:custGeom>
              <a:avLst/>
              <a:gdLst/>
              <a:ahLst/>
              <a:cxnLst/>
              <a:rect l="l" t="t" r="r" b="b"/>
              <a:pathLst>
                <a:path w="26034" h="117475">
                  <a:moveTo>
                    <a:pt x="25653" y="0"/>
                  </a:moveTo>
                  <a:lnTo>
                    <a:pt x="0" y="0"/>
                  </a:lnTo>
                  <a:lnTo>
                    <a:pt x="0" y="115570"/>
                  </a:lnTo>
                  <a:lnTo>
                    <a:pt x="25653" y="117221"/>
                  </a:lnTo>
                  <a:lnTo>
                    <a:pt x="25653" y="0"/>
                  </a:lnTo>
                  <a:close/>
                </a:path>
              </a:pathLst>
            </a:custGeom>
            <a:solidFill>
              <a:srgbClr val="DADADA"/>
            </a:solidFill>
          </p:spPr>
          <p:txBody>
            <a:bodyPr wrap="square" lIns="0" tIns="0" rIns="0" bIns="0" rtlCol="0"/>
            <a:lstStyle/>
            <a:p>
              <a:endParaRPr/>
            </a:p>
          </p:txBody>
        </p:sp>
        <p:sp>
          <p:nvSpPr>
            <p:cNvPr id="128" name="object 80">
              <a:extLst>
                <a:ext uri="{FF2B5EF4-FFF2-40B4-BE49-F238E27FC236}">
                  <a16:creationId xmlns:a16="http://schemas.microsoft.com/office/drawing/2014/main" id="{E1B44124-111C-B508-F71C-110AFC8B0B2C}"/>
                </a:ext>
              </a:extLst>
            </p:cNvPr>
            <p:cNvSpPr/>
            <p:nvPr/>
          </p:nvSpPr>
          <p:spPr>
            <a:xfrm>
              <a:off x="6752844" y="1385316"/>
              <a:ext cx="26034" cy="117475"/>
            </a:xfrm>
            <a:custGeom>
              <a:avLst/>
              <a:gdLst/>
              <a:ahLst/>
              <a:cxnLst/>
              <a:rect l="l" t="t" r="r" b="b"/>
              <a:pathLst>
                <a:path w="26034" h="117475">
                  <a:moveTo>
                    <a:pt x="0" y="115570"/>
                  </a:moveTo>
                  <a:lnTo>
                    <a:pt x="0" y="0"/>
                  </a:lnTo>
                  <a:lnTo>
                    <a:pt x="25653" y="0"/>
                  </a:lnTo>
                  <a:lnTo>
                    <a:pt x="25653" y="117221"/>
                  </a:lnTo>
                  <a:lnTo>
                    <a:pt x="0" y="115570"/>
                  </a:lnTo>
                </a:path>
              </a:pathLst>
            </a:custGeom>
            <a:ln w="12700">
              <a:solidFill>
                <a:srgbClr val="676767"/>
              </a:solidFill>
            </a:ln>
          </p:spPr>
          <p:txBody>
            <a:bodyPr wrap="square" lIns="0" tIns="0" rIns="0" bIns="0" rtlCol="0"/>
            <a:lstStyle/>
            <a:p>
              <a:endParaRPr/>
            </a:p>
          </p:txBody>
        </p:sp>
        <p:sp>
          <p:nvSpPr>
            <p:cNvPr id="129" name="object 81">
              <a:extLst>
                <a:ext uri="{FF2B5EF4-FFF2-40B4-BE49-F238E27FC236}">
                  <a16:creationId xmlns:a16="http://schemas.microsoft.com/office/drawing/2014/main" id="{16EF21F8-4027-9945-AE28-C2F9AB468B16}"/>
                </a:ext>
              </a:extLst>
            </p:cNvPr>
            <p:cNvSpPr/>
            <p:nvPr/>
          </p:nvSpPr>
          <p:spPr>
            <a:xfrm>
              <a:off x="6771132" y="1376172"/>
              <a:ext cx="26034" cy="126364"/>
            </a:xfrm>
            <a:custGeom>
              <a:avLst/>
              <a:gdLst/>
              <a:ahLst/>
              <a:cxnLst/>
              <a:rect l="l" t="t" r="r" b="b"/>
              <a:pathLst>
                <a:path w="26034" h="126365">
                  <a:moveTo>
                    <a:pt x="25653" y="0"/>
                  </a:moveTo>
                  <a:lnTo>
                    <a:pt x="1777" y="13080"/>
                  </a:lnTo>
                  <a:lnTo>
                    <a:pt x="0" y="126364"/>
                  </a:lnTo>
                  <a:lnTo>
                    <a:pt x="25653" y="100075"/>
                  </a:lnTo>
                  <a:lnTo>
                    <a:pt x="25653" y="0"/>
                  </a:lnTo>
                  <a:close/>
                </a:path>
              </a:pathLst>
            </a:custGeom>
            <a:solidFill>
              <a:srgbClr val="919191"/>
            </a:solidFill>
          </p:spPr>
          <p:txBody>
            <a:bodyPr wrap="square" lIns="0" tIns="0" rIns="0" bIns="0" rtlCol="0"/>
            <a:lstStyle/>
            <a:p>
              <a:endParaRPr/>
            </a:p>
          </p:txBody>
        </p:sp>
        <p:sp>
          <p:nvSpPr>
            <p:cNvPr id="130" name="object 82">
              <a:extLst>
                <a:ext uri="{FF2B5EF4-FFF2-40B4-BE49-F238E27FC236}">
                  <a16:creationId xmlns:a16="http://schemas.microsoft.com/office/drawing/2014/main" id="{93685647-BDC0-2160-9D20-0A03C86A9FE6}"/>
                </a:ext>
              </a:extLst>
            </p:cNvPr>
            <p:cNvSpPr/>
            <p:nvPr/>
          </p:nvSpPr>
          <p:spPr>
            <a:xfrm>
              <a:off x="6771132" y="1376172"/>
              <a:ext cx="26034" cy="126364"/>
            </a:xfrm>
            <a:custGeom>
              <a:avLst/>
              <a:gdLst/>
              <a:ahLst/>
              <a:cxnLst/>
              <a:rect l="l" t="t" r="r" b="b"/>
              <a:pathLst>
                <a:path w="26034" h="126365">
                  <a:moveTo>
                    <a:pt x="0" y="126364"/>
                  </a:moveTo>
                  <a:lnTo>
                    <a:pt x="25653" y="100075"/>
                  </a:lnTo>
                  <a:lnTo>
                    <a:pt x="25653" y="0"/>
                  </a:lnTo>
                  <a:lnTo>
                    <a:pt x="1777" y="13080"/>
                  </a:lnTo>
                </a:path>
              </a:pathLst>
            </a:custGeom>
            <a:ln w="12700">
              <a:solidFill>
                <a:srgbClr val="676767"/>
              </a:solidFill>
            </a:ln>
          </p:spPr>
          <p:txBody>
            <a:bodyPr wrap="square" lIns="0" tIns="0" rIns="0" bIns="0" rtlCol="0"/>
            <a:lstStyle/>
            <a:p>
              <a:endParaRPr/>
            </a:p>
          </p:txBody>
        </p:sp>
        <p:sp>
          <p:nvSpPr>
            <p:cNvPr id="131" name="object 83">
              <a:extLst>
                <a:ext uri="{FF2B5EF4-FFF2-40B4-BE49-F238E27FC236}">
                  <a16:creationId xmlns:a16="http://schemas.microsoft.com/office/drawing/2014/main" id="{166058FB-4B64-E54A-65CC-B40F9B0EF1AD}"/>
                </a:ext>
              </a:extLst>
            </p:cNvPr>
            <p:cNvSpPr/>
            <p:nvPr/>
          </p:nvSpPr>
          <p:spPr>
            <a:xfrm>
              <a:off x="7072883" y="1165860"/>
              <a:ext cx="17145" cy="117475"/>
            </a:xfrm>
            <a:custGeom>
              <a:avLst/>
              <a:gdLst/>
              <a:ahLst/>
              <a:cxnLst/>
              <a:rect l="l" t="t" r="r" b="b"/>
              <a:pathLst>
                <a:path w="17145" h="117475">
                  <a:moveTo>
                    <a:pt x="17018" y="0"/>
                  </a:moveTo>
                  <a:lnTo>
                    <a:pt x="0" y="0"/>
                  </a:lnTo>
                  <a:lnTo>
                    <a:pt x="0" y="115569"/>
                  </a:lnTo>
                  <a:lnTo>
                    <a:pt x="17018" y="117220"/>
                  </a:lnTo>
                  <a:lnTo>
                    <a:pt x="17018" y="0"/>
                  </a:lnTo>
                  <a:close/>
                </a:path>
              </a:pathLst>
            </a:custGeom>
            <a:solidFill>
              <a:srgbClr val="DADADA"/>
            </a:solidFill>
          </p:spPr>
          <p:txBody>
            <a:bodyPr wrap="square" lIns="0" tIns="0" rIns="0" bIns="0" rtlCol="0"/>
            <a:lstStyle/>
            <a:p>
              <a:endParaRPr/>
            </a:p>
          </p:txBody>
        </p:sp>
        <p:sp>
          <p:nvSpPr>
            <p:cNvPr id="132" name="object 84">
              <a:extLst>
                <a:ext uri="{FF2B5EF4-FFF2-40B4-BE49-F238E27FC236}">
                  <a16:creationId xmlns:a16="http://schemas.microsoft.com/office/drawing/2014/main" id="{AF3D5E8D-C4B2-2709-0272-1E22AE043843}"/>
                </a:ext>
              </a:extLst>
            </p:cNvPr>
            <p:cNvSpPr/>
            <p:nvPr/>
          </p:nvSpPr>
          <p:spPr>
            <a:xfrm>
              <a:off x="7072883" y="1165860"/>
              <a:ext cx="17145" cy="117475"/>
            </a:xfrm>
            <a:custGeom>
              <a:avLst/>
              <a:gdLst/>
              <a:ahLst/>
              <a:cxnLst/>
              <a:rect l="l" t="t" r="r" b="b"/>
              <a:pathLst>
                <a:path w="17145" h="117475">
                  <a:moveTo>
                    <a:pt x="0" y="115569"/>
                  </a:moveTo>
                  <a:lnTo>
                    <a:pt x="0" y="0"/>
                  </a:lnTo>
                  <a:lnTo>
                    <a:pt x="17018" y="0"/>
                  </a:lnTo>
                  <a:lnTo>
                    <a:pt x="17018" y="117220"/>
                  </a:lnTo>
                  <a:lnTo>
                    <a:pt x="0" y="115569"/>
                  </a:lnTo>
                </a:path>
              </a:pathLst>
            </a:custGeom>
            <a:ln w="12700">
              <a:solidFill>
                <a:srgbClr val="676767"/>
              </a:solidFill>
            </a:ln>
          </p:spPr>
          <p:txBody>
            <a:bodyPr wrap="square" lIns="0" tIns="0" rIns="0" bIns="0" rtlCol="0"/>
            <a:lstStyle/>
            <a:p>
              <a:endParaRPr/>
            </a:p>
          </p:txBody>
        </p:sp>
        <p:sp>
          <p:nvSpPr>
            <p:cNvPr id="133" name="object 85">
              <a:extLst>
                <a:ext uri="{FF2B5EF4-FFF2-40B4-BE49-F238E27FC236}">
                  <a16:creationId xmlns:a16="http://schemas.microsoft.com/office/drawing/2014/main" id="{D7832CE6-F9F9-D95F-595D-A26CA3F5BDBA}"/>
                </a:ext>
              </a:extLst>
            </p:cNvPr>
            <p:cNvSpPr/>
            <p:nvPr/>
          </p:nvSpPr>
          <p:spPr>
            <a:xfrm>
              <a:off x="7091172" y="1175004"/>
              <a:ext cx="17145" cy="108585"/>
            </a:xfrm>
            <a:custGeom>
              <a:avLst/>
              <a:gdLst/>
              <a:ahLst/>
              <a:cxnLst/>
              <a:rect l="l" t="t" r="r" b="b"/>
              <a:pathLst>
                <a:path w="17145" h="108584">
                  <a:moveTo>
                    <a:pt x="17018" y="0"/>
                  </a:moveTo>
                  <a:lnTo>
                    <a:pt x="1270" y="0"/>
                  </a:lnTo>
                  <a:lnTo>
                    <a:pt x="0" y="108204"/>
                  </a:lnTo>
                  <a:lnTo>
                    <a:pt x="17018" y="83438"/>
                  </a:lnTo>
                  <a:lnTo>
                    <a:pt x="17018" y="0"/>
                  </a:lnTo>
                  <a:close/>
                </a:path>
              </a:pathLst>
            </a:custGeom>
            <a:solidFill>
              <a:srgbClr val="919191"/>
            </a:solidFill>
          </p:spPr>
          <p:txBody>
            <a:bodyPr wrap="square" lIns="0" tIns="0" rIns="0" bIns="0" rtlCol="0"/>
            <a:lstStyle/>
            <a:p>
              <a:endParaRPr/>
            </a:p>
          </p:txBody>
        </p:sp>
        <p:sp>
          <p:nvSpPr>
            <p:cNvPr id="134" name="object 86">
              <a:extLst>
                <a:ext uri="{FF2B5EF4-FFF2-40B4-BE49-F238E27FC236}">
                  <a16:creationId xmlns:a16="http://schemas.microsoft.com/office/drawing/2014/main" id="{F2CC2DA7-DE0B-B841-6642-EC48CBC978E4}"/>
                </a:ext>
              </a:extLst>
            </p:cNvPr>
            <p:cNvSpPr/>
            <p:nvPr/>
          </p:nvSpPr>
          <p:spPr>
            <a:xfrm>
              <a:off x="7091172" y="1175004"/>
              <a:ext cx="17145" cy="108585"/>
            </a:xfrm>
            <a:custGeom>
              <a:avLst/>
              <a:gdLst/>
              <a:ahLst/>
              <a:cxnLst/>
              <a:rect l="l" t="t" r="r" b="b"/>
              <a:pathLst>
                <a:path w="17145" h="108584">
                  <a:moveTo>
                    <a:pt x="0" y="108204"/>
                  </a:moveTo>
                  <a:lnTo>
                    <a:pt x="17018" y="83438"/>
                  </a:lnTo>
                  <a:lnTo>
                    <a:pt x="17018" y="0"/>
                  </a:lnTo>
                  <a:lnTo>
                    <a:pt x="1270" y="0"/>
                  </a:lnTo>
                </a:path>
              </a:pathLst>
            </a:custGeom>
            <a:ln w="12700">
              <a:solidFill>
                <a:srgbClr val="676767"/>
              </a:solidFill>
            </a:ln>
          </p:spPr>
          <p:txBody>
            <a:bodyPr wrap="square" lIns="0" tIns="0" rIns="0" bIns="0" rtlCol="0"/>
            <a:lstStyle/>
            <a:p>
              <a:endParaRPr/>
            </a:p>
          </p:txBody>
        </p:sp>
        <p:pic>
          <p:nvPicPr>
            <p:cNvPr id="135" name="object 87">
              <a:extLst>
                <a:ext uri="{FF2B5EF4-FFF2-40B4-BE49-F238E27FC236}">
                  <a16:creationId xmlns:a16="http://schemas.microsoft.com/office/drawing/2014/main" id="{F5AB356E-FF0D-84C7-C565-5B9026E68103}"/>
                </a:ext>
              </a:extLst>
            </p:cNvPr>
            <p:cNvPicPr/>
            <p:nvPr/>
          </p:nvPicPr>
          <p:blipFill>
            <a:blip r:embed="rId5" cstate="print"/>
            <a:stretch>
              <a:fillRect/>
            </a:stretch>
          </p:blipFill>
          <p:spPr>
            <a:xfrm>
              <a:off x="6618477" y="1452118"/>
              <a:ext cx="65786" cy="120904"/>
            </a:xfrm>
            <a:prstGeom prst="rect">
              <a:avLst/>
            </a:prstGeom>
          </p:spPr>
        </p:pic>
        <p:sp>
          <p:nvSpPr>
            <p:cNvPr id="136" name="object 88">
              <a:extLst>
                <a:ext uri="{FF2B5EF4-FFF2-40B4-BE49-F238E27FC236}">
                  <a16:creationId xmlns:a16="http://schemas.microsoft.com/office/drawing/2014/main" id="{2BBDF986-81D2-3E7F-8E82-E65578881EB8}"/>
                </a:ext>
              </a:extLst>
            </p:cNvPr>
            <p:cNvSpPr/>
            <p:nvPr/>
          </p:nvSpPr>
          <p:spPr>
            <a:xfrm>
              <a:off x="5344668" y="1211580"/>
              <a:ext cx="1051560" cy="338455"/>
            </a:xfrm>
            <a:custGeom>
              <a:avLst/>
              <a:gdLst/>
              <a:ahLst/>
              <a:cxnLst/>
              <a:rect l="l" t="t" r="r" b="b"/>
              <a:pathLst>
                <a:path w="1051560" h="338455">
                  <a:moveTo>
                    <a:pt x="1051560" y="0"/>
                  </a:moveTo>
                  <a:lnTo>
                    <a:pt x="0" y="0"/>
                  </a:lnTo>
                  <a:lnTo>
                    <a:pt x="0" y="338327"/>
                  </a:lnTo>
                  <a:lnTo>
                    <a:pt x="1051560" y="338327"/>
                  </a:lnTo>
                  <a:lnTo>
                    <a:pt x="1051560" y="0"/>
                  </a:lnTo>
                  <a:close/>
                </a:path>
              </a:pathLst>
            </a:custGeom>
            <a:solidFill>
              <a:srgbClr val="CECECE"/>
            </a:solidFill>
          </p:spPr>
          <p:txBody>
            <a:bodyPr wrap="square" lIns="0" tIns="0" rIns="0" bIns="0" rtlCol="0"/>
            <a:lstStyle/>
            <a:p>
              <a:endParaRPr/>
            </a:p>
          </p:txBody>
        </p:sp>
        <p:sp>
          <p:nvSpPr>
            <p:cNvPr id="137" name="object 89">
              <a:extLst>
                <a:ext uri="{FF2B5EF4-FFF2-40B4-BE49-F238E27FC236}">
                  <a16:creationId xmlns:a16="http://schemas.microsoft.com/office/drawing/2014/main" id="{868AF63B-40CD-1260-169A-3E9B8EB1F893}"/>
                </a:ext>
              </a:extLst>
            </p:cNvPr>
            <p:cNvSpPr/>
            <p:nvPr/>
          </p:nvSpPr>
          <p:spPr>
            <a:xfrm>
              <a:off x="5344668" y="1211580"/>
              <a:ext cx="1051560" cy="338455"/>
            </a:xfrm>
            <a:custGeom>
              <a:avLst/>
              <a:gdLst/>
              <a:ahLst/>
              <a:cxnLst/>
              <a:rect l="l" t="t" r="r" b="b"/>
              <a:pathLst>
                <a:path w="1051560" h="338455">
                  <a:moveTo>
                    <a:pt x="0" y="338327"/>
                  </a:moveTo>
                  <a:lnTo>
                    <a:pt x="1051560" y="338327"/>
                  </a:lnTo>
                  <a:lnTo>
                    <a:pt x="1051560" y="0"/>
                  </a:lnTo>
                  <a:lnTo>
                    <a:pt x="0" y="0"/>
                  </a:lnTo>
                  <a:lnTo>
                    <a:pt x="0" y="338327"/>
                  </a:lnTo>
                  <a:close/>
                </a:path>
              </a:pathLst>
            </a:custGeom>
            <a:ln w="12700">
              <a:solidFill>
                <a:srgbClr val="676767"/>
              </a:solidFill>
            </a:ln>
          </p:spPr>
          <p:txBody>
            <a:bodyPr wrap="square" lIns="0" tIns="0" rIns="0" bIns="0" rtlCol="0"/>
            <a:lstStyle/>
            <a:p>
              <a:endParaRPr/>
            </a:p>
          </p:txBody>
        </p:sp>
        <p:sp>
          <p:nvSpPr>
            <p:cNvPr id="138" name="object 90">
              <a:extLst>
                <a:ext uri="{FF2B5EF4-FFF2-40B4-BE49-F238E27FC236}">
                  <a16:creationId xmlns:a16="http://schemas.microsoft.com/office/drawing/2014/main" id="{713D5EF7-0100-CCEE-8FAB-A7DC41ADA110}"/>
                </a:ext>
              </a:extLst>
            </p:cNvPr>
            <p:cNvSpPr/>
            <p:nvPr/>
          </p:nvSpPr>
          <p:spPr>
            <a:xfrm>
              <a:off x="5381244" y="1266444"/>
              <a:ext cx="210820" cy="55244"/>
            </a:xfrm>
            <a:custGeom>
              <a:avLst/>
              <a:gdLst/>
              <a:ahLst/>
              <a:cxnLst/>
              <a:rect l="l" t="t" r="r" b="b"/>
              <a:pathLst>
                <a:path w="210820" h="55244">
                  <a:moveTo>
                    <a:pt x="210312" y="0"/>
                  </a:moveTo>
                  <a:lnTo>
                    <a:pt x="0" y="0"/>
                  </a:lnTo>
                  <a:lnTo>
                    <a:pt x="0" y="54863"/>
                  </a:lnTo>
                  <a:lnTo>
                    <a:pt x="210312" y="54863"/>
                  </a:lnTo>
                  <a:lnTo>
                    <a:pt x="210312" y="0"/>
                  </a:lnTo>
                  <a:close/>
                </a:path>
              </a:pathLst>
            </a:custGeom>
            <a:solidFill>
              <a:srgbClr val="C1CEFF"/>
            </a:solidFill>
          </p:spPr>
          <p:txBody>
            <a:bodyPr wrap="square" lIns="0" tIns="0" rIns="0" bIns="0" rtlCol="0"/>
            <a:lstStyle/>
            <a:p>
              <a:endParaRPr/>
            </a:p>
          </p:txBody>
        </p:sp>
        <p:sp>
          <p:nvSpPr>
            <p:cNvPr id="139" name="object 91">
              <a:extLst>
                <a:ext uri="{FF2B5EF4-FFF2-40B4-BE49-F238E27FC236}">
                  <a16:creationId xmlns:a16="http://schemas.microsoft.com/office/drawing/2014/main" id="{632EAC65-4238-B747-45F7-5CADCF23C7D8}"/>
                </a:ext>
              </a:extLst>
            </p:cNvPr>
            <p:cNvSpPr/>
            <p:nvPr/>
          </p:nvSpPr>
          <p:spPr>
            <a:xfrm>
              <a:off x="5381244" y="1266444"/>
              <a:ext cx="210820" cy="55244"/>
            </a:xfrm>
            <a:custGeom>
              <a:avLst/>
              <a:gdLst/>
              <a:ahLst/>
              <a:cxnLst/>
              <a:rect l="l" t="t" r="r" b="b"/>
              <a:pathLst>
                <a:path w="210820" h="55244">
                  <a:moveTo>
                    <a:pt x="0" y="54863"/>
                  </a:moveTo>
                  <a:lnTo>
                    <a:pt x="210312" y="54863"/>
                  </a:lnTo>
                  <a:lnTo>
                    <a:pt x="210312" y="0"/>
                  </a:lnTo>
                  <a:lnTo>
                    <a:pt x="0" y="0"/>
                  </a:lnTo>
                  <a:lnTo>
                    <a:pt x="0" y="54863"/>
                  </a:lnTo>
                  <a:close/>
                </a:path>
              </a:pathLst>
            </a:custGeom>
            <a:ln w="12700">
              <a:solidFill>
                <a:srgbClr val="676767"/>
              </a:solidFill>
            </a:ln>
          </p:spPr>
          <p:txBody>
            <a:bodyPr wrap="square" lIns="0" tIns="0" rIns="0" bIns="0" rtlCol="0"/>
            <a:lstStyle/>
            <a:p>
              <a:endParaRPr/>
            </a:p>
          </p:txBody>
        </p:sp>
        <p:sp>
          <p:nvSpPr>
            <p:cNvPr id="140" name="object 92">
              <a:extLst>
                <a:ext uri="{FF2B5EF4-FFF2-40B4-BE49-F238E27FC236}">
                  <a16:creationId xmlns:a16="http://schemas.microsoft.com/office/drawing/2014/main" id="{5A8FC9A8-673E-DF99-3F12-3B1844606CEF}"/>
                </a:ext>
              </a:extLst>
            </p:cNvPr>
            <p:cNvSpPr/>
            <p:nvPr/>
          </p:nvSpPr>
          <p:spPr>
            <a:xfrm>
              <a:off x="5628132" y="1266444"/>
              <a:ext cx="219710" cy="55244"/>
            </a:xfrm>
            <a:custGeom>
              <a:avLst/>
              <a:gdLst/>
              <a:ahLst/>
              <a:cxnLst/>
              <a:rect l="l" t="t" r="r" b="b"/>
              <a:pathLst>
                <a:path w="219710" h="55244">
                  <a:moveTo>
                    <a:pt x="219456" y="0"/>
                  </a:moveTo>
                  <a:lnTo>
                    <a:pt x="0" y="0"/>
                  </a:lnTo>
                  <a:lnTo>
                    <a:pt x="0" y="54863"/>
                  </a:lnTo>
                  <a:lnTo>
                    <a:pt x="219456" y="54863"/>
                  </a:lnTo>
                  <a:lnTo>
                    <a:pt x="219456" y="0"/>
                  </a:lnTo>
                  <a:close/>
                </a:path>
              </a:pathLst>
            </a:custGeom>
            <a:solidFill>
              <a:srgbClr val="C1CEFF"/>
            </a:solidFill>
          </p:spPr>
          <p:txBody>
            <a:bodyPr wrap="square" lIns="0" tIns="0" rIns="0" bIns="0" rtlCol="0"/>
            <a:lstStyle/>
            <a:p>
              <a:endParaRPr/>
            </a:p>
          </p:txBody>
        </p:sp>
        <p:sp>
          <p:nvSpPr>
            <p:cNvPr id="141" name="object 93">
              <a:extLst>
                <a:ext uri="{FF2B5EF4-FFF2-40B4-BE49-F238E27FC236}">
                  <a16:creationId xmlns:a16="http://schemas.microsoft.com/office/drawing/2014/main" id="{79E83C2E-6945-1825-5F1D-74A607CD1A19}"/>
                </a:ext>
              </a:extLst>
            </p:cNvPr>
            <p:cNvSpPr/>
            <p:nvPr/>
          </p:nvSpPr>
          <p:spPr>
            <a:xfrm>
              <a:off x="5628132" y="1266444"/>
              <a:ext cx="219710" cy="55244"/>
            </a:xfrm>
            <a:custGeom>
              <a:avLst/>
              <a:gdLst/>
              <a:ahLst/>
              <a:cxnLst/>
              <a:rect l="l" t="t" r="r" b="b"/>
              <a:pathLst>
                <a:path w="219710" h="55244">
                  <a:moveTo>
                    <a:pt x="0" y="54863"/>
                  </a:moveTo>
                  <a:lnTo>
                    <a:pt x="219456" y="54863"/>
                  </a:lnTo>
                  <a:lnTo>
                    <a:pt x="219456" y="0"/>
                  </a:lnTo>
                  <a:lnTo>
                    <a:pt x="0" y="0"/>
                  </a:lnTo>
                  <a:lnTo>
                    <a:pt x="0" y="54863"/>
                  </a:lnTo>
                  <a:close/>
                </a:path>
              </a:pathLst>
            </a:custGeom>
            <a:ln w="12700">
              <a:solidFill>
                <a:srgbClr val="676767"/>
              </a:solidFill>
            </a:ln>
          </p:spPr>
          <p:txBody>
            <a:bodyPr wrap="square" lIns="0" tIns="0" rIns="0" bIns="0" rtlCol="0"/>
            <a:lstStyle/>
            <a:p>
              <a:endParaRPr/>
            </a:p>
          </p:txBody>
        </p:sp>
        <p:sp>
          <p:nvSpPr>
            <p:cNvPr id="142" name="object 94">
              <a:extLst>
                <a:ext uri="{FF2B5EF4-FFF2-40B4-BE49-F238E27FC236}">
                  <a16:creationId xmlns:a16="http://schemas.microsoft.com/office/drawing/2014/main" id="{6CAB706E-324A-1858-D451-5BEE509553EF}"/>
                </a:ext>
              </a:extLst>
            </p:cNvPr>
            <p:cNvSpPr/>
            <p:nvPr/>
          </p:nvSpPr>
          <p:spPr>
            <a:xfrm>
              <a:off x="5884163" y="1266444"/>
              <a:ext cx="219710" cy="55244"/>
            </a:xfrm>
            <a:custGeom>
              <a:avLst/>
              <a:gdLst/>
              <a:ahLst/>
              <a:cxnLst/>
              <a:rect l="l" t="t" r="r" b="b"/>
              <a:pathLst>
                <a:path w="219710" h="55244">
                  <a:moveTo>
                    <a:pt x="219456" y="0"/>
                  </a:moveTo>
                  <a:lnTo>
                    <a:pt x="0" y="0"/>
                  </a:lnTo>
                  <a:lnTo>
                    <a:pt x="0" y="54863"/>
                  </a:lnTo>
                  <a:lnTo>
                    <a:pt x="219456" y="54863"/>
                  </a:lnTo>
                  <a:lnTo>
                    <a:pt x="219456" y="0"/>
                  </a:lnTo>
                  <a:close/>
                </a:path>
              </a:pathLst>
            </a:custGeom>
            <a:solidFill>
              <a:srgbClr val="C1CEFF"/>
            </a:solidFill>
          </p:spPr>
          <p:txBody>
            <a:bodyPr wrap="square" lIns="0" tIns="0" rIns="0" bIns="0" rtlCol="0"/>
            <a:lstStyle/>
            <a:p>
              <a:endParaRPr/>
            </a:p>
          </p:txBody>
        </p:sp>
        <p:sp>
          <p:nvSpPr>
            <p:cNvPr id="143" name="object 95">
              <a:extLst>
                <a:ext uri="{FF2B5EF4-FFF2-40B4-BE49-F238E27FC236}">
                  <a16:creationId xmlns:a16="http://schemas.microsoft.com/office/drawing/2014/main" id="{2DBFF4DE-2747-9A41-AC5F-260C0D1DDBB8}"/>
                </a:ext>
              </a:extLst>
            </p:cNvPr>
            <p:cNvSpPr/>
            <p:nvPr/>
          </p:nvSpPr>
          <p:spPr>
            <a:xfrm>
              <a:off x="5884163" y="1266444"/>
              <a:ext cx="219710" cy="55244"/>
            </a:xfrm>
            <a:custGeom>
              <a:avLst/>
              <a:gdLst/>
              <a:ahLst/>
              <a:cxnLst/>
              <a:rect l="l" t="t" r="r" b="b"/>
              <a:pathLst>
                <a:path w="219710" h="55244">
                  <a:moveTo>
                    <a:pt x="0" y="54863"/>
                  </a:moveTo>
                  <a:lnTo>
                    <a:pt x="219456" y="54863"/>
                  </a:lnTo>
                  <a:lnTo>
                    <a:pt x="219456" y="0"/>
                  </a:lnTo>
                  <a:lnTo>
                    <a:pt x="0" y="0"/>
                  </a:lnTo>
                  <a:lnTo>
                    <a:pt x="0" y="54863"/>
                  </a:lnTo>
                  <a:close/>
                </a:path>
              </a:pathLst>
            </a:custGeom>
            <a:ln w="12700">
              <a:solidFill>
                <a:srgbClr val="676767"/>
              </a:solidFill>
            </a:ln>
          </p:spPr>
          <p:txBody>
            <a:bodyPr wrap="square" lIns="0" tIns="0" rIns="0" bIns="0" rtlCol="0"/>
            <a:lstStyle/>
            <a:p>
              <a:endParaRPr/>
            </a:p>
          </p:txBody>
        </p:sp>
        <p:sp>
          <p:nvSpPr>
            <p:cNvPr id="144" name="object 96">
              <a:extLst>
                <a:ext uri="{FF2B5EF4-FFF2-40B4-BE49-F238E27FC236}">
                  <a16:creationId xmlns:a16="http://schemas.microsoft.com/office/drawing/2014/main" id="{12107C22-95EC-A0C7-6D17-E2DE87663A2C}"/>
                </a:ext>
              </a:extLst>
            </p:cNvPr>
            <p:cNvSpPr/>
            <p:nvPr/>
          </p:nvSpPr>
          <p:spPr>
            <a:xfrm>
              <a:off x="6140195" y="1266444"/>
              <a:ext cx="219710" cy="55244"/>
            </a:xfrm>
            <a:custGeom>
              <a:avLst/>
              <a:gdLst/>
              <a:ahLst/>
              <a:cxnLst/>
              <a:rect l="l" t="t" r="r" b="b"/>
              <a:pathLst>
                <a:path w="219710" h="55244">
                  <a:moveTo>
                    <a:pt x="219455" y="0"/>
                  </a:moveTo>
                  <a:lnTo>
                    <a:pt x="0" y="0"/>
                  </a:lnTo>
                  <a:lnTo>
                    <a:pt x="0" y="54863"/>
                  </a:lnTo>
                  <a:lnTo>
                    <a:pt x="219455" y="54863"/>
                  </a:lnTo>
                  <a:lnTo>
                    <a:pt x="219455" y="0"/>
                  </a:lnTo>
                  <a:close/>
                </a:path>
              </a:pathLst>
            </a:custGeom>
            <a:solidFill>
              <a:srgbClr val="C1CEFF"/>
            </a:solidFill>
          </p:spPr>
          <p:txBody>
            <a:bodyPr wrap="square" lIns="0" tIns="0" rIns="0" bIns="0" rtlCol="0"/>
            <a:lstStyle/>
            <a:p>
              <a:endParaRPr/>
            </a:p>
          </p:txBody>
        </p:sp>
        <p:sp>
          <p:nvSpPr>
            <p:cNvPr id="145" name="object 97">
              <a:extLst>
                <a:ext uri="{FF2B5EF4-FFF2-40B4-BE49-F238E27FC236}">
                  <a16:creationId xmlns:a16="http://schemas.microsoft.com/office/drawing/2014/main" id="{8292CB2B-DC74-5276-759F-91AA11C1A1B5}"/>
                </a:ext>
              </a:extLst>
            </p:cNvPr>
            <p:cNvSpPr/>
            <p:nvPr/>
          </p:nvSpPr>
          <p:spPr>
            <a:xfrm>
              <a:off x="6140195" y="1266444"/>
              <a:ext cx="219710" cy="55244"/>
            </a:xfrm>
            <a:custGeom>
              <a:avLst/>
              <a:gdLst/>
              <a:ahLst/>
              <a:cxnLst/>
              <a:rect l="l" t="t" r="r" b="b"/>
              <a:pathLst>
                <a:path w="219710" h="55244">
                  <a:moveTo>
                    <a:pt x="0" y="54863"/>
                  </a:moveTo>
                  <a:lnTo>
                    <a:pt x="219455" y="54863"/>
                  </a:lnTo>
                  <a:lnTo>
                    <a:pt x="219455" y="0"/>
                  </a:lnTo>
                  <a:lnTo>
                    <a:pt x="0" y="0"/>
                  </a:lnTo>
                  <a:lnTo>
                    <a:pt x="0" y="54863"/>
                  </a:lnTo>
                  <a:close/>
                </a:path>
              </a:pathLst>
            </a:custGeom>
            <a:ln w="12700">
              <a:solidFill>
                <a:srgbClr val="676767"/>
              </a:solidFill>
            </a:ln>
          </p:spPr>
          <p:txBody>
            <a:bodyPr wrap="square" lIns="0" tIns="0" rIns="0" bIns="0" rtlCol="0"/>
            <a:lstStyle/>
            <a:p>
              <a:endParaRPr/>
            </a:p>
          </p:txBody>
        </p:sp>
        <p:sp>
          <p:nvSpPr>
            <p:cNvPr id="146" name="object 98">
              <a:extLst>
                <a:ext uri="{FF2B5EF4-FFF2-40B4-BE49-F238E27FC236}">
                  <a16:creationId xmlns:a16="http://schemas.microsoft.com/office/drawing/2014/main" id="{96DE81FF-B829-BCB9-B753-B7763990A656}"/>
                </a:ext>
              </a:extLst>
            </p:cNvPr>
            <p:cNvSpPr/>
            <p:nvPr/>
          </p:nvSpPr>
          <p:spPr>
            <a:xfrm>
              <a:off x="5344668" y="1156715"/>
              <a:ext cx="1051560" cy="45720"/>
            </a:xfrm>
            <a:custGeom>
              <a:avLst/>
              <a:gdLst/>
              <a:ahLst/>
              <a:cxnLst/>
              <a:rect l="l" t="t" r="r" b="b"/>
              <a:pathLst>
                <a:path w="1051560" h="45719">
                  <a:moveTo>
                    <a:pt x="1051560" y="0"/>
                  </a:moveTo>
                  <a:lnTo>
                    <a:pt x="0" y="0"/>
                  </a:lnTo>
                  <a:lnTo>
                    <a:pt x="0" y="45720"/>
                  </a:lnTo>
                  <a:lnTo>
                    <a:pt x="1051560" y="45720"/>
                  </a:lnTo>
                  <a:lnTo>
                    <a:pt x="1051560" y="0"/>
                  </a:lnTo>
                  <a:close/>
                </a:path>
              </a:pathLst>
            </a:custGeom>
            <a:solidFill>
              <a:srgbClr val="5390A8"/>
            </a:solidFill>
          </p:spPr>
          <p:txBody>
            <a:bodyPr wrap="square" lIns="0" tIns="0" rIns="0" bIns="0" rtlCol="0"/>
            <a:lstStyle/>
            <a:p>
              <a:endParaRPr/>
            </a:p>
          </p:txBody>
        </p:sp>
        <p:sp>
          <p:nvSpPr>
            <p:cNvPr id="147" name="object 99">
              <a:extLst>
                <a:ext uri="{FF2B5EF4-FFF2-40B4-BE49-F238E27FC236}">
                  <a16:creationId xmlns:a16="http://schemas.microsoft.com/office/drawing/2014/main" id="{3B35A3A3-F5D8-CC68-2DA5-B56F7F79E633}"/>
                </a:ext>
              </a:extLst>
            </p:cNvPr>
            <p:cNvSpPr/>
            <p:nvPr/>
          </p:nvSpPr>
          <p:spPr>
            <a:xfrm>
              <a:off x="5344668" y="1156715"/>
              <a:ext cx="1051560" cy="45720"/>
            </a:xfrm>
            <a:custGeom>
              <a:avLst/>
              <a:gdLst/>
              <a:ahLst/>
              <a:cxnLst/>
              <a:rect l="l" t="t" r="r" b="b"/>
              <a:pathLst>
                <a:path w="1051560" h="45719">
                  <a:moveTo>
                    <a:pt x="0" y="45720"/>
                  </a:moveTo>
                  <a:lnTo>
                    <a:pt x="1051560" y="45720"/>
                  </a:lnTo>
                  <a:lnTo>
                    <a:pt x="1051560" y="0"/>
                  </a:lnTo>
                  <a:lnTo>
                    <a:pt x="0" y="0"/>
                  </a:lnTo>
                  <a:lnTo>
                    <a:pt x="0" y="45720"/>
                  </a:lnTo>
                  <a:close/>
                </a:path>
              </a:pathLst>
            </a:custGeom>
            <a:ln w="12700">
              <a:solidFill>
                <a:srgbClr val="000000"/>
              </a:solidFill>
            </a:ln>
          </p:spPr>
          <p:txBody>
            <a:bodyPr wrap="square" lIns="0" tIns="0" rIns="0" bIns="0" rtlCol="0"/>
            <a:lstStyle/>
            <a:p>
              <a:endParaRPr/>
            </a:p>
          </p:txBody>
        </p:sp>
        <p:sp>
          <p:nvSpPr>
            <p:cNvPr id="148" name="object 100">
              <a:extLst>
                <a:ext uri="{FF2B5EF4-FFF2-40B4-BE49-F238E27FC236}">
                  <a16:creationId xmlns:a16="http://schemas.microsoft.com/office/drawing/2014/main" id="{324FF533-ECBA-47BC-4020-801E6510CAF6}"/>
                </a:ext>
              </a:extLst>
            </p:cNvPr>
            <p:cNvSpPr/>
            <p:nvPr/>
          </p:nvSpPr>
          <p:spPr>
            <a:xfrm>
              <a:off x="5335524" y="918972"/>
              <a:ext cx="1580515" cy="227329"/>
            </a:xfrm>
            <a:custGeom>
              <a:avLst/>
              <a:gdLst/>
              <a:ahLst/>
              <a:cxnLst/>
              <a:rect l="l" t="t" r="r" b="b"/>
              <a:pathLst>
                <a:path w="1580515" h="227330">
                  <a:moveTo>
                    <a:pt x="1580260" y="0"/>
                  </a:moveTo>
                  <a:lnTo>
                    <a:pt x="537972" y="0"/>
                  </a:lnTo>
                  <a:lnTo>
                    <a:pt x="0" y="225425"/>
                  </a:lnTo>
                  <a:lnTo>
                    <a:pt x="1070990" y="226949"/>
                  </a:lnTo>
                  <a:lnTo>
                    <a:pt x="1580260" y="0"/>
                  </a:lnTo>
                  <a:close/>
                </a:path>
              </a:pathLst>
            </a:custGeom>
            <a:solidFill>
              <a:srgbClr val="5390A8"/>
            </a:solidFill>
          </p:spPr>
          <p:txBody>
            <a:bodyPr wrap="square" lIns="0" tIns="0" rIns="0" bIns="0" rtlCol="0"/>
            <a:lstStyle/>
            <a:p>
              <a:endParaRPr/>
            </a:p>
          </p:txBody>
        </p:sp>
        <p:sp>
          <p:nvSpPr>
            <p:cNvPr id="149" name="object 101">
              <a:extLst>
                <a:ext uri="{FF2B5EF4-FFF2-40B4-BE49-F238E27FC236}">
                  <a16:creationId xmlns:a16="http://schemas.microsoft.com/office/drawing/2014/main" id="{5A2868F7-915D-9A21-0928-9BAC849E7A81}"/>
                </a:ext>
              </a:extLst>
            </p:cNvPr>
            <p:cNvSpPr/>
            <p:nvPr/>
          </p:nvSpPr>
          <p:spPr>
            <a:xfrm>
              <a:off x="5335524" y="918972"/>
              <a:ext cx="1580515" cy="227329"/>
            </a:xfrm>
            <a:custGeom>
              <a:avLst/>
              <a:gdLst/>
              <a:ahLst/>
              <a:cxnLst/>
              <a:rect l="l" t="t" r="r" b="b"/>
              <a:pathLst>
                <a:path w="1580515" h="227330">
                  <a:moveTo>
                    <a:pt x="0" y="225425"/>
                  </a:moveTo>
                  <a:lnTo>
                    <a:pt x="537972" y="0"/>
                  </a:lnTo>
                  <a:lnTo>
                    <a:pt x="1580260" y="0"/>
                  </a:lnTo>
                  <a:lnTo>
                    <a:pt x="1070990" y="226949"/>
                  </a:lnTo>
                </a:path>
              </a:pathLst>
            </a:custGeom>
            <a:ln w="12700">
              <a:solidFill>
                <a:srgbClr val="000000"/>
              </a:solidFill>
            </a:ln>
          </p:spPr>
          <p:txBody>
            <a:bodyPr wrap="square" lIns="0" tIns="0" rIns="0" bIns="0" rtlCol="0"/>
            <a:lstStyle/>
            <a:p>
              <a:endParaRPr/>
            </a:p>
          </p:txBody>
        </p:sp>
        <p:sp>
          <p:nvSpPr>
            <p:cNvPr id="150" name="object 102">
              <a:extLst>
                <a:ext uri="{FF2B5EF4-FFF2-40B4-BE49-F238E27FC236}">
                  <a16:creationId xmlns:a16="http://schemas.microsoft.com/office/drawing/2014/main" id="{4E3973AD-B285-3284-BFB6-1F06CECEBAB7}"/>
                </a:ext>
              </a:extLst>
            </p:cNvPr>
            <p:cNvSpPr/>
            <p:nvPr/>
          </p:nvSpPr>
          <p:spPr>
            <a:xfrm>
              <a:off x="6396227" y="918972"/>
              <a:ext cx="520065" cy="281940"/>
            </a:xfrm>
            <a:custGeom>
              <a:avLst/>
              <a:gdLst/>
              <a:ahLst/>
              <a:cxnLst/>
              <a:rect l="l" t="t" r="r" b="b"/>
              <a:pathLst>
                <a:path w="520065" h="281940">
                  <a:moveTo>
                    <a:pt x="519556" y="0"/>
                  </a:moveTo>
                  <a:lnTo>
                    <a:pt x="1650" y="233044"/>
                  </a:lnTo>
                  <a:lnTo>
                    <a:pt x="0" y="281939"/>
                  </a:lnTo>
                  <a:lnTo>
                    <a:pt x="519556" y="45719"/>
                  </a:lnTo>
                  <a:lnTo>
                    <a:pt x="519556" y="0"/>
                  </a:lnTo>
                  <a:close/>
                </a:path>
              </a:pathLst>
            </a:custGeom>
            <a:solidFill>
              <a:srgbClr val="5390A8"/>
            </a:solidFill>
          </p:spPr>
          <p:txBody>
            <a:bodyPr wrap="square" lIns="0" tIns="0" rIns="0" bIns="0" rtlCol="0"/>
            <a:lstStyle/>
            <a:p>
              <a:endParaRPr/>
            </a:p>
          </p:txBody>
        </p:sp>
        <p:sp>
          <p:nvSpPr>
            <p:cNvPr id="151" name="object 103">
              <a:extLst>
                <a:ext uri="{FF2B5EF4-FFF2-40B4-BE49-F238E27FC236}">
                  <a16:creationId xmlns:a16="http://schemas.microsoft.com/office/drawing/2014/main" id="{40CA2A80-C922-C952-D685-B988B9533B5D}"/>
                </a:ext>
              </a:extLst>
            </p:cNvPr>
            <p:cNvSpPr/>
            <p:nvPr/>
          </p:nvSpPr>
          <p:spPr>
            <a:xfrm>
              <a:off x="6396227" y="918972"/>
              <a:ext cx="520065" cy="281940"/>
            </a:xfrm>
            <a:custGeom>
              <a:avLst/>
              <a:gdLst/>
              <a:ahLst/>
              <a:cxnLst/>
              <a:rect l="l" t="t" r="r" b="b"/>
              <a:pathLst>
                <a:path w="520065" h="281940">
                  <a:moveTo>
                    <a:pt x="0" y="281939"/>
                  </a:moveTo>
                  <a:lnTo>
                    <a:pt x="519556" y="45719"/>
                  </a:lnTo>
                  <a:lnTo>
                    <a:pt x="519556" y="0"/>
                  </a:lnTo>
                  <a:lnTo>
                    <a:pt x="1650" y="233044"/>
                  </a:lnTo>
                  <a:lnTo>
                    <a:pt x="0" y="281939"/>
                  </a:lnTo>
                </a:path>
              </a:pathLst>
            </a:custGeom>
            <a:ln w="12700">
              <a:solidFill>
                <a:srgbClr val="000000"/>
              </a:solidFill>
            </a:ln>
          </p:spPr>
          <p:txBody>
            <a:bodyPr wrap="square" lIns="0" tIns="0" rIns="0" bIns="0" rtlCol="0"/>
            <a:lstStyle/>
            <a:p>
              <a:endParaRPr/>
            </a:p>
          </p:txBody>
        </p:sp>
        <p:sp>
          <p:nvSpPr>
            <p:cNvPr id="152" name="object 104">
              <a:extLst>
                <a:ext uri="{FF2B5EF4-FFF2-40B4-BE49-F238E27FC236}">
                  <a16:creationId xmlns:a16="http://schemas.microsoft.com/office/drawing/2014/main" id="{2F293AE5-5C3D-C3DC-FB63-C2D3757C9EAE}"/>
                </a:ext>
              </a:extLst>
            </p:cNvPr>
            <p:cNvSpPr/>
            <p:nvPr/>
          </p:nvSpPr>
          <p:spPr>
            <a:xfrm>
              <a:off x="6405372" y="1440180"/>
              <a:ext cx="256540" cy="27940"/>
            </a:xfrm>
            <a:custGeom>
              <a:avLst/>
              <a:gdLst/>
              <a:ahLst/>
              <a:cxnLst/>
              <a:rect l="l" t="t" r="r" b="b"/>
              <a:pathLst>
                <a:path w="256540" h="27940">
                  <a:moveTo>
                    <a:pt x="256031" y="0"/>
                  </a:moveTo>
                  <a:lnTo>
                    <a:pt x="0" y="0"/>
                  </a:lnTo>
                  <a:lnTo>
                    <a:pt x="0" y="27432"/>
                  </a:lnTo>
                  <a:lnTo>
                    <a:pt x="256031" y="27432"/>
                  </a:lnTo>
                  <a:lnTo>
                    <a:pt x="256031" y="0"/>
                  </a:lnTo>
                  <a:close/>
                </a:path>
              </a:pathLst>
            </a:custGeom>
            <a:solidFill>
              <a:srgbClr val="CECECE"/>
            </a:solidFill>
          </p:spPr>
          <p:txBody>
            <a:bodyPr wrap="square" lIns="0" tIns="0" rIns="0" bIns="0" rtlCol="0"/>
            <a:lstStyle/>
            <a:p>
              <a:endParaRPr/>
            </a:p>
          </p:txBody>
        </p:sp>
        <p:sp>
          <p:nvSpPr>
            <p:cNvPr id="153" name="object 105">
              <a:extLst>
                <a:ext uri="{FF2B5EF4-FFF2-40B4-BE49-F238E27FC236}">
                  <a16:creationId xmlns:a16="http://schemas.microsoft.com/office/drawing/2014/main" id="{21FDF361-8259-75C8-8ECB-94B820593EDB}"/>
                </a:ext>
              </a:extLst>
            </p:cNvPr>
            <p:cNvSpPr/>
            <p:nvPr/>
          </p:nvSpPr>
          <p:spPr>
            <a:xfrm>
              <a:off x="6405372" y="1440180"/>
              <a:ext cx="256540" cy="27940"/>
            </a:xfrm>
            <a:custGeom>
              <a:avLst/>
              <a:gdLst/>
              <a:ahLst/>
              <a:cxnLst/>
              <a:rect l="l" t="t" r="r" b="b"/>
              <a:pathLst>
                <a:path w="256540" h="27940">
                  <a:moveTo>
                    <a:pt x="0" y="27432"/>
                  </a:moveTo>
                  <a:lnTo>
                    <a:pt x="256031" y="27432"/>
                  </a:lnTo>
                  <a:lnTo>
                    <a:pt x="256031" y="0"/>
                  </a:lnTo>
                  <a:lnTo>
                    <a:pt x="0" y="0"/>
                  </a:lnTo>
                  <a:lnTo>
                    <a:pt x="0" y="27432"/>
                  </a:lnTo>
                  <a:close/>
                </a:path>
              </a:pathLst>
            </a:custGeom>
            <a:ln w="12700">
              <a:solidFill>
                <a:srgbClr val="676767"/>
              </a:solidFill>
            </a:ln>
          </p:spPr>
          <p:txBody>
            <a:bodyPr wrap="square" lIns="0" tIns="0" rIns="0" bIns="0" rtlCol="0"/>
            <a:lstStyle/>
            <a:p>
              <a:endParaRPr/>
            </a:p>
          </p:txBody>
        </p:sp>
        <p:pic>
          <p:nvPicPr>
            <p:cNvPr id="154" name="object 106">
              <a:extLst>
                <a:ext uri="{FF2B5EF4-FFF2-40B4-BE49-F238E27FC236}">
                  <a16:creationId xmlns:a16="http://schemas.microsoft.com/office/drawing/2014/main" id="{AF10D52E-A0EE-29A2-277A-A208503711AA}"/>
                </a:ext>
              </a:extLst>
            </p:cNvPr>
            <p:cNvPicPr/>
            <p:nvPr/>
          </p:nvPicPr>
          <p:blipFill>
            <a:blip r:embed="rId6" cstate="print"/>
            <a:stretch>
              <a:fillRect/>
            </a:stretch>
          </p:blipFill>
          <p:spPr>
            <a:xfrm>
              <a:off x="6444742" y="1022350"/>
              <a:ext cx="440943" cy="285369"/>
            </a:xfrm>
            <a:prstGeom prst="rect">
              <a:avLst/>
            </a:prstGeom>
          </p:spPr>
        </p:pic>
        <p:sp>
          <p:nvSpPr>
            <p:cNvPr id="155" name="object 107">
              <a:extLst>
                <a:ext uri="{FF2B5EF4-FFF2-40B4-BE49-F238E27FC236}">
                  <a16:creationId xmlns:a16="http://schemas.microsoft.com/office/drawing/2014/main" id="{E1A2F7A1-659B-8279-AE5B-8E6E9857ADF2}"/>
                </a:ext>
              </a:extLst>
            </p:cNvPr>
            <p:cNvSpPr/>
            <p:nvPr/>
          </p:nvSpPr>
          <p:spPr>
            <a:xfrm>
              <a:off x="6661404" y="1138428"/>
              <a:ext cx="455930" cy="327660"/>
            </a:xfrm>
            <a:custGeom>
              <a:avLst/>
              <a:gdLst/>
              <a:ahLst/>
              <a:cxnLst/>
              <a:rect l="l" t="t" r="r" b="b"/>
              <a:pathLst>
                <a:path w="455929" h="327659">
                  <a:moveTo>
                    <a:pt x="455675" y="0"/>
                  </a:moveTo>
                  <a:lnTo>
                    <a:pt x="0" y="292608"/>
                  </a:lnTo>
                  <a:lnTo>
                    <a:pt x="0" y="327533"/>
                  </a:lnTo>
                  <a:lnTo>
                    <a:pt x="455675" y="31750"/>
                  </a:lnTo>
                  <a:lnTo>
                    <a:pt x="455675" y="0"/>
                  </a:lnTo>
                  <a:close/>
                </a:path>
              </a:pathLst>
            </a:custGeom>
            <a:solidFill>
              <a:srgbClr val="676767"/>
            </a:solidFill>
          </p:spPr>
          <p:txBody>
            <a:bodyPr wrap="square" lIns="0" tIns="0" rIns="0" bIns="0" rtlCol="0"/>
            <a:lstStyle/>
            <a:p>
              <a:endParaRPr/>
            </a:p>
          </p:txBody>
        </p:sp>
        <p:sp>
          <p:nvSpPr>
            <p:cNvPr id="156" name="object 108">
              <a:extLst>
                <a:ext uri="{FF2B5EF4-FFF2-40B4-BE49-F238E27FC236}">
                  <a16:creationId xmlns:a16="http://schemas.microsoft.com/office/drawing/2014/main" id="{5674EF58-92C4-7C23-0DDB-57E01ADEBD70}"/>
                </a:ext>
              </a:extLst>
            </p:cNvPr>
            <p:cNvSpPr/>
            <p:nvPr/>
          </p:nvSpPr>
          <p:spPr>
            <a:xfrm>
              <a:off x="6661404" y="1138428"/>
              <a:ext cx="455930" cy="327660"/>
            </a:xfrm>
            <a:custGeom>
              <a:avLst/>
              <a:gdLst/>
              <a:ahLst/>
              <a:cxnLst/>
              <a:rect l="l" t="t" r="r" b="b"/>
              <a:pathLst>
                <a:path w="455929" h="327659">
                  <a:moveTo>
                    <a:pt x="0" y="292608"/>
                  </a:moveTo>
                  <a:lnTo>
                    <a:pt x="0" y="327533"/>
                  </a:lnTo>
                  <a:lnTo>
                    <a:pt x="455675" y="31750"/>
                  </a:lnTo>
                  <a:lnTo>
                    <a:pt x="455675" y="0"/>
                  </a:lnTo>
                  <a:lnTo>
                    <a:pt x="0" y="292608"/>
                  </a:lnTo>
                </a:path>
              </a:pathLst>
            </a:custGeom>
            <a:ln w="12700">
              <a:solidFill>
                <a:srgbClr val="676767"/>
              </a:solidFill>
            </a:ln>
          </p:spPr>
          <p:txBody>
            <a:bodyPr wrap="square" lIns="0" tIns="0" rIns="0" bIns="0" rtlCol="0"/>
            <a:lstStyle/>
            <a:p>
              <a:endParaRPr/>
            </a:p>
          </p:txBody>
        </p:sp>
        <p:sp>
          <p:nvSpPr>
            <p:cNvPr id="157" name="object 109">
              <a:extLst>
                <a:ext uri="{FF2B5EF4-FFF2-40B4-BE49-F238E27FC236}">
                  <a16:creationId xmlns:a16="http://schemas.microsoft.com/office/drawing/2014/main" id="{1FF7EB1C-40B6-0789-0091-FFF74A754E51}"/>
                </a:ext>
              </a:extLst>
            </p:cNvPr>
            <p:cNvSpPr/>
            <p:nvPr/>
          </p:nvSpPr>
          <p:spPr>
            <a:xfrm>
              <a:off x="6405372" y="1138428"/>
              <a:ext cx="711835" cy="300355"/>
            </a:xfrm>
            <a:custGeom>
              <a:avLst/>
              <a:gdLst/>
              <a:ahLst/>
              <a:cxnLst/>
              <a:rect l="l" t="t" r="r" b="b"/>
              <a:pathLst>
                <a:path w="711834" h="300355">
                  <a:moveTo>
                    <a:pt x="711707" y="0"/>
                  </a:moveTo>
                  <a:lnTo>
                    <a:pt x="502284" y="0"/>
                  </a:lnTo>
                  <a:lnTo>
                    <a:pt x="0" y="300100"/>
                  </a:lnTo>
                  <a:lnTo>
                    <a:pt x="258191" y="300100"/>
                  </a:lnTo>
                  <a:lnTo>
                    <a:pt x="711707" y="0"/>
                  </a:lnTo>
                  <a:close/>
                </a:path>
              </a:pathLst>
            </a:custGeom>
            <a:solidFill>
              <a:srgbClr val="919191"/>
            </a:solidFill>
          </p:spPr>
          <p:txBody>
            <a:bodyPr wrap="square" lIns="0" tIns="0" rIns="0" bIns="0" rtlCol="0"/>
            <a:lstStyle/>
            <a:p>
              <a:endParaRPr/>
            </a:p>
          </p:txBody>
        </p:sp>
        <p:sp>
          <p:nvSpPr>
            <p:cNvPr id="158" name="object 110">
              <a:extLst>
                <a:ext uri="{FF2B5EF4-FFF2-40B4-BE49-F238E27FC236}">
                  <a16:creationId xmlns:a16="http://schemas.microsoft.com/office/drawing/2014/main" id="{141EDDC2-24AC-3EA5-FA13-33BBA68F62F9}"/>
                </a:ext>
              </a:extLst>
            </p:cNvPr>
            <p:cNvSpPr/>
            <p:nvPr/>
          </p:nvSpPr>
          <p:spPr>
            <a:xfrm>
              <a:off x="6405372" y="1138428"/>
              <a:ext cx="711835" cy="300355"/>
            </a:xfrm>
            <a:custGeom>
              <a:avLst/>
              <a:gdLst/>
              <a:ahLst/>
              <a:cxnLst/>
              <a:rect l="l" t="t" r="r" b="b"/>
              <a:pathLst>
                <a:path w="711834" h="300355">
                  <a:moveTo>
                    <a:pt x="0" y="300100"/>
                  </a:moveTo>
                  <a:lnTo>
                    <a:pt x="258191" y="300100"/>
                  </a:lnTo>
                  <a:lnTo>
                    <a:pt x="711707" y="0"/>
                  </a:lnTo>
                  <a:lnTo>
                    <a:pt x="502284" y="0"/>
                  </a:lnTo>
                  <a:lnTo>
                    <a:pt x="0" y="300100"/>
                  </a:lnTo>
                </a:path>
              </a:pathLst>
            </a:custGeom>
            <a:ln w="12700">
              <a:solidFill>
                <a:srgbClr val="676767"/>
              </a:solidFill>
            </a:ln>
          </p:spPr>
          <p:txBody>
            <a:bodyPr wrap="square" lIns="0" tIns="0" rIns="0" bIns="0" rtlCol="0"/>
            <a:lstStyle/>
            <a:p>
              <a:endParaRPr/>
            </a:p>
          </p:txBody>
        </p:sp>
        <p:pic>
          <p:nvPicPr>
            <p:cNvPr id="159" name="object 111">
              <a:extLst>
                <a:ext uri="{FF2B5EF4-FFF2-40B4-BE49-F238E27FC236}">
                  <a16:creationId xmlns:a16="http://schemas.microsoft.com/office/drawing/2014/main" id="{1CD33572-686A-25F6-247B-34F1FE43CFF7}"/>
                </a:ext>
              </a:extLst>
            </p:cNvPr>
            <p:cNvPicPr/>
            <p:nvPr/>
          </p:nvPicPr>
          <p:blipFill>
            <a:blip r:embed="rId7" cstate="print"/>
            <a:stretch>
              <a:fillRect/>
            </a:stretch>
          </p:blipFill>
          <p:spPr>
            <a:xfrm>
              <a:off x="6206998" y="1369822"/>
              <a:ext cx="159003" cy="186436"/>
            </a:xfrm>
            <a:prstGeom prst="rect">
              <a:avLst/>
            </a:prstGeom>
          </p:spPr>
        </p:pic>
        <p:sp>
          <p:nvSpPr>
            <p:cNvPr id="160" name="object 112">
              <a:extLst>
                <a:ext uri="{FF2B5EF4-FFF2-40B4-BE49-F238E27FC236}">
                  <a16:creationId xmlns:a16="http://schemas.microsoft.com/office/drawing/2014/main" id="{86F7B8C1-50A5-1CB3-9055-D01052ECD68C}"/>
                </a:ext>
              </a:extLst>
            </p:cNvPr>
            <p:cNvSpPr/>
            <p:nvPr/>
          </p:nvSpPr>
          <p:spPr>
            <a:xfrm>
              <a:off x="5144516" y="2794507"/>
              <a:ext cx="868680" cy="777240"/>
            </a:xfrm>
            <a:custGeom>
              <a:avLst/>
              <a:gdLst/>
              <a:ahLst/>
              <a:cxnLst/>
              <a:rect l="l" t="t" r="r" b="b"/>
              <a:pathLst>
                <a:path w="868679" h="777239">
                  <a:moveTo>
                    <a:pt x="868680" y="0"/>
                  </a:moveTo>
                  <a:lnTo>
                    <a:pt x="0" y="0"/>
                  </a:lnTo>
                  <a:lnTo>
                    <a:pt x="0" y="12700"/>
                  </a:lnTo>
                  <a:lnTo>
                    <a:pt x="0" y="25400"/>
                  </a:lnTo>
                  <a:lnTo>
                    <a:pt x="0" y="777240"/>
                  </a:lnTo>
                  <a:lnTo>
                    <a:pt x="12700" y="777240"/>
                  </a:lnTo>
                  <a:lnTo>
                    <a:pt x="12700" y="25400"/>
                  </a:lnTo>
                  <a:lnTo>
                    <a:pt x="868680" y="25400"/>
                  </a:lnTo>
                  <a:lnTo>
                    <a:pt x="868680" y="12700"/>
                  </a:lnTo>
                  <a:lnTo>
                    <a:pt x="868680" y="0"/>
                  </a:lnTo>
                  <a:close/>
                </a:path>
              </a:pathLst>
            </a:custGeom>
            <a:solidFill>
              <a:srgbClr val="E9E9E9"/>
            </a:solidFill>
          </p:spPr>
          <p:txBody>
            <a:bodyPr wrap="square" lIns="0" tIns="0" rIns="0" bIns="0" rtlCol="0"/>
            <a:lstStyle/>
            <a:p>
              <a:endParaRPr/>
            </a:p>
          </p:txBody>
        </p:sp>
        <p:sp>
          <p:nvSpPr>
            <p:cNvPr id="161" name="object 113">
              <a:extLst>
                <a:ext uri="{FF2B5EF4-FFF2-40B4-BE49-F238E27FC236}">
                  <a16:creationId xmlns:a16="http://schemas.microsoft.com/office/drawing/2014/main" id="{5A367B9D-0BF8-7020-479B-64426464AB90}"/>
                </a:ext>
              </a:extLst>
            </p:cNvPr>
            <p:cNvSpPr/>
            <p:nvPr/>
          </p:nvSpPr>
          <p:spPr>
            <a:xfrm>
              <a:off x="5169916" y="2819907"/>
              <a:ext cx="868680" cy="777240"/>
            </a:xfrm>
            <a:custGeom>
              <a:avLst/>
              <a:gdLst/>
              <a:ahLst/>
              <a:cxnLst/>
              <a:rect l="l" t="t" r="r" b="b"/>
              <a:pathLst>
                <a:path w="868679" h="777239">
                  <a:moveTo>
                    <a:pt x="868680" y="0"/>
                  </a:moveTo>
                  <a:lnTo>
                    <a:pt x="0" y="0"/>
                  </a:lnTo>
                  <a:lnTo>
                    <a:pt x="0" y="764540"/>
                  </a:lnTo>
                  <a:lnTo>
                    <a:pt x="0" y="777240"/>
                  </a:lnTo>
                  <a:lnTo>
                    <a:pt x="868680" y="777240"/>
                  </a:lnTo>
                  <a:lnTo>
                    <a:pt x="868680" y="764540"/>
                  </a:lnTo>
                  <a:lnTo>
                    <a:pt x="868680" y="0"/>
                  </a:lnTo>
                  <a:close/>
                </a:path>
              </a:pathLst>
            </a:custGeom>
            <a:solidFill>
              <a:srgbClr val="838383"/>
            </a:solidFill>
          </p:spPr>
          <p:txBody>
            <a:bodyPr wrap="square" lIns="0" tIns="0" rIns="0" bIns="0" rtlCol="0"/>
            <a:lstStyle/>
            <a:p>
              <a:endParaRPr/>
            </a:p>
          </p:txBody>
        </p:sp>
        <p:sp>
          <p:nvSpPr>
            <p:cNvPr id="162" name="object 114">
              <a:extLst>
                <a:ext uri="{FF2B5EF4-FFF2-40B4-BE49-F238E27FC236}">
                  <a16:creationId xmlns:a16="http://schemas.microsoft.com/office/drawing/2014/main" id="{407B725E-F88D-6A8C-FCA4-273E33C936F9}"/>
                </a:ext>
              </a:extLst>
            </p:cNvPr>
            <p:cNvSpPr/>
            <p:nvPr/>
          </p:nvSpPr>
          <p:spPr>
            <a:xfrm>
              <a:off x="5157216" y="2807207"/>
              <a:ext cx="868680" cy="777240"/>
            </a:xfrm>
            <a:custGeom>
              <a:avLst/>
              <a:gdLst/>
              <a:ahLst/>
              <a:cxnLst/>
              <a:rect l="l" t="t" r="r" b="b"/>
              <a:pathLst>
                <a:path w="868679" h="777239">
                  <a:moveTo>
                    <a:pt x="868680" y="0"/>
                  </a:moveTo>
                  <a:lnTo>
                    <a:pt x="0" y="0"/>
                  </a:lnTo>
                  <a:lnTo>
                    <a:pt x="0" y="777239"/>
                  </a:lnTo>
                  <a:lnTo>
                    <a:pt x="868680" y="777239"/>
                  </a:lnTo>
                  <a:lnTo>
                    <a:pt x="868680" y="0"/>
                  </a:lnTo>
                  <a:close/>
                </a:path>
              </a:pathLst>
            </a:custGeom>
            <a:solidFill>
              <a:srgbClr val="DADADA"/>
            </a:solidFill>
          </p:spPr>
          <p:txBody>
            <a:bodyPr wrap="square" lIns="0" tIns="0" rIns="0" bIns="0" rtlCol="0"/>
            <a:lstStyle/>
            <a:p>
              <a:endParaRPr/>
            </a:p>
          </p:txBody>
        </p:sp>
      </p:grpSp>
      <p:sp>
        <p:nvSpPr>
          <p:cNvPr id="163" name="object 115">
            <a:extLst>
              <a:ext uri="{FF2B5EF4-FFF2-40B4-BE49-F238E27FC236}">
                <a16:creationId xmlns:a16="http://schemas.microsoft.com/office/drawing/2014/main" id="{D5B90B2B-D59A-4225-9B2A-83225EBCD4DA}"/>
              </a:ext>
            </a:extLst>
          </p:cNvPr>
          <p:cNvSpPr txBox="1"/>
          <p:nvPr/>
        </p:nvSpPr>
        <p:spPr>
          <a:xfrm>
            <a:off x="6763512" y="3813057"/>
            <a:ext cx="695325" cy="473848"/>
          </a:xfrm>
          <a:prstGeom prst="rect">
            <a:avLst/>
          </a:prstGeom>
          <a:solidFill>
            <a:srgbClr val="FFFFFF"/>
          </a:solidFill>
        </p:spPr>
        <p:txBody>
          <a:bodyPr vert="horz" wrap="square" lIns="0" tIns="103505" rIns="0" bIns="0" rtlCol="0">
            <a:spAutoFit/>
          </a:bodyPr>
          <a:lstStyle/>
          <a:p>
            <a:pPr marL="191770" marR="86995" indent="-73660">
              <a:spcBef>
                <a:spcPts val="815"/>
              </a:spcBef>
            </a:pPr>
            <a:r>
              <a:rPr sz="1200" b="1" dirty="0">
                <a:latin typeface="Arial"/>
                <a:cs typeface="Arial"/>
              </a:rPr>
              <a:t>G</a:t>
            </a:r>
            <a:r>
              <a:rPr sz="1200" b="1" spc="-15" dirty="0">
                <a:latin typeface="Arial"/>
                <a:cs typeface="Arial"/>
              </a:rPr>
              <a:t>ood</a:t>
            </a:r>
            <a:r>
              <a:rPr sz="1200" b="1" spc="5" dirty="0">
                <a:latin typeface="Arial"/>
                <a:cs typeface="Arial"/>
              </a:rPr>
              <a:t>s  </a:t>
            </a:r>
            <a:r>
              <a:rPr sz="1200" b="1" spc="-20" dirty="0">
                <a:latin typeface="Arial"/>
                <a:cs typeface="Arial"/>
              </a:rPr>
              <a:t>issue</a:t>
            </a:r>
            <a:endParaRPr sz="1200">
              <a:latin typeface="Arial"/>
              <a:cs typeface="Arial"/>
            </a:endParaRPr>
          </a:p>
        </p:txBody>
      </p:sp>
      <p:grpSp>
        <p:nvGrpSpPr>
          <p:cNvPr id="164" name="object 116">
            <a:extLst>
              <a:ext uri="{FF2B5EF4-FFF2-40B4-BE49-F238E27FC236}">
                <a16:creationId xmlns:a16="http://schemas.microsoft.com/office/drawing/2014/main" id="{34802BB0-64DB-5FF7-2C93-2C7BE470F587}"/>
              </a:ext>
            </a:extLst>
          </p:cNvPr>
          <p:cNvGrpSpPr/>
          <p:nvPr/>
        </p:nvGrpSpPr>
        <p:grpSpPr>
          <a:xfrm>
            <a:off x="6480047" y="2514610"/>
            <a:ext cx="1234440" cy="2085339"/>
            <a:chOff x="4956047" y="1600200"/>
            <a:chExt cx="1234440" cy="2085339"/>
          </a:xfrm>
        </p:grpSpPr>
        <p:sp>
          <p:nvSpPr>
            <p:cNvPr id="165" name="object 117">
              <a:extLst>
                <a:ext uri="{FF2B5EF4-FFF2-40B4-BE49-F238E27FC236}">
                  <a16:creationId xmlns:a16="http://schemas.microsoft.com/office/drawing/2014/main" id="{99188A15-E9FF-7A1A-D65A-D34A0B6F0B78}"/>
                </a:ext>
              </a:extLst>
            </p:cNvPr>
            <p:cNvSpPr/>
            <p:nvPr/>
          </p:nvSpPr>
          <p:spPr>
            <a:xfrm>
              <a:off x="5349239" y="3611879"/>
              <a:ext cx="512445" cy="73660"/>
            </a:xfrm>
            <a:custGeom>
              <a:avLst/>
              <a:gdLst/>
              <a:ahLst/>
              <a:cxnLst/>
              <a:rect l="l" t="t" r="r" b="b"/>
              <a:pathLst>
                <a:path w="512445" h="73660">
                  <a:moveTo>
                    <a:pt x="512063" y="0"/>
                  </a:moveTo>
                  <a:lnTo>
                    <a:pt x="0" y="0"/>
                  </a:lnTo>
                  <a:lnTo>
                    <a:pt x="0" y="73152"/>
                  </a:lnTo>
                  <a:lnTo>
                    <a:pt x="512063" y="73152"/>
                  </a:lnTo>
                  <a:lnTo>
                    <a:pt x="512063" y="0"/>
                  </a:lnTo>
                  <a:close/>
                </a:path>
              </a:pathLst>
            </a:custGeom>
            <a:solidFill>
              <a:srgbClr val="919191"/>
            </a:solidFill>
          </p:spPr>
          <p:txBody>
            <a:bodyPr wrap="square" lIns="0" tIns="0" rIns="0" bIns="0" rtlCol="0"/>
            <a:lstStyle/>
            <a:p>
              <a:endParaRPr/>
            </a:p>
          </p:txBody>
        </p:sp>
        <p:sp>
          <p:nvSpPr>
            <p:cNvPr id="166" name="object 118">
              <a:extLst>
                <a:ext uri="{FF2B5EF4-FFF2-40B4-BE49-F238E27FC236}">
                  <a16:creationId xmlns:a16="http://schemas.microsoft.com/office/drawing/2014/main" id="{35025DAD-ED8E-C882-B640-00D486080FC0}"/>
                </a:ext>
              </a:extLst>
            </p:cNvPr>
            <p:cNvSpPr/>
            <p:nvPr/>
          </p:nvSpPr>
          <p:spPr>
            <a:xfrm>
              <a:off x="4956047" y="1600200"/>
              <a:ext cx="1234440" cy="457200"/>
            </a:xfrm>
            <a:custGeom>
              <a:avLst/>
              <a:gdLst/>
              <a:ahLst/>
              <a:cxnLst/>
              <a:rect l="l" t="t" r="r" b="b"/>
              <a:pathLst>
                <a:path w="1234439" h="457200">
                  <a:moveTo>
                    <a:pt x="1234439" y="0"/>
                  </a:moveTo>
                  <a:lnTo>
                    <a:pt x="0" y="0"/>
                  </a:lnTo>
                  <a:lnTo>
                    <a:pt x="0" y="457200"/>
                  </a:lnTo>
                  <a:lnTo>
                    <a:pt x="1234439" y="457200"/>
                  </a:lnTo>
                  <a:lnTo>
                    <a:pt x="1234439" y="0"/>
                  </a:lnTo>
                  <a:close/>
                </a:path>
              </a:pathLst>
            </a:custGeom>
            <a:solidFill>
              <a:srgbClr val="DADADA"/>
            </a:solidFill>
          </p:spPr>
          <p:txBody>
            <a:bodyPr wrap="square" lIns="0" tIns="0" rIns="0" bIns="0" rtlCol="0"/>
            <a:lstStyle/>
            <a:p>
              <a:endParaRPr/>
            </a:p>
          </p:txBody>
        </p:sp>
      </p:grpSp>
      <p:sp>
        <p:nvSpPr>
          <p:cNvPr id="167" name="object 119">
            <a:extLst>
              <a:ext uri="{FF2B5EF4-FFF2-40B4-BE49-F238E27FC236}">
                <a16:creationId xmlns:a16="http://schemas.microsoft.com/office/drawing/2014/main" id="{0F7857A0-EA41-DF6E-FD39-24F960DDB783}"/>
              </a:ext>
            </a:extLst>
          </p:cNvPr>
          <p:cNvSpPr txBox="1"/>
          <p:nvPr/>
        </p:nvSpPr>
        <p:spPr>
          <a:xfrm>
            <a:off x="6497320" y="2612209"/>
            <a:ext cx="1207770" cy="255839"/>
          </a:xfrm>
          <a:prstGeom prst="rect">
            <a:avLst/>
          </a:prstGeom>
        </p:spPr>
        <p:txBody>
          <a:bodyPr vert="horz" wrap="square" lIns="0" tIns="17145" rIns="0" bIns="0" rtlCol="0">
            <a:spAutoFit/>
          </a:bodyPr>
          <a:lstStyle/>
          <a:p>
            <a:pPr marL="78740">
              <a:spcBef>
                <a:spcPts val="135"/>
              </a:spcBef>
            </a:pPr>
            <a:r>
              <a:rPr sz="1550" b="1" spc="-10" dirty="0">
                <a:latin typeface="Arial"/>
                <a:cs typeface="Arial"/>
              </a:rPr>
              <a:t>Warehouse</a:t>
            </a:r>
            <a:endParaRPr sz="1550">
              <a:latin typeface="Arial"/>
              <a:cs typeface="Arial"/>
            </a:endParaRPr>
          </a:p>
        </p:txBody>
      </p:sp>
      <p:grpSp>
        <p:nvGrpSpPr>
          <p:cNvPr id="168" name="object 120">
            <a:extLst>
              <a:ext uri="{FF2B5EF4-FFF2-40B4-BE49-F238E27FC236}">
                <a16:creationId xmlns:a16="http://schemas.microsoft.com/office/drawing/2014/main" id="{DBB6A38E-4A50-7633-7B93-BF12972E1450}"/>
              </a:ext>
            </a:extLst>
          </p:cNvPr>
          <p:cNvGrpSpPr/>
          <p:nvPr/>
        </p:nvGrpSpPr>
        <p:grpSpPr>
          <a:xfrm>
            <a:off x="6471920" y="2506481"/>
            <a:ext cx="1258570" cy="481330"/>
            <a:chOff x="4947920" y="1592072"/>
            <a:chExt cx="1258570" cy="481330"/>
          </a:xfrm>
        </p:grpSpPr>
        <p:sp>
          <p:nvSpPr>
            <p:cNvPr id="169" name="object 121">
              <a:extLst>
                <a:ext uri="{FF2B5EF4-FFF2-40B4-BE49-F238E27FC236}">
                  <a16:creationId xmlns:a16="http://schemas.microsoft.com/office/drawing/2014/main" id="{DA8D0B06-A54B-BD6B-A8E2-EABE286E340E}"/>
                </a:ext>
              </a:extLst>
            </p:cNvPr>
            <p:cNvSpPr/>
            <p:nvPr/>
          </p:nvSpPr>
          <p:spPr>
            <a:xfrm>
              <a:off x="4960620" y="1604772"/>
              <a:ext cx="1233170" cy="455930"/>
            </a:xfrm>
            <a:custGeom>
              <a:avLst/>
              <a:gdLst/>
              <a:ahLst/>
              <a:cxnLst/>
              <a:rect l="l" t="t" r="r" b="b"/>
              <a:pathLst>
                <a:path w="1233170" h="455930">
                  <a:moveTo>
                    <a:pt x="1232789" y="0"/>
                  </a:moveTo>
                  <a:lnTo>
                    <a:pt x="0" y="0"/>
                  </a:lnTo>
                  <a:lnTo>
                    <a:pt x="0" y="455549"/>
                  </a:lnTo>
                </a:path>
              </a:pathLst>
            </a:custGeom>
            <a:ln w="25400">
              <a:solidFill>
                <a:srgbClr val="FFFFFF"/>
              </a:solidFill>
            </a:ln>
          </p:spPr>
          <p:txBody>
            <a:bodyPr wrap="square" lIns="0" tIns="0" rIns="0" bIns="0" rtlCol="0"/>
            <a:lstStyle/>
            <a:p>
              <a:endParaRPr/>
            </a:p>
          </p:txBody>
        </p:sp>
        <p:sp>
          <p:nvSpPr>
            <p:cNvPr id="170" name="object 122">
              <a:extLst>
                <a:ext uri="{FF2B5EF4-FFF2-40B4-BE49-F238E27FC236}">
                  <a16:creationId xmlns:a16="http://schemas.microsoft.com/office/drawing/2014/main" id="{AB4286D0-BCB7-0BFF-B88E-458437DCD980}"/>
                </a:ext>
              </a:extLst>
            </p:cNvPr>
            <p:cNvSpPr/>
            <p:nvPr/>
          </p:nvSpPr>
          <p:spPr>
            <a:xfrm>
              <a:off x="4960620" y="1604772"/>
              <a:ext cx="1233170" cy="455930"/>
            </a:xfrm>
            <a:custGeom>
              <a:avLst/>
              <a:gdLst/>
              <a:ahLst/>
              <a:cxnLst/>
              <a:rect l="l" t="t" r="r" b="b"/>
              <a:pathLst>
                <a:path w="1233170" h="455930">
                  <a:moveTo>
                    <a:pt x="0" y="455549"/>
                  </a:moveTo>
                  <a:lnTo>
                    <a:pt x="1232789" y="455549"/>
                  </a:lnTo>
                  <a:lnTo>
                    <a:pt x="1232789" y="0"/>
                  </a:lnTo>
                </a:path>
              </a:pathLst>
            </a:custGeom>
            <a:ln w="25400">
              <a:solidFill>
                <a:srgbClr val="919191"/>
              </a:solidFill>
            </a:ln>
          </p:spPr>
          <p:txBody>
            <a:bodyPr wrap="square" lIns="0" tIns="0" rIns="0" bIns="0" rtlCol="0"/>
            <a:lstStyle/>
            <a:p>
              <a:endParaRPr/>
            </a:p>
          </p:txBody>
        </p:sp>
      </p:grpSp>
      <p:sp>
        <p:nvSpPr>
          <p:cNvPr id="171" name="object 123">
            <a:extLst>
              <a:ext uri="{FF2B5EF4-FFF2-40B4-BE49-F238E27FC236}">
                <a16:creationId xmlns:a16="http://schemas.microsoft.com/office/drawing/2014/main" id="{ECCD9E2B-EC7E-3C49-1209-F50DD83E17C6}"/>
              </a:ext>
            </a:extLst>
          </p:cNvPr>
          <p:cNvSpPr txBox="1"/>
          <p:nvPr/>
        </p:nvSpPr>
        <p:spPr>
          <a:xfrm>
            <a:off x="9121648" y="4574740"/>
            <a:ext cx="1191895" cy="278281"/>
          </a:xfrm>
          <a:prstGeom prst="rect">
            <a:avLst/>
          </a:prstGeom>
        </p:spPr>
        <p:txBody>
          <a:bodyPr vert="horz" wrap="square" lIns="0" tIns="16510" rIns="0" bIns="0" rtlCol="0">
            <a:spAutoFit/>
          </a:bodyPr>
          <a:lstStyle/>
          <a:p>
            <a:pPr marL="12700">
              <a:spcBef>
                <a:spcPts val="130"/>
              </a:spcBef>
            </a:pPr>
            <a:r>
              <a:rPr sz="1700" b="1" spc="20" dirty="0">
                <a:latin typeface="Arial"/>
                <a:cs typeface="Arial"/>
              </a:rPr>
              <a:t>P</a:t>
            </a:r>
            <a:r>
              <a:rPr sz="1700" b="1" spc="-20" dirty="0">
                <a:latin typeface="Arial"/>
                <a:cs typeface="Arial"/>
              </a:rPr>
              <a:t>r</a:t>
            </a:r>
            <a:r>
              <a:rPr sz="1700" b="1" spc="35" dirty="0">
                <a:latin typeface="Arial"/>
                <a:cs typeface="Arial"/>
              </a:rPr>
              <a:t>odu</a:t>
            </a:r>
            <a:r>
              <a:rPr sz="1700" b="1" spc="-15" dirty="0">
                <a:latin typeface="Arial"/>
                <a:cs typeface="Arial"/>
              </a:rPr>
              <a:t>c</a:t>
            </a:r>
            <a:r>
              <a:rPr sz="1700" b="1" spc="10" dirty="0">
                <a:latin typeface="Arial"/>
                <a:cs typeface="Arial"/>
              </a:rPr>
              <a:t>t</a:t>
            </a:r>
            <a:r>
              <a:rPr sz="1700" b="1" spc="30" dirty="0">
                <a:latin typeface="Arial"/>
                <a:cs typeface="Arial"/>
              </a:rPr>
              <a:t>io</a:t>
            </a:r>
            <a:r>
              <a:rPr sz="1700" b="1" spc="15" dirty="0">
                <a:latin typeface="Arial"/>
                <a:cs typeface="Arial"/>
              </a:rPr>
              <a:t>n</a:t>
            </a:r>
            <a:endParaRPr sz="1700">
              <a:latin typeface="Arial"/>
              <a:cs typeface="Arial"/>
            </a:endParaRPr>
          </a:p>
        </p:txBody>
      </p:sp>
    </p:spTree>
    <p:extLst>
      <p:ext uri="{BB962C8B-B14F-4D97-AF65-F5344CB8AC3E}">
        <p14:creationId xmlns:p14="http://schemas.microsoft.com/office/powerpoint/2010/main" val="20565181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352271" y="839468"/>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Procurement for Consumption</a:t>
            </a:r>
          </a:p>
        </p:txBody>
      </p:sp>
      <p:sp>
        <p:nvSpPr>
          <p:cNvPr id="4" name="object 2">
            <a:extLst>
              <a:ext uri="{FF2B5EF4-FFF2-40B4-BE49-F238E27FC236}">
                <a16:creationId xmlns:a16="http://schemas.microsoft.com/office/drawing/2014/main" id="{05211C84-8897-0848-D598-4DC58859C5D4}"/>
              </a:ext>
            </a:extLst>
          </p:cNvPr>
          <p:cNvSpPr/>
          <p:nvPr/>
        </p:nvSpPr>
        <p:spPr>
          <a:xfrm>
            <a:off x="8711184" y="3790034"/>
            <a:ext cx="1856739" cy="485140"/>
          </a:xfrm>
          <a:custGeom>
            <a:avLst/>
            <a:gdLst/>
            <a:ahLst/>
            <a:cxnLst/>
            <a:rect l="l" t="t" r="r" b="b"/>
            <a:pathLst>
              <a:path w="1856740" h="485139">
                <a:moveTo>
                  <a:pt x="1856231" y="0"/>
                </a:moveTo>
                <a:lnTo>
                  <a:pt x="0" y="0"/>
                </a:lnTo>
                <a:lnTo>
                  <a:pt x="0" y="484631"/>
                </a:lnTo>
                <a:lnTo>
                  <a:pt x="1856231" y="484631"/>
                </a:lnTo>
                <a:lnTo>
                  <a:pt x="1856231" y="0"/>
                </a:lnTo>
                <a:close/>
              </a:path>
            </a:pathLst>
          </a:custGeom>
          <a:solidFill>
            <a:srgbClr val="DADADA"/>
          </a:solidFill>
        </p:spPr>
        <p:txBody>
          <a:bodyPr wrap="square" lIns="0" tIns="0" rIns="0" bIns="0" rtlCol="0"/>
          <a:lstStyle/>
          <a:p>
            <a:endParaRPr/>
          </a:p>
        </p:txBody>
      </p:sp>
      <p:sp>
        <p:nvSpPr>
          <p:cNvPr id="5" name="object 3">
            <a:extLst>
              <a:ext uri="{FF2B5EF4-FFF2-40B4-BE49-F238E27FC236}">
                <a16:creationId xmlns:a16="http://schemas.microsoft.com/office/drawing/2014/main" id="{534F9907-CA10-02B0-AFFD-D6A2AA5D1517}"/>
              </a:ext>
            </a:extLst>
          </p:cNvPr>
          <p:cNvSpPr txBox="1"/>
          <p:nvPr/>
        </p:nvSpPr>
        <p:spPr>
          <a:xfrm>
            <a:off x="9046844" y="3886110"/>
            <a:ext cx="1192530" cy="278281"/>
          </a:xfrm>
          <a:prstGeom prst="rect">
            <a:avLst/>
          </a:prstGeom>
        </p:spPr>
        <p:txBody>
          <a:bodyPr vert="horz" wrap="square" lIns="0" tIns="16510" rIns="0" bIns="0" rtlCol="0">
            <a:spAutoFit/>
          </a:bodyPr>
          <a:lstStyle/>
          <a:p>
            <a:pPr marL="12700">
              <a:spcBef>
                <a:spcPts val="130"/>
              </a:spcBef>
            </a:pPr>
            <a:r>
              <a:rPr sz="1700" b="1" spc="20" dirty="0">
                <a:latin typeface="Arial"/>
                <a:cs typeface="Arial"/>
              </a:rPr>
              <a:t>P</a:t>
            </a:r>
            <a:r>
              <a:rPr sz="1700" b="1" spc="-15" dirty="0">
                <a:latin typeface="Arial"/>
                <a:cs typeface="Arial"/>
              </a:rPr>
              <a:t>r</a:t>
            </a:r>
            <a:r>
              <a:rPr sz="1700" b="1" spc="35" dirty="0">
                <a:latin typeface="Arial"/>
                <a:cs typeface="Arial"/>
              </a:rPr>
              <a:t>odu</a:t>
            </a:r>
            <a:r>
              <a:rPr sz="1700" b="1" spc="-15" dirty="0">
                <a:latin typeface="Arial"/>
                <a:cs typeface="Arial"/>
              </a:rPr>
              <a:t>c</a:t>
            </a:r>
            <a:r>
              <a:rPr sz="1700" b="1" spc="10" dirty="0">
                <a:latin typeface="Arial"/>
                <a:cs typeface="Arial"/>
              </a:rPr>
              <a:t>t</a:t>
            </a:r>
            <a:r>
              <a:rPr sz="1700" b="1" spc="30" dirty="0">
                <a:latin typeface="Arial"/>
                <a:cs typeface="Arial"/>
              </a:rPr>
              <a:t>io</a:t>
            </a:r>
            <a:r>
              <a:rPr sz="1700" b="1" spc="15" dirty="0">
                <a:latin typeface="Arial"/>
                <a:cs typeface="Arial"/>
              </a:rPr>
              <a:t>n</a:t>
            </a:r>
            <a:endParaRPr sz="1700">
              <a:latin typeface="Arial"/>
              <a:cs typeface="Arial"/>
            </a:endParaRPr>
          </a:p>
        </p:txBody>
      </p:sp>
      <p:grpSp>
        <p:nvGrpSpPr>
          <p:cNvPr id="6" name="object 4">
            <a:extLst>
              <a:ext uri="{FF2B5EF4-FFF2-40B4-BE49-F238E27FC236}">
                <a16:creationId xmlns:a16="http://schemas.microsoft.com/office/drawing/2014/main" id="{35610409-F5C8-7D1F-3B43-E7A92A58B55D}"/>
              </a:ext>
            </a:extLst>
          </p:cNvPr>
          <p:cNvGrpSpPr/>
          <p:nvPr/>
        </p:nvGrpSpPr>
        <p:grpSpPr>
          <a:xfrm>
            <a:off x="7778496" y="3781906"/>
            <a:ext cx="2887980" cy="2210435"/>
            <a:chOff x="6254496" y="3457447"/>
            <a:chExt cx="2887980" cy="2210435"/>
          </a:xfrm>
        </p:grpSpPr>
        <p:sp>
          <p:nvSpPr>
            <p:cNvPr id="7" name="object 5">
              <a:extLst>
                <a:ext uri="{FF2B5EF4-FFF2-40B4-BE49-F238E27FC236}">
                  <a16:creationId xmlns:a16="http://schemas.microsoft.com/office/drawing/2014/main" id="{699F496E-FAB8-E005-CBB9-A6807E812929}"/>
                </a:ext>
              </a:extLst>
            </p:cNvPr>
            <p:cNvSpPr/>
            <p:nvPr/>
          </p:nvSpPr>
          <p:spPr>
            <a:xfrm>
              <a:off x="7191756" y="3470147"/>
              <a:ext cx="1863725" cy="483234"/>
            </a:xfrm>
            <a:custGeom>
              <a:avLst/>
              <a:gdLst/>
              <a:ahLst/>
              <a:cxnLst/>
              <a:rect l="l" t="t" r="r" b="b"/>
              <a:pathLst>
                <a:path w="1863725" h="483235">
                  <a:moveTo>
                    <a:pt x="1863725" y="0"/>
                  </a:moveTo>
                  <a:lnTo>
                    <a:pt x="0" y="0"/>
                  </a:lnTo>
                  <a:lnTo>
                    <a:pt x="0" y="482981"/>
                  </a:lnTo>
                </a:path>
              </a:pathLst>
            </a:custGeom>
            <a:ln w="25399">
              <a:solidFill>
                <a:srgbClr val="FFFFFF"/>
              </a:solidFill>
            </a:ln>
          </p:spPr>
          <p:txBody>
            <a:bodyPr wrap="square" lIns="0" tIns="0" rIns="0" bIns="0" rtlCol="0"/>
            <a:lstStyle/>
            <a:p>
              <a:endParaRPr/>
            </a:p>
          </p:txBody>
        </p:sp>
        <p:sp>
          <p:nvSpPr>
            <p:cNvPr id="8" name="object 6">
              <a:extLst>
                <a:ext uri="{FF2B5EF4-FFF2-40B4-BE49-F238E27FC236}">
                  <a16:creationId xmlns:a16="http://schemas.microsoft.com/office/drawing/2014/main" id="{31B4FD70-9D27-8358-AC16-D90029EEF1C2}"/>
                </a:ext>
              </a:extLst>
            </p:cNvPr>
            <p:cNvSpPr/>
            <p:nvPr/>
          </p:nvSpPr>
          <p:spPr>
            <a:xfrm>
              <a:off x="7191756" y="3470147"/>
              <a:ext cx="1863725" cy="483234"/>
            </a:xfrm>
            <a:custGeom>
              <a:avLst/>
              <a:gdLst/>
              <a:ahLst/>
              <a:cxnLst/>
              <a:rect l="l" t="t" r="r" b="b"/>
              <a:pathLst>
                <a:path w="1863725" h="483235">
                  <a:moveTo>
                    <a:pt x="0" y="482981"/>
                  </a:moveTo>
                  <a:lnTo>
                    <a:pt x="1863725" y="482981"/>
                  </a:lnTo>
                  <a:lnTo>
                    <a:pt x="1863725" y="0"/>
                  </a:lnTo>
                </a:path>
              </a:pathLst>
            </a:custGeom>
            <a:ln w="25399">
              <a:solidFill>
                <a:srgbClr val="919191"/>
              </a:solidFill>
            </a:ln>
          </p:spPr>
          <p:txBody>
            <a:bodyPr wrap="square" lIns="0" tIns="0" rIns="0" bIns="0" rtlCol="0"/>
            <a:lstStyle/>
            <a:p>
              <a:endParaRPr/>
            </a:p>
          </p:txBody>
        </p:sp>
        <p:sp>
          <p:nvSpPr>
            <p:cNvPr id="9" name="object 7">
              <a:extLst>
                <a:ext uri="{FF2B5EF4-FFF2-40B4-BE49-F238E27FC236}">
                  <a16:creationId xmlns:a16="http://schemas.microsoft.com/office/drawing/2014/main" id="{13A2D139-43B9-DF78-5FC9-8224AA5D77A3}"/>
                </a:ext>
              </a:extLst>
            </p:cNvPr>
            <p:cNvSpPr/>
            <p:nvPr/>
          </p:nvSpPr>
          <p:spPr>
            <a:xfrm>
              <a:off x="6620256" y="3941063"/>
              <a:ext cx="2220595" cy="1727200"/>
            </a:xfrm>
            <a:custGeom>
              <a:avLst/>
              <a:gdLst/>
              <a:ahLst/>
              <a:cxnLst/>
              <a:rect l="l" t="t" r="r" b="b"/>
              <a:pathLst>
                <a:path w="2220595" h="1727200">
                  <a:moveTo>
                    <a:pt x="1268984" y="0"/>
                  </a:moveTo>
                  <a:lnTo>
                    <a:pt x="927608" y="0"/>
                  </a:lnTo>
                  <a:lnTo>
                    <a:pt x="0" y="1726628"/>
                  </a:lnTo>
                  <a:lnTo>
                    <a:pt x="2220341" y="1726628"/>
                  </a:lnTo>
                  <a:lnTo>
                    <a:pt x="1268984" y="0"/>
                  </a:lnTo>
                  <a:close/>
                </a:path>
              </a:pathLst>
            </a:custGeom>
            <a:solidFill>
              <a:srgbClr val="676767"/>
            </a:solidFill>
          </p:spPr>
          <p:txBody>
            <a:bodyPr wrap="square" lIns="0" tIns="0" rIns="0" bIns="0" rtlCol="0"/>
            <a:lstStyle/>
            <a:p>
              <a:endParaRPr/>
            </a:p>
          </p:txBody>
        </p:sp>
        <p:sp>
          <p:nvSpPr>
            <p:cNvPr id="10" name="object 8">
              <a:extLst>
                <a:ext uri="{FF2B5EF4-FFF2-40B4-BE49-F238E27FC236}">
                  <a16:creationId xmlns:a16="http://schemas.microsoft.com/office/drawing/2014/main" id="{3603E985-C6EF-8100-2943-88F00ADEA185}"/>
                </a:ext>
              </a:extLst>
            </p:cNvPr>
            <p:cNvSpPr/>
            <p:nvPr/>
          </p:nvSpPr>
          <p:spPr>
            <a:xfrm>
              <a:off x="6345936" y="4005071"/>
              <a:ext cx="2796540" cy="1497965"/>
            </a:xfrm>
            <a:custGeom>
              <a:avLst/>
              <a:gdLst/>
              <a:ahLst/>
              <a:cxnLst/>
              <a:rect l="l" t="t" r="r" b="b"/>
              <a:pathLst>
                <a:path w="2796540" h="1497964">
                  <a:moveTo>
                    <a:pt x="1772285" y="172212"/>
                  </a:moveTo>
                  <a:lnTo>
                    <a:pt x="1637284" y="0"/>
                  </a:lnTo>
                  <a:lnTo>
                    <a:pt x="1041146" y="0"/>
                  </a:lnTo>
                  <a:lnTo>
                    <a:pt x="923544" y="167640"/>
                  </a:lnTo>
                  <a:lnTo>
                    <a:pt x="1772285" y="172212"/>
                  </a:lnTo>
                  <a:close/>
                </a:path>
                <a:path w="2796540" h="1497964">
                  <a:moveTo>
                    <a:pt x="2037588" y="524129"/>
                  </a:moveTo>
                  <a:lnTo>
                    <a:pt x="1830705" y="256032"/>
                  </a:lnTo>
                  <a:lnTo>
                    <a:pt x="867664" y="256032"/>
                  </a:lnTo>
                  <a:lnTo>
                    <a:pt x="676656" y="528828"/>
                  </a:lnTo>
                  <a:lnTo>
                    <a:pt x="2037588" y="524129"/>
                  </a:lnTo>
                  <a:close/>
                </a:path>
                <a:path w="2796540" h="1497964">
                  <a:moveTo>
                    <a:pt x="2384933" y="967740"/>
                  </a:moveTo>
                  <a:lnTo>
                    <a:pt x="2107692" y="612648"/>
                  </a:lnTo>
                  <a:lnTo>
                    <a:pt x="614426" y="612648"/>
                  </a:lnTo>
                  <a:lnTo>
                    <a:pt x="365760" y="967740"/>
                  </a:lnTo>
                  <a:lnTo>
                    <a:pt x="2384933" y="967740"/>
                  </a:lnTo>
                  <a:close/>
                </a:path>
                <a:path w="2796540" h="1497964">
                  <a:moveTo>
                    <a:pt x="2796540" y="1493139"/>
                  </a:moveTo>
                  <a:lnTo>
                    <a:pt x="2442972" y="1047242"/>
                  </a:lnTo>
                  <a:lnTo>
                    <a:pt x="312293" y="1042416"/>
                  </a:lnTo>
                  <a:lnTo>
                    <a:pt x="0" y="1497965"/>
                  </a:lnTo>
                  <a:lnTo>
                    <a:pt x="2796540" y="1493139"/>
                  </a:lnTo>
                  <a:close/>
                </a:path>
              </a:pathLst>
            </a:custGeom>
            <a:solidFill>
              <a:srgbClr val="DADADA"/>
            </a:solidFill>
          </p:spPr>
          <p:txBody>
            <a:bodyPr wrap="square" lIns="0" tIns="0" rIns="0" bIns="0" rtlCol="0"/>
            <a:lstStyle/>
            <a:p>
              <a:endParaRPr/>
            </a:p>
          </p:txBody>
        </p:sp>
        <p:sp>
          <p:nvSpPr>
            <p:cNvPr id="11" name="object 9">
              <a:extLst>
                <a:ext uri="{FF2B5EF4-FFF2-40B4-BE49-F238E27FC236}">
                  <a16:creationId xmlns:a16="http://schemas.microsoft.com/office/drawing/2014/main" id="{6127ABE8-A728-3734-F7D5-B9CE23BA81DB}"/>
                </a:ext>
              </a:extLst>
            </p:cNvPr>
            <p:cNvSpPr/>
            <p:nvPr/>
          </p:nvSpPr>
          <p:spPr>
            <a:xfrm>
              <a:off x="6656832" y="5129783"/>
              <a:ext cx="612775" cy="128270"/>
            </a:xfrm>
            <a:custGeom>
              <a:avLst/>
              <a:gdLst/>
              <a:ahLst/>
              <a:cxnLst/>
              <a:rect l="l" t="t" r="r" b="b"/>
              <a:pathLst>
                <a:path w="612775" h="128270">
                  <a:moveTo>
                    <a:pt x="612648" y="0"/>
                  </a:moveTo>
                  <a:lnTo>
                    <a:pt x="0" y="0"/>
                  </a:lnTo>
                  <a:lnTo>
                    <a:pt x="0" y="128016"/>
                  </a:lnTo>
                  <a:lnTo>
                    <a:pt x="612648" y="128016"/>
                  </a:lnTo>
                  <a:lnTo>
                    <a:pt x="612648" y="0"/>
                  </a:lnTo>
                  <a:close/>
                </a:path>
              </a:pathLst>
            </a:custGeom>
            <a:solidFill>
              <a:srgbClr val="5390A8"/>
            </a:solidFill>
          </p:spPr>
          <p:txBody>
            <a:bodyPr wrap="square" lIns="0" tIns="0" rIns="0" bIns="0" rtlCol="0"/>
            <a:lstStyle/>
            <a:p>
              <a:endParaRPr/>
            </a:p>
          </p:txBody>
        </p:sp>
        <p:sp>
          <p:nvSpPr>
            <p:cNvPr id="12" name="object 10">
              <a:extLst>
                <a:ext uri="{FF2B5EF4-FFF2-40B4-BE49-F238E27FC236}">
                  <a16:creationId xmlns:a16="http://schemas.microsoft.com/office/drawing/2014/main" id="{50DA6F68-77F1-252D-2505-B3E81DCE6EEB}"/>
                </a:ext>
              </a:extLst>
            </p:cNvPr>
            <p:cNvSpPr/>
            <p:nvPr/>
          </p:nvSpPr>
          <p:spPr>
            <a:xfrm>
              <a:off x="6665976" y="4059935"/>
              <a:ext cx="1031875" cy="1068705"/>
            </a:xfrm>
            <a:custGeom>
              <a:avLst/>
              <a:gdLst/>
              <a:ahLst/>
              <a:cxnLst/>
              <a:rect l="l" t="t" r="r" b="b"/>
              <a:pathLst>
                <a:path w="1031875" h="1068704">
                  <a:moveTo>
                    <a:pt x="776097" y="0"/>
                  </a:moveTo>
                  <a:lnTo>
                    <a:pt x="0" y="1066672"/>
                  </a:lnTo>
                  <a:lnTo>
                    <a:pt x="611124" y="1068324"/>
                  </a:lnTo>
                  <a:lnTo>
                    <a:pt x="1031748" y="4699"/>
                  </a:lnTo>
                  <a:lnTo>
                    <a:pt x="776097" y="0"/>
                  </a:lnTo>
                  <a:close/>
                </a:path>
              </a:pathLst>
            </a:custGeom>
            <a:solidFill>
              <a:srgbClr val="DADADA"/>
            </a:solidFill>
          </p:spPr>
          <p:txBody>
            <a:bodyPr wrap="square" lIns="0" tIns="0" rIns="0" bIns="0" rtlCol="0"/>
            <a:lstStyle/>
            <a:p>
              <a:endParaRPr/>
            </a:p>
          </p:txBody>
        </p:sp>
        <p:sp>
          <p:nvSpPr>
            <p:cNvPr id="13" name="object 11">
              <a:extLst>
                <a:ext uri="{FF2B5EF4-FFF2-40B4-BE49-F238E27FC236}">
                  <a16:creationId xmlns:a16="http://schemas.microsoft.com/office/drawing/2014/main" id="{6FB22985-745A-601E-9EA8-D41D7502B767}"/>
                </a:ext>
              </a:extLst>
            </p:cNvPr>
            <p:cNvSpPr/>
            <p:nvPr/>
          </p:nvSpPr>
          <p:spPr>
            <a:xfrm>
              <a:off x="7269480" y="4059935"/>
              <a:ext cx="428625" cy="1205865"/>
            </a:xfrm>
            <a:custGeom>
              <a:avLst/>
              <a:gdLst/>
              <a:ahLst/>
              <a:cxnLst/>
              <a:rect l="l" t="t" r="r" b="b"/>
              <a:pathLst>
                <a:path w="428625" h="1205864">
                  <a:moveTo>
                    <a:pt x="426593" y="0"/>
                  </a:moveTo>
                  <a:lnTo>
                    <a:pt x="0" y="1080008"/>
                  </a:lnTo>
                  <a:lnTo>
                    <a:pt x="1524" y="1205357"/>
                  </a:lnTo>
                  <a:lnTo>
                    <a:pt x="428244" y="77850"/>
                  </a:lnTo>
                  <a:lnTo>
                    <a:pt x="426593" y="0"/>
                  </a:lnTo>
                  <a:close/>
                </a:path>
              </a:pathLst>
            </a:custGeom>
            <a:solidFill>
              <a:srgbClr val="676767"/>
            </a:solidFill>
          </p:spPr>
          <p:txBody>
            <a:bodyPr wrap="square" lIns="0" tIns="0" rIns="0" bIns="0" rtlCol="0"/>
            <a:lstStyle/>
            <a:p>
              <a:endParaRPr/>
            </a:p>
          </p:txBody>
        </p:sp>
        <p:sp>
          <p:nvSpPr>
            <p:cNvPr id="14" name="object 12">
              <a:extLst>
                <a:ext uri="{FF2B5EF4-FFF2-40B4-BE49-F238E27FC236}">
                  <a16:creationId xmlns:a16="http://schemas.microsoft.com/office/drawing/2014/main" id="{3B34AED6-BBDD-968A-FDAF-89117AE787F4}"/>
                </a:ext>
              </a:extLst>
            </p:cNvPr>
            <p:cNvSpPr/>
            <p:nvPr/>
          </p:nvSpPr>
          <p:spPr>
            <a:xfrm>
              <a:off x="6565392" y="5312663"/>
              <a:ext cx="612775" cy="128270"/>
            </a:xfrm>
            <a:custGeom>
              <a:avLst/>
              <a:gdLst/>
              <a:ahLst/>
              <a:cxnLst/>
              <a:rect l="l" t="t" r="r" b="b"/>
              <a:pathLst>
                <a:path w="612775" h="128270">
                  <a:moveTo>
                    <a:pt x="612648" y="0"/>
                  </a:moveTo>
                  <a:lnTo>
                    <a:pt x="0" y="0"/>
                  </a:lnTo>
                  <a:lnTo>
                    <a:pt x="0" y="128016"/>
                  </a:lnTo>
                  <a:lnTo>
                    <a:pt x="612648" y="128016"/>
                  </a:lnTo>
                  <a:lnTo>
                    <a:pt x="612648" y="0"/>
                  </a:lnTo>
                  <a:close/>
                </a:path>
              </a:pathLst>
            </a:custGeom>
            <a:solidFill>
              <a:srgbClr val="5390A8"/>
            </a:solidFill>
          </p:spPr>
          <p:txBody>
            <a:bodyPr wrap="square" lIns="0" tIns="0" rIns="0" bIns="0" rtlCol="0"/>
            <a:lstStyle/>
            <a:p>
              <a:endParaRPr/>
            </a:p>
          </p:txBody>
        </p:sp>
        <p:sp>
          <p:nvSpPr>
            <p:cNvPr id="15" name="object 13">
              <a:extLst>
                <a:ext uri="{FF2B5EF4-FFF2-40B4-BE49-F238E27FC236}">
                  <a16:creationId xmlns:a16="http://schemas.microsoft.com/office/drawing/2014/main" id="{7859EEDD-B5FA-31EF-13EB-C5124F70E143}"/>
                </a:ext>
              </a:extLst>
            </p:cNvPr>
            <p:cNvSpPr/>
            <p:nvPr/>
          </p:nvSpPr>
          <p:spPr>
            <a:xfrm>
              <a:off x="6565392" y="5221223"/>
              <a:ext cx="657225" cy="81280"/>
            </a:xfrm>
            <a:custGeom>
              <a:avLst/>
              <a:gdLst/>
              <a:ahLst/>
              <a:cxnLst/>
              <a:rect l="l" t="t" r="r" b="b"/>
              <a:pathLst>
                <a:path w="657225" h="81279">
                  <a:moveTo>
                    <a:pt x="656716" y="0"/>
                  </a:moveTo>
                  <a:lnTo>
                    <a:pt x="60959" y="0"/>
                  </a:lnTo>
                  <a:lnTo>
                    <a:pt x="0" y="79247"/>
                  </a:lnTo>
                  <a:lnTo>
                    <a:pt x="611758" y="80772"/>
                  </a:lnTo>
                  <a:lnTo>
                    <a:pt x="656716" y="0"/>
                  </a:lnTo>
                  <a:close/>
                </a:path>
              </a:pathLst>
            </a:custGeom>
            <a:solidFill>
              <a:srgbClr val="DADADA"/>
            </a:solidFill>
          </p:spPr>
          <p:txBody>
            <a:bodyPr wrap="square" lIns="0" tIns="0" rIns="0" bIns="0" rtlCol="0"/>
            <a:lstStyle/>
            <a:p>
              <a:endParaRPr/>
            </a:p>
          </p:txBody>
        </p:sp>
        <p:sp>
          <p:nvSpPr>
            <p:cNvPr id="16" name="object 14">
              <a:extLst>
                <a:ext uri="{FF2B5EF4-FFF2-40B4-BE49-F238E27FC236}">
                  <a16:creationId xmlns:a16="http://schemas.microsoft.com/office/drawing/2014/main" id="{2B5A1F7E-F682-2A28-AAFE-E997AB76828F}"/>
                </a:ext>
              </a:extLst>
            </p:cNvPr>
            <p:cNvSpPr/>
            <p:nvPr/>
          </p:nvSpPr>
          <p:spPr>
            <a:xfrm>
              <a:off x="7178040" y="5212079"/>
              <a:ext cx="44450" cy="227329"/>
            </a:xfrm>
            <a:custGeom>
              <a:avLst/>
              <a:gdLst/>
              <a:ahLst/>
              <a:cxnLst/>
              <a:rect l="l" t="t" r="r" b="b"/>
              <a:pathLst>
                <a:path w="44450" h="227329">
                  <a:moveTo>
                    <a:pt x="43941" y="0"/>
                  </a:moveTo>
                  <a:lnTo>
                    <a:pt x="0" y="92710"/>
                  </a:lnTo>
                  <a:lnTo>
                    <a:pt x="0" y="226949"/>
                  </a:lnTo>
                  <a:lnTo>
                    <a:pt x="43941" y="131064"/>
                  </a:lnTo>
                  <a:lnTo>
                    <a:pt x="43941" y="0"/>
                  </a:lnTo>
                  <a:close/>
                </a:path>
              </a:pathLst>
            </a:custGeom>
            <a:solidFill>
              <a:srgbClr val="676767"/>
            </a:solidFill>
          </p:spPr>
          <p:txBody>
            <a:bodyPr wrap="square" lIns="0" tIns="0" rIns="0" bIns="0" rtlCol="0"/>
            <a:lstStyle/>
            <a:p>
              <a:endParaRPr/>
            </a:p>
          </p:txBody>
        </p:sp>
        <p:sp>
          <p:nvSpPr>
            <p:cNvPr id="17" name="object 15">
              <a:extLst>
                <a:ext uri="{FF2B5EF4-FFF2-40B4-BE49-F238E27FC236}">
                  <a16:creationId xmlns:a16="http://schemas.microsoft.com/office/drawing/2014/main" id="{92C4DB72-0248-9D18-4AA0-3AE103CE1311}"/>
                </a:ext>
              </a:extLst>
            </p:cNvPr>
            <p:cNvSpPr/>
            <p:nvPr/>
          </p:nvSpPr>
          <p:spPr>
            <a:xfrm>
              <a:off x="6729984" y="4379975"/>
              <a:ext cx="100965" cy="365760"/>
            </a:xfrm>
            <a:custGeom>
              <a:avLst/>
              <a:gdLst/>
              <a:ahLst/>
              <a:cxnLst/>
              <a:rect l="l" t="t" r="r" b="b"/>
              <a:pathLst>
                <a:path w="100965" h="365760">
                  <a:moveTo>
                    <a:pt x="100583" y="0"/>
                  </a:moveTo>
                  <a:lnTo>
                    <a:pt x="0" y="0"/>
                  </a:lnTo>
                  <a:lnTo>
                    <a:pt x="0" y="365760"/>
                  </a:lnTo>
                  <a:lnTo>
                    <a:pt x="100583" y="365760"/>
                  </a:lnTo>
                  <a:lnTo>
                    <a:pt x="100583" y="0"/>
                  </a:lnTo>
                  <a:close/>
                </a:path>
              </a:pathLst>
            </a:custGeom>
            <a:solidFill>
              <a:srgbClr val="5390A8"/>
            </a:solidFill>
          </p:spPr>
          <p:txBody>
            <a:bodyPr wrap="square" lIns="0" tIns="0" rIns="0" bIns="0" rtlCol="0"/>
            <a:lstStyle/>
            <a:p>
              <a:endParaRPr/>
            </a:p>
          </p:txBody>
        </p:sp>
        <p:sp>
          <p:nvSpPr>
            <p:cNvPr id="18" name="object 16">
              <a:extLst>
                <a:ext uri="{FF2B5EF4-FFF2-40B4-BE49-F238E27FC236}">
                  <a16:creationId xmlns:a16="http://schemas.microsoft.com/office/drawing/2014/main" id="{3E696965-E740-B974-5DC6-FEFC8B2F525A}"/>
                </a:ext>
              </a:extLst>
            </p:cNvPr>
            <p:cNvSpPr/>
            <p:nvPr/>
          </p:nvSpPr>
          <p:spPr>
            <a:xfrm>
              <a:off x="6720840" y="4279391"/>
              <a:ext cx="190500" cy="99060"/>
            </a:xfrm>
            <a:custGeom>
              <a:avLst/>
              <a:gdLst/>
              <a:ahLst/>
              <a:cxnLst/>
              <a:rect l="l" t="t" r="r" b="b"/>
              <a:pathLst>
                <a:path w="190500" h="99060">
                  <a:moveTo>
                    <a:pt x="132841" y="0"/>
                  </a:moveTo>
                  <a:lnTo>
                    <a:pt x="0" y="98932"/>
                  </a:lnTo>
                  <a:lnTo>
                    <a:pt x="112013" y="98932"/>
                  </a:lnTo>
                  <a:lnTo>
                    <a:pt x="190373" y="6603"/>
                  </a:lnTo>
                  <a:lnTo>
                    <a:pt x="132841" y="0"/>
                  </a:lnTo>
                  <a:close/>
                </a:path>
              </a:pathLst>
            </a:custGeom>
            <a:solidFill>
              <a:srgbClr val="DADADA"/>
            </a:solidFill>
          </p:spPr>
          <p:txBody>
            <a:bodyPr wrap="square" lIns="0" tIns="0" rIns="0" bIns="0" rtlCol="0"/>
            <a:lstStyle/>
            <a:p>
              <a:endParaRPr/>
            </a:p>
          </p:txBody>
        </p:sp>
        <p:sp>
          <p:nvSpPr>
            <p:cNvPr id="19" name="object 17">
              <a:extLst>
                <a:ext uri="{FF2B5EF4-FFF2-40B4-BE49-F238E27FC236}">
                  <a16:creationId xmlns:a16="http://schemas.microsoft.com/office/drawing/2014/main" id="{955C5FC3-A9E5-6AF8-212F-91561FCD2183}"/>
                </a:ext>
              </a:extLst>
            </p:cNvPr>
            <p:cNvSpPr/>
            <p:nvPr/>
          </p:nvSpPr>
          <p:spPr>
            <a:xfrm>
              <a:off x="6830568" y="4288535"/>
              <a:ext cx="90170" cy="464820"/>
            </a:xfrm>
            <a:custGeom>
              <a:avLst/>
              <a:gdLst/>
              <a:ahLst/>
              <a:cxnLst/>
              <a:rect l="l" t="t" r="r" b="b"/>
              <a:pathLst>
                <a:path w="90170" h="464820">
                  <a:moveTo>
                    <a:pt x="89915" y="0"/>
                  </a:moveTo>
                  <a:lnTo>
                    <a:pt x="0" y="88772"/>
                  </a:lnTo>
                  <a:lnTo>
                    <a:pt x="0" y="464819"/>
                  </a:lnTo>
                  <a:lnTo>
                    <a:pt x="89915" y="333120"/>
                  </a:lnTo>
                  <a:lnTo>
                    <a:pt x="89915" y="0"/>
                  </a:lnTo>
                  <a:close/>
                </a:path>
              </a:pathLst>
            </a:custGeom>
            <a:solidFill>
              <a:srgbClr val="676767"/>
            </a:solidFill>
          </p:spPr>
          <p:txBody>
            <a:bodyPr wrap="square" lIns="0" tIns="0" rIns="0" bIns="0" rtlCol="0"/>
            <a:lstStyle/>
            <a:p>
              <a:endParaRPr/>
            </a:p>
          </p:txBody>
        </p:sp>
        <p:sp>
          <p:nvSpPr>
            <p:cNvPr id="20" name="object 18">
              <a:extLst>
                <a:ext uri="{FF2B5EF4-FFF2-40B4-BE49-F238E27FC236}">
                  <a16:creationId xmlns:a16="http://schemas.microsoft.com/office/drawing/2014/main" id="{E5AACEAA-0DDC-1A34-0E02-7B1F5C773A13}"/>
                </a:ext>
              </a:extLst>
            </p:cNvPr>
            <p:cNvSpPr/>
            <p:nvPr/>
          </p:nvSpPr>
          <p:spPr>
            <a:xfrm>
              <a:off x="6519672" y="4544567"/>
              <a:ext cx="119380" cy="466725"/>
            </a:xfrm>
            <a:custGeom>
              <a:avLst/>
              <a:gdLst/>
              <a:ahLst/>
              <a:cxnLst/>
              <a:rect l="l" t="t" r="r" b="b"/>
              <a:pathLst>
                <a:path w="119379" h="466725">
                  <a:moveTo>
                    <a:pt x="118872" y="0"/>
                  </a:moveTo>
                  <a:lnTo>
                    <a:pt x="0" y="0"/>
                  </a:lnTo>
                  <a:lnTo>
                    <a:pt x="0" y="466343"/>
                  </a:lnTo>
                  <a:lnTo>
                    <a:pt x="118872" y="466343"/>
                  </a:lnTo>
                  <a:lnTo>
                    <a:pt x="118872" y="0"/>
                  </a:lnTo>
                  <a:close/>
                </a:path>
              </a:pathLst>
            </a:custGeom>
            <a:solidFill>
              <a:srgbClr val="5390A8"/>
            </a:solidFill>
          </p:spPr>
          <p:txBody>
            <a:bodyPr wrap="square" lIns="0" tIns="0" rIns="0" bIns="0" rtlCol="0"/>
            <a:lstStyle/>
            <a:p>
              <a:endParaRPr/>
            </a:p>
          </p:txBody>
        </p:sp>
        <p:sp>
          <p:nvSpPr>
            <p:cNvPr id="21" name="object 19">
              <a:extLst>
                <a:ext uri="{FF2B5EF4-FFF2-40B4-BE49-F238E27FC236}">
                  <a16:creationId xmlns:a16="http://schemas.microsoft.com/office/drawing/2014/main" id="{903D9238-4C88-B6F9-93AB-B332B01B2913}"/>
                </a:ext>
              </a:extLst>
            </p:cNvPr>
            <p:cNvSpPr/>
            <p:nvPr/>
          </p:nvSpPr>
          <p:spPr>
            <a:xfrm>
              <a:off x="6519672" y="4434839"/>
              <a:ext cx="227329" cy="108585"/>
            </a:xfrm>
            <a:custGeom>
              <a:avLst/>
              <a:gdLst/>
              <a:ahLst/>
              <a:cxnLst/>
              <a:rect l="l" t="t" r="r" b="b"/>
              <a:pathLst>
                <a:path w="227329" h="108585">
                  <a:moveTo>
                    <a:pt x="150368" y="0"/>
                  </a:moveTo>
                  <a:lnTo>
                    <a:pt x="0" y="108204"/>
                  </a:lnTo>
                  <a:lnTo>
                    <a:pt x="123698" y="103632"/>
                  </a:lnTo>
                  <a:lnTo>
                    <a:pt x="227075" y="6096"/>
                  </a:lnTo>
                  <a:lnTo>
                    <a:pt x="150368" y="0"/>
                  </a:lnTo>
                  <a:close/>
                </a:path>
              </a:pathLst>
            </a:custGeom>
            <a:solidFill>
              <a:srgbClr val="DADADA"/>
            </a:solidFill>
          </p:spPr>
          <p:txBody>
            <a:bodyPr wrap="square" lIns="0" tIns="0" rIns="0" bIns="0" rtlCol="0"/>
            <a:lstStyle/>
            <a:p>
              <a:endParaRPr/>
            </a:p>
          </p:txBody>
        </p:sp>
        <p:sp>
          <p:nvSpPr>
            <p:cNvPr id="22" name="object 20">
              <a:extLst>
                <a:ext uri="{FF2B5EF4-FFF2-40B4-BE49-F238E27FC236}">
                  <a16:creationId xmlns:a16="http://schemas.microsoft.com/office/drawing/2014/main" id="{81368839-B9D1-219B-5696-8E0FA6D58841}"/>
                </a:ext>
              </a:extLst>
            </p:cNvPr>
            <p:cNvSpPr/>
            <p:nvPr/>
          </p:nvSpPr>
          <p:spPr>
            <a:xfrm>
              <a:off x="6638544" y="4434839"/>
              <a:ext cx="108585" cy="574675"/>
            </a:xfrm>
            <a:custGeom>
              <a:avLst/>
              <a:gdLst/>
              <a:ahLst/>
              <a:cxnLst/>
              <a:rect l="l" t="t" r="r" b="b"/>
              <a:pathLst>
                <a:path w="108584" h="574675">
                  <a:moveTo>
                    <a:pt x="108203" y="0"/>
                  </a:moveTo>
                  <a:lnTo>
                    <a:pt x="0" y="113918"/>
                  </a:lnTo>
                  <a:lnTo>
                    <a:pt x="1524" y="574421"/>
                  </a:lnTo>
                  <a:lnTo>
                    <a:pt x="108203" y="393192"/>
                  </a:lnTo>
                  <a:lnTo>
                    <a:pt x="108203" y="0"/>
                  </a:lnTo>
                  <a:close/>
                </a:path>
              </a:pathLst>
            </a:custGeom>
            <a:solidFill>
              <a:srgbClr val="676767"/>
            </a:solidFill>
          </p:spPr>
          <p:txBody>
            <a:bodyPr wrap="square" lIns="0" tIns="0" rIns="0" bIns="0" rtlCol="0"/>
            <a:lstStyle/>
            <a:p>
              <a:endParaRPr/>
            </a:p>
          </p:txBody>
        </p:sp>
        <p:sp>
          <p:nvSpPr>
            <p:cNvPr id="23" name="object 21">
              <a:extLst>
                <a:ext uri="{FF2B5EF4-FFF2-40B4-BE49-F238E27FC236}">
                  <a16:creationId xmlns:a16="http://schemas.microsoft.com/office/drawing/2014/main" id="{BB21AF48-41DE-1087-1668-3F5B1794FD85}"/>
                </a:ext>
              </a:extLst>
            </p:cNvPr>
            <p:cNvSpPr/>
            <p:nvPr/>
          </p:nvSpPr>
          <p:spPr>
            <a:xfrm>
              <a:off x="6254496" y="4754879"/>
              <a:ext cx="173990" cy="539750"/>
            </a:xfrm>
            <a:custGeom>
              <a:avLst/>
              <a:gdLst/>
              <a:ahLst/>
              <a:cxnLst/>
              <a:rect l="l" t="t" r="r" b="b"/>
              <a:pathLst>
                <a:path w="173989" h="539750">
                  <a:moveTo>
                    <a:pt x="173736" y="0"/>
                  </a:moveTo>
                  <a:lnTo>
                    <a:pt x="0" y="0"/>
                  </a:lnTo>
                  <a:lnTo>
                    <a:pt x="0" y="539496"/>
                  </a:lnTo>
                  <a:lnTo>
                    <a:pt x="173736" y="539496"/>
                  </a:lnTo>
                  <a:lnTo>
                    <a:pt x="173736" y="0"/>
                  </a:lnTo>
                  <a:close/>
                </a:path>
              </a:pathLst>
            </a:custGeom>
            <a:solidFill>
              <a:srgbClr val="5390A8"/>
            </a:solidFill>
          </p:spPr>
          <p:txBody>
            <a:bodyPr wrap="square" lIns="0" tIns="0" rIns="0" bIns="0" rtlCol="0"/>
            <a:lstStyle/>
            <a:p>
              <a:endParaRPr/>
            </a:p>
          </p:txBody>
        </p:sp>
        <p:sp>
          <p:nvSpPr>
            <p:cNvPr id="24" name="object 22">
              <a:extLst>
                <a:ext uri="{FF2B5EF4-FFF2-40B4-BE49-F238E27FC236}">
                  <a16:creationId xmlns:a16="http://schemas.microsoft.com/office/drawing/2014/main" id="{C053607C-5D56-DF81-A462-8CC54E904B39}"/>
                </a:ext>
              </a:extLst>
            </p:cNvPr>
            <p:cNvSpPr/>
            <p:nvPr/>
          </p:nvSpPr>
          <p:spPr>
            <a:xfrm>
              <a:off x="6254496" y="4626863"/>
              <a:ext cx="309245" cy="126364"/>
            </a:xfrm>
            <a:custGeom>
              <a:avLst/>
              <a:gdLst/>
              <a:ahLst/>
              <a:cxnLst/>
              <a:rect l="l" t="t" r="r" b="b"/>
              <a:pathLst>
                <a:path w="309245" h="126364">
                  <a:moveTo>
                    <a:pt x="309245" y="0"/>
                  </a:moveTo>
                  <a:lnTo>
                    <a:pt x="201294" y="0"/>
                  </a:lnTo>
                  <a:lnTo>
                    <a:pt x="0" y="121666"/>
                  </a:lnTo>
                  <a:lnTo>
                    <a:pt x="170687" y="126365"/>
                  </a:lnTo>
                  <a:lnTo>
                    <a:pt x="309245" y="0"/>
                  </a:lnTo>
                  <a:close/>
                </a:path>
              </a:pathLst>
            </a:custGeom>
            <a:solidFill>
              <a:srgbClr val="DADADA"/>
            </a:solidFill>
          </p:spPr>
          <p:txBody>
            <a:bodyPr wrap="square" lIns="0" tIns="0" rIns="0" bIns="0" rtlCol="0"/>
            <a:lstStyle/>
            <a:p>
              <a:endParaRPr/>
            </a:p>
          </p:txBody>
        </p:sp>
        <p:sp>
          <p:nvSpPr>
            <p:cNvPr id="25" name="object 23">
              <a:extLst>
                <a:ext uri="{FF2B5EF4-FFF2-40B4-BE49-F238E27FC236}">
                  <a16:creationId xmlns:a16="http://schemas.microsoft.com/office/drawing/2014/main" id="{C33C859F-CDB1-352A-F45E-B28E72BD70B0}"/>
                </a:ext>
              </a:extLst>
            </p:cNvPr>
            <p:cNvSpPr/>
            <p:nvPr/>
          </p:nvSpPr>
          <p:spPr>
            <a:xfrm>
              <a:off x="6428232" y="4626863"/>
              <a:ext cx="135890" cy="675005"/>
            </a:xfrm>
            <a:custGeom>
              <a:avLst/>
              <a:gdLst/>
              <a:ahLst/>
              <a:cxnLst/>
              <a:rect l="l" t="t" r="r" b="b"/>
              <a:pathLst>
                <a:path w="135890" h="675004">
                  <a:moveTo>
                    <a:pt x="135509" y="0"/>
                  </a:moveTo>
                  <a:lnTo>
                    <a:pt x="0" y="128016"/>
                  </a:lnTo>
                  <a:lnTo>
                    <a:pt x="0" y="675005"/>
                  </a:lnTo>
                  <a:lnTo>
                    <a:pt x="135509" y="455930"/>
                  </a:lnTo>
                  <a:lnTo>
                    <a:pt x="135509" y="0"/>
                  </a:lnTo>
                  <a:close/>
                </a:path>
              </a:pathLst>
            </a:custGeom>
            <a:solidFill>
              <a:srgbClr val="676767"/>
            </a:solidFill>
          </p:spPr>
          <p:txBody>
            <a:bodyPr wrap="square" lIns="0" tIns="0" rIns="0" bIns="0" rtlCol="0"/>
            <a:lstStyle/>
            <a:p>
              <a:endParaRPr/>
            </a:p>
          </p:txBody>
        </p:sp>
        <p:sp>
          <p:nvSpPr>
            <p:cNvPr id="26" name="object 24">
              <a:extLst>
                <a:ext uri="{FF2B5EF4-FFF2-40B4-BE49-F238E27FC236}">
                  <a16:creationId xmlns:a16="http://schemas.microsoft.com/office/drawing/2014/main" id="{2FA4FD3C-027B-DDCC-688E-14F5AAE730EF}"/>
                </a:ext>
              </a:extLst>
            </p:cNvPr>
            <p:cNvSpPr/>
            <p:nvPr/>
          </p:nvSpPr>
          <p:spPr>
            <a:xfrm>
              <a:off x="7287768" y="4041647"/>
              <a:ext cx="364490" cy="346075"/>
            </a:xfrm>
            <a:custGeom>
              <a:avLst/>
              <a:gdLst/>
              <a:ahLst/>
              <a:cxnLst/>
              <a:rect l="l" t="t" r="r" b="b"/>
              <a:pathLst>
                <a:path w="364490" h="346075">
                  <a:moveTo>
                    <a:pt x="297433" y="0"/>
                  </a:moveTo>
                  <a:lnTo>
                    <a:pt x="162178" y="1650"/>
                  </a:lnTo>
                  <a:lnTo>
                    <a:pt x="98551" y="79756"/>
                  </a:lnTo>
                  <a:lnTo>
                    <a:pt x="71500" y="156209"/>
                  </a:lnTo>
                  <a:lnTo>
                    <a:pt x="12700" y="251840"/>
                  </a:lnTo>
                  <a:lnTo>
                    <a:pt x="0" y="294894"/>
                  </a:lnTo>
                  <a:lnTo>
                    <a:pt x="3175" y="307594"/>
                  </a:lnTo>
                  <a:lnTo>
                    <a:pt x="23875" y="345820"/>
                  </a:lnTo>
                  <a:lnTo>
                    <a:pt x="208279" y="345820"/>
                  </a:lnTo>
                  <a:lnTo>
                    <a:pt x="235330" y="333120"/>
                  </a:lnTo>
                  <a:lnTo>
                    <a:pt x="257682" y="304419"/>
                  </a:lnTo>
                  <a:lnTo>
                    <a:pt x="254380" y="251840"/>
                  </a:lnTo>
                  <a:lnTo>
                    <a:pt x="254380" y="232663"/>
                  </a:lnTo>
                  <a:lnTo>
                    <a:pt x="257682" y="224789"/>
                  </a:lnTo>
                  <a:lnTo>
                    <a:pt x="262381" y="218312"/>
                  </a:lnTo>
                  <a:lnTo>
                    <a:pt x="264032" y="216788"/>
                  </a:lnTo>
                  <a:lnTo>
                    <a:pt x="268731" y="213613"/>
                  </a:lnTo>
                  <a:lnTo>
                    <a:pt x="275081" y="215137"/>
                  </a:lnTo>
                  <a:lnTo>
                    <a:pt x="275081" y="264540"/>
                  </a:lnTo>
                  <a:lnTo>
                    <a:pt x="329183" y="154558"/>
                  </a:lnTo>
                  <a:lnTo>
                    <a:pt x="330834" y="121157"/>
                  </a:lnTo>
                  <a:lnTo>
                    <a:pt x="329183" y="113156"/>
                  </a:lnTo>
                  <a:lnTo>
                    <a:pt x="329183" y="108331"/>
                  </a:lnTo>
                  <a:lnTo>
                    <a:pt x="330834" y="100456"/>
                  </a:lnTo>
                  <a:lnTo>
                    <a:pt x="338708" y="95631"/>
                  </a:lnTo>
                  <a:lnTo>
                    <a:pt x="341883" y="97281"/>
                  </a:lnTo>
                  <a:lnTo>
                    <a:pt x="345058" y="101981"/>
                  </a:lnTo>
                  <a:lnTo>
                    <a:pt x="343534" y="132333"/>
                  </a:lnTo>
                  <a:lnTo>
                    <a:pt x="364108" y="82931"/>
                  </a:lnTo>
                  <a:lnTo>
                    <a:pt x="360933" y="39877"/>
                  </a:lnTo>
                  <a:lnTo>
                    <a:pt x="356234" y="35051"/>
                  </a:lnTo>
                  <a:lnTo>
                    <a:pt x="321182" y="33527"/>
                  </a:lnTo>
                  <a:lnTo>
                    <a:pt x="297433" y="0"/>
                  </a:lnTo>
                  <a:close/>
                </a:path>
              </a:pathLst>
            </a:custGeom>
            <a:solidFill>
              <a:srgbClr val="5390A8"/>
            </a:solidFill>
          </p:spPr>
          <p:txBody>
            <a:bodyPr wrap="square" lIns="0" tIns="0" rIns="0" bIns="0" rtlCol="0"/>
            <a:lstStyle/>
            <a:p>
              <a:endParaRPr/>
            </a:p>
          </p:txBody>
        </p:sp>
        <p:sp>
          <p:nvSpPr>
            <p:cNvPr id="27" name="object 25">
              <a:extLst>
                <a:ext uri="{FF2B5EF4-FFF2-40B4-BE49-F238E27FC236}">
                  <a16:creationId xmlns:a16="http://schemas.microsoft.com/office/drawing/2014/main" id="{B2ADBA00-FA49-EE5C-7117-12C1CD507CDF}"/>
                </a:ext>
              </a:extLst>
            </p:cNvPr>
            <p:cNvSpPr/>
            <p:nvPr/>
          </p:nvSpPr>
          <p:spPr>
            <a:xfrm>
              <a:off x="7287768" y="4123943"/>
              <a:ext cx="245745" cy="210820"/>
            </a:xfrm>
            <a:custGeom>
              <a:avLst/>
              <a:gdLst/>
              <a:ahLst/>
              <a:cxnLst/>
              <a:rect l="l" t="t" r="r" b="b"/>
              <a:pathLst>
                <a:path w="245745" h="210820">
                  <a:moveTo>
                    <a:pt x="44196" y="209042"/>
                  </a:moveTo>
                  <a:lnTo>
                    <a:pt x="42672" y="184150"/>
                  </a:lnTo>
                  <a:lnTo>
                    <a:pt x="3048" y="182880"/>
                  </a:lnTo>
                  <a:lnTo>
                    <a:pt x="0" y="209042"/>
                  </a:lnTo>
                  <a:lnTo>
                    <a:pt x="44196" y="209042"/>
                  </a:lnTo>
                  <a:close/>
                </a:path>
                <a:path w="245745" h="210820">
                  <a:moveTo>
                    <a:pt x="137160" y="182880"/>
                  </a:moveTo>
                  <a:lnTo>
                    <a:pt x="54864" y="182880"/>
                  </a:lnTo>
                  <a:lnTo>
                    <a:pt x="54864" y="210312"/>
                  </a:lnTo>
                  <a:lnTo>
                    <a:pt x="137160" y="210312"/>
                  </a:lnTo>
                  <a:lnTo>
                    <a:pt x="137160" y="182880"/>
                  </a:lnTo>
                  <a:close/>
                </a:path>
                <a:path w="245745" h="210820">
                  <a:moveTo>
                    <a:pt x="190500" y="209042"/>
                  </a:moveTo>
                  <a:lnTo>
                    <a:pt x="187325" y="182880"/>
                  </a:lnTo>
                  <a:lnTo>
                    <a:pt x="147828" y="184150"/>
                  </a:lnTo>
                  <a:lnTo>
                    <a:pt x="146304" y="209042"/>
                  </a:lnTo>
                  <a:lnTo>
                    <a:pt x="190500" y="209042"/>
                  </a:lnTo>
                  <a:close/>
                </a:path>
                <a:path w="245745" h="210820">
                  <a:moveTo>
                    <a:pt x="227076" y="109728"/>
                  </a:moveTo>
                  <a:lnTo>
                    <a:pt x="66548" y="109728"/>
                  </a:lnTo>
                  <a:lnTo>
                    <a:pt x="18288" y="161798"/>
                  </a:lnTo>
                  <a:lnTo>
                    <a:pt x="181864" y="163195"/>
                  </a:lnTo>
                  <a:lnTo>
                    <a:pt x="227076" y="109728"/>
                  </a:lnTo>
                  <a:close/>
                </a:path>
                <a:path w="245745" h="210820">
                  <a:moveTo>
                    <a:pt x="245364" y="77470"/>
                  </a:moveTo>
                  <a:lnTo>
                    <a:pt x="235839" y="1651"/>
                  </a:lnTo>
                  <a:lnTo>
                    <a:pt x="96901" y="0"/>
                  </a:lnTo>
                  <a:lnTo>
                    <a:pt x="73152" y="80645"/>
                  </a:lnTo>
                  <a:lnTo>
                    <a:pt x="245364" y="77470"/>
                  </a:lnTo>
                  <a:close/>
                </a:path>
              </a:pathLst>
            </a:custGeom>
            <a:solidFill>
              <a:srgbClr val="003366"/>
            </a:solidFill>
          </p:spPr>
          <p:txBody>
            <a:bodyPr wrap="square" lIns="0" tIns="0" rIns="0" bIns="0" rtlCol="0"/>
            <a:lstStyle/>
            <a:p>
              <a:endParaRPr/>
            </a:p>
          </p:txBody>
        </p:sp>
        <p:sp>
          <p:nvSpPr>
            <p:cNvPr id="28" name="object 26">
              <a:extLst>
                <a:ext uri="{FF2B5EF4-FFF2-40B4-BE49-F238E27FC236}">
                  <a16:creationId xmlns:a16="http://schemas.microsoft.com/office/drawing/2014/main" id="{166CAFBF-9818-54B5-A7CB-1A822CBC0107}"/>
                </a:ext>
              </a:extLst>
            </p:cNvPr>
            <p:cNvSpPr/>
            <p:nvPr/>
          </p:nvSpPr>
          <p:spPr>
            <a:xfrm>
              <a:off x="7543800" y="4096511"/>
              <a:ext cx="53340" cy="172720"/>
            </a:xfrm>
            <a:custGeom>
              <a:avLst/>
              <a:gdLst/>
              <a:ahLst/>
              <a:cxnLst/>
              <a:rect l="l" t="t" r="r" b="b"/>
              <a:pathLst>
                <a:path w="53340" h="172720">
                  <a:moveTo>
                    <a:pt x="21971" y="0"/>
                  </a:moveTo>
                  <a:lnTo>
                    <a:pt x="0" y="28448"/>
                  </a:lnTo>
                  <a:lnTo>
                    <a:pt x="10922" y="90043"/>
                  </a:lnTo>
                  <a:lnTo>
                    <a:pt x="10922" y="137413"/>
                  </a:lnTo>
                  <a:lnTo>
                    <a:pt x="21971" y="143763"/>
                  </a:lnTo>
                  <a:lnTo>
                    <a:pt x="28194" y="151637"/>
                  </a:lnTo>
                  <a:lnTo>
                    <a:pt x="28194" y="172212"/>
                  </a:lnTo>
                  <a:lnTo>
                    <a:pt x="53340" y="107442"/>
                  </a:lnTo>
                  <a:lnTo>
                    <a:pt x="51689" y="74294"/>
                  </a:lnTo>
                  <a:lnTo>
                    <a:pt x="51689" y="63118"/>
                  </a:lnTo>
                  <a:lnTo>
                    <a:pt x="48641" y="58419"/>
                  </a:lnTo>
                  <a:lnTo>
                    <a:pt x="37592" y="55244"/>
                  </a:lnTo>
                  <a:lnTo>
                    <a:pt x="21971" y="0"/>
                  </a:lnTo>
                  <a:close/>
                </a:path>
              </a:pathLst>
            </a:custGeom>
            <a:solidFill>
              <a:srgbClr val="676767"/>
            </a:solidFill>
          </p:spPr>
          <p:txBody>
            <a:bodyPr wrap="square" lIns="0" tIns="0" rIns="0" bIns="0" rtlCol="0"/>
            <a:lstStyle/>
            <a:p>
              <a:endParaRPr/>
            </a:p>
          </p:txBody>
        </p:sp>
        <p:sp>
          <p:nvSpPr>
            <p:cNvPr id="29" name="object 27">
              <a:extLst>
                <a:ext uri="{FF2B5EF4-FFF2-40B4-BE49-F238E27FC236}">
                  <a16:creationId xmlns:a16="http://schemas.microsoft.com/office/drawing/2014/main" id="{A14A7A84-9ACD-CE7F-93A1-9475F165FFBD}"/>
                </a:ext>
              </a:extLst>
            </p:cNvPr>
            <p:cNvSpPr/>
            <p:nvPr/>
          </p:nvSpPr>
          <p:spPr>
            <a:xfrm>
              <a:off x="7543800" y="4055363"/>
              <a:ext cx="76200" cy="213360"/>
            </a:xfrm>
            <a:custGeom>
              <a:avLst/>
              <a:gdLst/>
              <a:ahLst/>
              <a:cxnLst/>
              <a:rect l="l" t="t" r="r" b="b"/>
              <a:pathLst>
                <a:path w="76200" h="213360">
                  <a:moveTo>
                    <a:pt x="53213" y="148590"/>
                  </a:moveTo>
                  <a:lnTo>
                    <a:pt x="51689" y="115443"/>
                  </a:lnTo>
                  <a:lnTo>
                    <a:pt x="51689" y="104267"/>
                  </a:lnTo>
                  <a:lnTo>
                    <a:pt x="48387" y="99568"/>
                  </a:lnTo>
                  <a:lnTo>
                    <a:pt x="37084" y="96393"/>
                  </a:lnTo>
                  <a:lnTo>
                    <a:pt x="20955" y="41148"/>
                  </a:lnTo>
                  <a:lnTo>
                    <a:pt x="0" y="69596"/>
                  </a:lnTo>
                  <a:lnTo>
                    <a:pt x="9652" y="131191"/>
                  </a:lnTo>
                  <a:lnTo>
                    <a:pt x="9652" y="178562"/>
                  </a:lnTo>
                  <a:lnTo>
                    <a:pt x="20955" y="184912"/>
                  </a:lnTo>
                  <a:lnTo>
                    <a:pt x="27432" y="192786"/>
                  </a:lnTo>
                  <a:lnTo>
                    <a:pt x="29083" y="213360"/>
                  </a:lnTo>
                  <a:lnTo>
                    <a:pt x="53213" y="148590"/>
                  </a:lnTo>
                  <a:close/>
                </a:path>
                <a:path w="76200" h="213360">
                  <a:moveTo>
                    <a:pt x="75946" y="49022"/>
                  </a:moveTo>
                  <a:lnTo>
                    <a:pt x="46609" y="0"/>
                  </a:lnTo>
                  <a:lnTo>
                    <a:pt x="32004" y="28448"/>
                  </a:lnTo>
                  <a:lnTo>
                    <a:pt x="48514" y="80772"/>
                  </a:lnTo>
                  <a:lnTo>
                    <a:pt x="75946" y="49022"/>
                  </a:lnTo>
                  <a:close/>
                </a:path>
              </a:pathLst>
            </a:custGeom>
            <a:solidFill>
              <a:srgbClr val="003366"/>
            </a:solidFill>
          </p:spPr>
          <p:txBody>
            <a:bodyPr wrap="square" lIns="0" tIns="0" rIns="0" bIns="0" rtlCol="0"/>
            <a:lstStyle/>
            <a:p>
              <a:endParaRPr/>
            </a:p>
          </p:txBody>
        </p:sp>
        <p:sp>
          <p:nvSpPr>
            <p:cNvPr id="30" name="object 28">
              <a:extLst>
                <a:ext uri="{FF2B5EF4-FFF2-40B4-BE49-F238E27FC236}">
                  <a16:creationId xmlns:a16="http://schemas.microsoft.com/office/drawing/2014/main" id="{0E854A11-350A-0D88-7FC1-A7B074AEE33D}"/>
                </a:ext>
              </a:extLst>
            </p:cNvPr>
            <p:cNvSpPr/>
            <p:nvPr/>
          </p:nvSpPr>
          <p:spPr>
            <a:xfrm>
              <a:off x="7575804" y="4055363"/>
              <a:ext cx="44450" cy="81280"/>
            </a:xfrm>
            <a:custGeom>
              <a:avLst/>
              <a:gdLst/>
              <a:ahLst/>
              <a:cxnLst/>
              <a:rect l="l" t="t" r="r" b="b"/>
              <a:pathLst>
                <a:path w="44450" h="81279">
                  <a:moveTo>
                    <a:pt x="16510" y="80772"/>
                  </a:moveTo>
                  <a:lnTo>
                    <a:pt x="43942" y="49022"/>
                  </a:lnTo>
                  <a:lnTo>
                    <a:pt x="14604" y="0"/>
                  </a:lnTo>
                  <a:lnTo>
                    <a:pt x="0" y="28448"/>
                  </a:lnTo>
                  <a:lnTo>
                    <a:pt x="16510" y="80772"/>
                  </a:lnTo>
                </a:path>
              </a:pathLst>
            </a:custGeom>
            <a:ln w="12700">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B795743-7995-B9EB-BC9E-EDEEADD11F9D}"/>
                </a:ext>
              </a:extLst>
            </p:cNvPr>
            <p:cNvSpPr/>
            <p:nvPr/>
          </p:nvSpPr>
          <p:spPr>
            <a:xfrm>
              <a:off x="7077456" y="4334255"/>
              <a:ext cx="410209" cy="382905"/>
            </a:xfrm>
            <a:custGeom>
              <a:avLst/>
              <a:gdLst/>
              <a:ahLst/>
              <a:cxnLst/>
              <a:rect l="l" t="t" r="r" b="b"/>
              <a:pathLst>
                <a:path w="410209" h="382904">
                  <a:moveTo>
                    <a:pt x="334645" y="0"/>
                  </a:moveTo>
                  <a:lnTo>
                    <a:pt x="182499" y="1524"/>
                  </a:lnTo>
                  <a:lnTo>
                    <a:pt x="112014" y="86868"/>
                  </a:lnTo>
                  <a:lnTo>
                    <a:pt x="80010" y="172212"/>
                  </a:lnTo>
                  <a:lnTo>
                    <a:pt x="14350" y="279781"/>
                  </a:lnTo>
                  <a:lnTo>
                    <a:pt x="0" y="325628"/>
                  </a:lnTo>
                  <a:lnTo>
                    <a:pt x="3175" y="339852"/>
                  </a:lnTo>
                  <a:lnTo>
                    <a:pt x="27177" y="382524"/>
                  </a:lnTo>
                  <a:lnTo>
                    <a:pt x="235330" y="382524"/>
                  </a:lnTo>
                  <a:lnTo>
                    <a:pt x="264160" y="368300"/>
                  </a:lnTo>
                  <a:lnTo>
                    <a:pt x="289814" y="336677"/>
                  </a:lnTo>
                  <a:lnTo>
                    <a:pt x="286639" y="278130"/>
                  </a:lnTo>
                  <a:lnTo>
                    <a:pt x="286639" y="257556"/>
                  </a:lnTo>
                  <a:lnTo>
                    <a:pt x="289814" y="249682"/>
                  </a:lnTo>
                  <a:lnTo>
                    <a:pt x="294640" y="241808"/>
                  </a:lnTo>
                  <a:lnTo>
                    <a:pt x="296164" y="240284"/>
                  </a:lnTo>
                  <a:lnTo>
                    <a:pt x="302641" y="237109"/>
                  </a:lnTo>
                  <a:lnTo>
                    <a:pt x="308991" y="238633"/>
                  </a:lnTo>
                  <a:lnTo>
                    <a:pt x="310642" y="246507"/>
                  </a:lnTo>
                  <a:lnTo>
                    <a:pt x="310642" y="292354"/>
                  </a:lnTo>
                  <a:lnTo>
                    <a:pt x="371475" y="170688"/>
                  </a:lnTo>
                  <a:lnTo>
                    <a:pt x="372999" y="132715"/>
                  </a:lnTo>
                  <a:lnTo>
                    <a:pt x="369824" y="124841"/>
                  </a:lnTo>
                  <a:lnTo>
                    <a:pt x="371475" y="120142"/>
                  </a:lnTo>
                  <a:lnTo>
                    <a:pt x="372999" y="110617"/>
                  </a:lnTo>
                  <a:lnTo>
                    <a:pt x="381000" y="105918"/>
                  </a:lnTo>
                  <a:lnTo>
                    <a:pt x="384301" y="107442"/>
                  </a:lnTo>
                  <a:lnTo>
                    <a:pt x="387476" y="112268"/>
                  </a:lnTo>
                  <a:lnTo>
                    <a:pt x="385825" y="145415"/>
                  </a:lnTo>
                  <a:lnTo>
                    <a:pt x="409828" y="91694"/>
                  </a:lnTo>
                  <a:lnTo>
                    <a:pt x="405129" y="44196"/>
                  </a:lnTo>
                  <a:lnTo>
                    <a:pt x="400303" y="37973"/>
                  </a:lnTo>
                  <a:lnTo>
                    <a:pt x="361823" y="36322"/>
                  </a:lnTo>
                  <a:lnTo>
                    <a:pt x="334645" y="0"/>
                  </a:lnTo>
                  <a:close/>
                </a:path>
              </a:pathLst>
            </a:custGeom>
            <a:solidFill>
              <a:srgbClr val="895CFC"/>
            </a:solidFill>
          </p:spPr>
          <p:txBody>
            <a:bodyPr wrap="square" lIns="0" tIns="0" rIns="0" bIns="0" rtlCol="0"/>
            <a:lstStyle/>
            <a:p>
              <a:endParaRPr/>
            </a:p>
          </p:txBody>
        </p:sp>
        <p:sp>
          <p:nvSpPr>
            <p:cNvPr id="32" name="object 30">
              <a:extLst>
                <a:ext uri="{FF2B5EF4-FFF2-40B4-BE49-F238E27FC236}">
                  <a16:creationId xmlns:a16="http://schemas.microsoft.com/office/drawing/2014/main" id="{B31BC200-E525-87B2-1040-572F87565148}"/>
                </a:ext>
              </a:extLst>
            </p:cNvPr>
            <p:cNvSpPr/>
            <p:nvPr/>
          </p:nvSpPr>
          <p:spPr>
            <a:xfrm>
              <a:off x="7159752" y="4425695"/>
              <a:ext cx="190500" cy="90170"/>
            </a:xfrm>
            <a:custGeom>
              <a:avLst/>
              <a:gdLst/>
              <a:ahLst/>
              <a:cxnLst/>
              <a:rect l="l" t="t" r="r" b="b"/>
              <a:pathLst>
                <a:path w="190500" h="90170">
                  <a:moveTo>
                    <a:pt x="26543" y="0"/>
                  </a:moveTo>
                  <a:lnTo>
                    <a:pt x="0" y="89915"/>
                  </a:lnTo>
                  <a:lnTo>
                    <a:pt x="190500" y="86740"/>
                  </a:lnTo>
                  <a:lnTo>
                    <a:pt x="179577" y="1523"/>
                  </a:lnTo>
                  <a:lnTo>
                    <a:pt x="26543" y="0"/>
                  </a:lnTo>
                  <a:close/>
                </a:path>
              </a:pathLst>
            </a:custGeom>
            <a:solidFill>
              <a:srgbClr val="003366"/>
            </a:solidFill>
          </p:spPr>
          <p:txBody>
            <a:bodyPr wrap="square" lIns="0" tIns="0" rIns="0" bIns="0" rtlCol="0"/>
            <a:lstStyle/>
            <a:p>
              <a:endParaRPr/>
            </a:p>
          </p:txBody>
        </p:sp>
        <p:pic>
          <p:nvPicPr>
            <p:cNvPr id="33" name="object 31">
              <a:extLst>
                <a:ext uri="{FF2B5EF4-FFF2-40B4-BE49-F238E27FC236}">
                  <a16:creationId xmlns:a16="http://schemas.microsoft.com/office/drawing/2014/main" id="{FD9336C3-8BCD-EDC0-7097-FCFAF20FF9E5}"/>
                </a:ext>
              </a:extLst>
            </p:cNvPr>
            <p:cNvPicPr/>
            <p:nvPr/>
          </p:nvPicPr>
          <p:blipFill>
            <a:blip r:embed="rId2" cstate="print"/>
            <a:stretch>
              <a:fillRect/>
            </a:stretch>
          </p:blipFill>
          <p:spPr>
            <a:xfrm>
              <a:off x="7086600" y="4544567"/>
              <a:ext cx="254380" cy="118871"/>
            </a:xfrm>
            <a:prstGeom prst="rect">
              <a:avLst/>
            </a:prstGeom>
          </p:spPr>
        </p:pic>
        <p:sp>
          <p:nvSpPr>
            <p:cNvPr id="34" name="object 32">
              <a:extLst>
                <a:ext uri="{FF2B5EF4-FFF2-40B4-BE49-F238E27FC236}">
                  <a16:creationId xmlns:a16="http://schemas.microsoft.com/office/drawing/2014/main" id="{2EE89444-6299-1A45-ED4B-4636CC63B424}"/>
                </a:ext>
              </a:extLst>
            </p:cNvPr>
            <p:cNvSpPr/>
            <p:nvPr/>
          </p:nvSpPr>
          <p:spPr>
            <a:xfrm>
              <a:off x="7370064" y="4389119"/>
              <a:ext cx="62865" cy="200025"/>
            </a:xfrm>
            <a:custGeom>
              <a:avLst/>
              <a:gdLst/>
              <a:ahLst/>
              <a:cxnLst/>
              <a:rect l="l" t="t" r="r" b="b"/>
              <a:pathLst>
                <a:path w="62865" h="200025">
                  <a:moveTo>
                    <a:pt x="24637" y="0"/>
                  </a:moveTo>
                  <a:lnTo>
                    <a:pt x="0" y="34035"/>
                  </a:lnTo>
                  <a:lnTo>
                    <a:pt x="11429" y="103885"/>
                  </a:lnTo>
                  <a:lnTo>
                    <a:pt x="11429" y="159003"/>
                  </a:lnTo>
                  <a:lnTo>
                    <a:pt x="24637" y="165480"/>
                  </a:lnTo>
                  <a:lnTo>
                    <a:pt x="32765" y="175259"/>
                  </a:lnTo>
                  <a:lnTo>
                    <a:pt x="32765" y="199516"/>
                  </a:lnTo>
                  <a:lnTo>
                    <a:pt x="62356" y="123316"/>
                  </a:lnTo>
                  <a:lnTo>
                    <a:pt x="60705" y="85978"/>
                  </a:lnTo>
                  <a:lnTo>
                    <a:pt x="60705" y="73024"/>
                  </a:lnTo>
                  <a:lnTo>
                    <a:pt x="57403" y="68198"/>
                  </a:lnTo>
                  <a:lnTo>
                    <a:pt x="44322" y="64896"/>
                  </a:lnTo>
                  <a:lnTo>
                    <a:pt x="24637" y="0"/>
                  </a:lnTo>
                  <a:close/>
                </a:path>
              </a:pathLst>
            </a:custGeom>
            <a:solidFill>
              <a:srgbClr val="114FFA"/>
            </a:solidFill>
          </p:spPr>
          <p:txBody>
            <a:bodyPr wrap="square" lIns="0" tIns="0" rIns="0" bIns="0" rtlCol="0"/>
            <a:lstStyle/>
            <a:p>
              <a:endParaRPr/>
            </a:p>
          </p:txBody>
        </p:sp>
        <p:sp>
          <p:nvSpPr>
            <p:cNvPr id="35" name="object 33">
              <a:extLst>
                <a:ext uri="{FF2B5EF4-FFF2-40B4-BE49-F238E27FC236}">
                  <a16:creationId xmlns:a16="http://schemas.microsoft.com/office/drawing/2014/main" id="{A1F7063C-8374-B74E-5B7A-8BF3D0CB198D}"/>
                </a:ext>
              </a:extLst>
            </p:cNvPr>
            <p:cNvSpPr/>
            <p:nvPr/>
          </p:nvSpPr>
          <p:spPr>
            <a:xfrm>
              <a:off x="7360920" y="4357115"/>
              <a:ext cx="85725" cy="231775"/>
            </a:xfrm>
            <a:custGeom>
              <a:avLst/>
              <a:gdLst/>
              <a:ahLst/>
              <a:cxnLst/>
              <a:rect l="l" t="t" r="r" b="b"/>
              <a:pathLst>
                <a:path w="85725" h="231775">
                  <a:moveTo>
                    <a:pt x="62357" y="159258"/>
                  </a:moveTo>
                  <a:lnTo>
                    <a:pt x="60706" y="122936"/>
                  </a:lnTo>
                  <a:lnTo>
                    <a:pt x="60706" y="110363"/>
                  </a:lnTo>
                  <a:lnTo>
                    <a:pt x="57404" y="105664"/>
                  </a:lnTo>
                  <a:lnTo>
                    <a:pt x="44323" y="102489"/>
                  </a:lnTo>
                  <a:lnTo>
                    <a:pt x="24638" y="41148"/>
                  </a:lnTo>
                  <a:lnTo>
                    <a:pt x="0" y="72644"/>
                  </a:lnTo>
                  <a:lnTo>
                    <a:pt x="11430" y="140335"/>
                  </a:lnTo>
                  <a:lnTo>
                    <a:pt x="11430" y="193802"/>
                  </a:lnTo>
                  <a:lnTo>
                    <a:pt x="24638" y="200152"/>
                  </a:lnTo>
                  <a:lnTo>
                    <a:pt x="32766" y="208026"/>
                  </a:lnTo>
                  <a:lnTo>
                    <a:pt x="32766" y="231648"/>
                  </a:lnTo>
                  <a:lnTo>
                    <a:pt x="62357" y="159258"/>
                  </a:lnTo>
                  <a:close/>
                </a:path>
                <a:path w="85725" h="231775">
                  <a:moveTo>
                    <a:pt x="85344" y="49149"/>
                  </a:moveTo>
                  <a:lnTo>
                    <a:pt x="55372" y="0"/>
                  </a:lnTo>
                  <a:lnTo>
                    <a:pt x="41148" y="28829"/>
                  </a:lnTo>
                  <a:lnTo>
                    <a:pt x="58547" y="80899"/>
                  </a:lnTo>
                  <a:lnTo>
                    <a:pt x="85344" y="49149"/>
                  </a:lnTo>
                  <a:close/>
                </a:path>
              </a:pathLst>
            </a:custGeom>
            <a:solidFill>
              <a:srgbClr val="003366"/>
            </a:solidFill>
          </p:spPr>
          <p:txBody>
            <a:bodyPr wrap="square" lIns="0" tIns="0" rIns="0" bIns="0" rtlCol="0"/>
            <a:lstStyle/>
            <a:p>
              <a:endParaRPr/>
            </a:p>
          </p:txBody>
        </p:sp>
        <p:sp>
          <p:nvSpPr>
            <p:cNvPr id="36" name="object 34">
              <a:extLst>
                <a:ext uri="{FF2B5EF4-FFF2-40B4-BE49-F238E27FC236}">
                  <a16:creationId xmlns:a16="http://schemas.microsoft.com/office/drawing/2014/main" id="{3FE2FCC8-0168-E6A0-1E67-D2D6D8164F62}"/>
                </a:ext>
              </a:extLst>
            </p:cNvPr>
            <p:cNvSpPr/>
            <p:nvPr/>
          </p:nvSpPr>
          <p:spPr>
            <a:xfrm>
              <a:off x="7402068" y="4357115"/>
              <a:ext cx="44450" cy="81280"/>
            </a:xfrm>
            <a:custGeom>
              <a:avLst/>
              <a:gdLst/>
              <a:ahLst/>
              <a:cxnLst/>
              <a:rect l="l" t="t" r="r" b="b"/>
              <a:pathLst>
                <a:path w="44450" h="81279">
                  <a:moveTo>
                    <a:pt x="17399" y="80898"/>
                  </a:moveTo>
                  <a:lnTo>
                    <a:pt x="44196" y="49148"/>
                  </a:lnTo>
                  <a:lnTo>
                    <a:pt x="14224" y="0"/>
                  </a:lnTo>
                  <a:lnTo>
                    <a:pt x="0" y="28828"/>
                  </a:lnTo>
                  <a:lnTo>
                    <a:pt x="17399" y="80898"/>
                  </a:lnTo>
                </a:path>
              </a:pathLst>
            </a:custGeom>
            <a:ln w="12700">
              <a:solidFill>
                <a:srgbClr val="000000"/>
              </a:solidFill>
            </a:ln>
          </p:spPr>
          <p:txBody>
            <a:bodyPr wrap="square" lIns="0" tIns="0" rIns="0" bIns="0" rtlCol="0"/>
            <a:lstStyle/>
            <a:p>
              <a:endParaRPr/>
            </a:p>
          </p:txBody>
        </p:sp>
        <p:sp>
          <p:nvSpPr>
            <p:cNvPr id="37" name="object 35">
              <a:extLst>
                <a:ext uri="{FF2B5EF4-FFF2-40B4-BE49-F238E27FC236}">
                  <a16:creationId xmlns:a16="http://schemas.microsoft.com/office/drawing/2014/main" id="{6739C68B-13BE-B600-5801-9712149B11A1}"/>
                </a:ext>
              </a:extLst>
            </p:cNvPr>
            <p:cNvSpPr/>
            <p:nvPr/>
          </p:nvSpPr>
          <p:spPr>
            <a:xfrm>
              <a:off x="6876288" y="4654295"/>
              <a:ext cx="447040" cy="428625"/>
            </a:xfrm>
            <a:custGeom>
              <a:avLst/>
              <a:gdLst/>
              <a:ahLst/>
              <a:cxnLst/>
              <a:rect l="l" t="t" r="r" b="b"/>
              <a:pathLst>
                <a:path w="447040" h="428625">
                  <a:moveTo>
                    <a:pt x="364997" y="0"/>
                  </a:moveTo>
                  <a:lnTo>
                    <a:pt x="199008" y="1523"/>
                  </a:lnTo>
                  <a:lnTo>
                    <a:pt x="122173" y="97662"/>
                  </a:lnTo>
                  <a:lnTo>
                    <a:pt x="87756" y="193674"/>
                  </a:lnTo>
                  <a:lnTo>
                    <a:pt x="15620" y="313308"/>
                  </a:lnTo>
                  <a:lnTo>
                    <a:pt x="0" y="363600"/>
                  </a:lnTo>
                  <a:lnTo>
                    <a:pt x="3175" y="380999"/>
                  </a:lnTo>
                  <a:lnTo>
                    <a:pt x="29717" y="428243"/>
                  </a:lnTo>
                  <a:lnTo>
                    <a:pt x="255396" y="428243"/>
                  </a:lnTo>
                  <a:lnTo>
                    <a:pt x="288289" y="412495"/>
                  </a:lnTo>
                  <a:lnTo>
                    <a:pt x="316483" y="376300"/>
                  </a:lnTo>
                  <a:lnTo>
                    <a:pt x="313308" y="311657"/>
                  </a:lnTo>
                  <a:lnTo>
                    <a:pt x="313308" y="288035"/>
                  </a:lnTo>
                  <a:lnTo>
                    <a:pt x="316483" y="278637"/>
                  </a:lnTo>
                  <a:lnTo>
                    <a:pt x="321182" y="270763"/>
                  </a:lnTo>
                  <a:lnTo>
                    <a:pt x="322706" y="267588"/>
                  </a:lnTo>
                  <a:lnTo>
                    <a:pt x="328929" y="264413"/>
                  </a:lnTo>
                  <a:lnTo>
                    <a:pt x="336803" y="266064"/>
                  </a:lnTo>
                  <a:lnTo>
                    <a:pt x="338454" y="275462"/>
                  </a:lnTo>
                  <a:lnTo>
                    <a:pt x="338454" y="327405"/>
                  </a:lnTo>
                  <a:lnTo>
                    <a:pt x="404240" y="192023"/>
                  </a:lnTo>
                  <a:lnTo>
                    <a:pt x="405764" y="149605"/>
                  </a:lnTo>
                  <a:lnTo>
                    <a:pt x="402589" y="140080"/>
                  </a:lnTo>
                  <a:lnTo>
                    <a:pt x="404240" y="135381"/>
                  </a:lnTo>
                  <a:lnTo>
                    <a:pt x="405764" y="124332"/>
                  </a:lnTo>
                  <a:lnTo>
                    <a:pt x="415162" y="119633"/>
                  </a:lnTo>
                  <a:lnTo>
                    <a:pt x="419861" y="121157"/>
                  </a:lnTo>
                  <a:lnTo>
                    <a:pt x="423036" y="125983"/>
                  </a:lnTo>
                  <a:lnTo>
                    <a:pt x="421385" y="163702"/>
                  </a:lnTo>
                  <a:lnTo>
                    <a:pt x="446531" y="102361"/>
                  </a:lnTo>
                  <a:lnTo>
                    <a:pt x="441832" y="50418"/>
                  </a:lnTo>
                  <a:lnTo>
                    <a:pt x="435482" y="42544"/>
                  </a:lnTo>
                  <a:lnTo>
                    <a:pt x="393191" y="40893"/>
                  </a:lnTo>
                  <a:lnTo>
                    <a:pt x="364997" y="0"/>
                  </a:lnTo>
                  <a:close/>
                </a:path>
              </a:pathLst>
            </a:custGeom>
            <a:solidFill>
              <a:srgbClr val="E0E0B7"/>
            </a:solidFill>
          </p:spPr>
          <p:txBody>
            <a:bodyPr wrap="square" lIns="0" tIns="0" rIns="0" bIns="0" rtlCol="0"/>
            <a:lstStyle/>
            <a:p>
              <a:endParaRPr/>
            </a:p>
          </p:txBody>
        </p:sp>
        <p:sp>
          <p:nvSpPr>
            <p:cNvPr id="38" name="object 36">
              <a:extLst>
                <a:ext uri="{FF2B5EF4-FFF2-40B4-BE49-F238E27FC236}">
                  <a16:creationId xmlns:a16="http://schemas.microsoft.com/office/drawing/2014/main" id="{0CF1074B-7452-A632-DA8E-D903DE15B83D}"/>
                </a:ext>
              </a:extLst>
            </p:cNvPr>
            <p:cNvSpPr/>
            <p:nvPr/>
          </p:nvSpPr>
          <p:spPr>
            <a:xfrm>
              <a:off x="6867144" y="4764023"/>
              <a:ext cx="309245" cy="265430"/>
            </a:xfrm>
            <a:custGeom>
              <a:avLst/>
              <a:gdLst/>
              <a:ahLst/>
              <a:cxnLst/>
              <a:rect l="l" t="t" r="r" b="b"/>
              <a:pathLst>
                <a:path w="309245" h="265429">
                  <a:moveTo>
                    <a:pt x="53340" y="263398"/>
                  </a:moveTo>
                  <a:lnTo>
                    <a:pt x="51943" y="221234"/>
                  </a:lnTo>
                  <a:lnTo>
                    <a:pt x="2921" y="219456"/>
                  </a:lnTo>
                  <a:lnTo>
                    <a:pt x="0" y="263398"/>
                  </a:lnTo>
                  <a:lnTo>
                    <a:pt x="53340" y="263398"/>
                  </a:lnTo>
                  <a:close/>
                </a:path>
                <a:path w="309245" h="265429">
                  <a:moveTo>
                    <a:pt x="182880" y="228600"/>
                  </a:moveTo>
                  <a:lnTo>
                    <a:pt x="73152" y="228600"/>
                  </a:lnTo>
                  <a:lnTo>
                    <a:pt x="73152" y="265176"/>
                  </a:lnTo>
                  <a:lnTo>
                    <a:pt x="182880" y="265176"/>
                  </a:lnTo>
                  <a:lnTo>
                    <a:pt x="182880" y="228600"/>
                  </a:lnTo>
                  <a:close/>
                </a:path>
                <a:path w="309245" h="265429">
                  <a:moveTo>
                    <a:pt x="254508" y="263398"/>
                  </a:moveTo>
                  <a:lnTo>
                    <a:pt x="251460" y="219456"/>
                  </a:lnTo>
                  <a:lnTo>
                    <a:pt x="202692" y="221234"/>
                  </a:lnTo>
                  <a:lnTo>
                    <a:pt x="201168" y="263398"/>
                  </a:lnTo>
                  <a:lnTo>
                    <a:pt x="254508" y="263398"/>
                  </a:lnTo>
                  <a:close/>
                </a:path>
                <a:path w="309245" h="265429">
                  <a:moveTo>
                    <a:pt x="300101" y="128016"/>
                  </a:moveTo>
                  <a:lnTo>
                    <a:pt x="90424" y="128016"/>
                  </a:lnTo>
                  <a:lnTo>
                    <a:pt x="27432" y="207010"/>
                  </a:lnTo>
                  <a:lnTo>
                    <a:pt x="240411" y="208661"/>
                  </a:lnTo>
                  <a:lnTo>
                    <a:pt x="300101" y="128016"/>
                  </a:lnTo>
                  <a:close/>
                </a:path>
                <a:path w="309245" h="265429">
                  <a:moveTo>
                    <a:pt x="309245" y="95758"/>
                  </a:moveTo>
                  <a:lnTo>
                    <a:pt x="296418" y="1651"/>
                  </a:lnTo>
                  <a:lnTo>
                    <a:pt x="121920" y="0"/>
                  </a:lnTo>
                  <a:lnTo>
                    <a:pt x="91440" y="98933"/>
                  </a:lnTo>
                  <a:lnTo>
                    <a:pt x="309245" y="95758"/>
                  </a:lnTo>
                  <a:close/>
                </a:path>
              </a:pathLst>
            </a:custGeom>
            <a:solidFill>
              <a:srgbClr val="003366"/>
            </a:solidFill>
          </p:spPr>
          <p:txBody>
            <a:bodyPr wrap="square" lIns="0" tIns="0" rIns="0" bIns="0" rtlCol="0"/>
            <a:lstStyle/>
            <a:p>
              <a:endParaRPr/>
            </a:p>
          </p:txBody>
        </p:sp>
        <p:pic>
          <p:nvPicPr>
            <p:cNvPr id="39" name="object 37">
              <a:extLst>
                <a:ext uri="{FF2B5EF4-FFF2-40B4-BE49-F238E27FC236}">
                  <a16:creationId xmlns:a16="http://schemas.microsoft.com/office/drawing/2014/main" id="{48B57D95-5403-3AE9-29B5-B84E4DCBC87D}"/>
                </a:ext>
              </a:extLst>
            </p:cNvPr>
            <p:cNvPicPr/>
            <p:nvPr/>
          </p:nvPicPr>
          <p:blipFill>
            <a:blip r:embed="rId3" cstate="print"/>
            <a:stretch>
              <a:fillRect/>
            </a:stretch>
          </p:blipFill>
          <p:spPr>
            <a:xfrm>
              <a:off x="7187184" y="4670805"/>
              <a:ext cx="100838" cy="274574"/>
            </a:xfrm>
            <a:prstGeom prst="rect">
              <a:avLst/>
            </a:prstGeom>
          </p:spPr>
        </p:pic>
        <p:sp>
          <p:nvSpPr>
            <p:cNvPr id="40" name="object 38">
              <a:extLst>
                <a:ext uri="{FF2B5EF4-FFF2-40B4-BE49-F238E27FC236}">
                  <a16:creationId xmlns:a16="http://schemas.microsoft.com/office/drawing/2014/main" id="{41DD1F76-D0D1-206B-07AC-E5562E12CBB2}"/>
                </a:ext>
              </a:extLst>
            </p:cNvPr>
            <p:cNvSpPr/>
            <p:nvPr/>
          </p:nvSpPr>
          <p:spPr>
            <a:xfrm>
              <a:off x="7598664" y="4352543"/>
              <a:ext cx="273050" cy="263525"/>
            </a:xfrm>
            <a:custGeom>
              <a:avLst/>
              <a:gdLst/>
              <a:ahLst/>
              <a:cxnLst/>
              <a:rect l="l" t="t" r="r" b="b"/>
              <a:pathLst>
                <a:path w="273050" h="263525">
                  <a:moveTo>
                    <a:pt x="206882" y="0"/>
                  </a:moveTo>
                  <a:lnTo>
                    <a:pt x="72135" y="0"/>
                  </a:lnTo>
                  <a:lnTo>
                    <a:pt x="0" y="262000"/>
                  </a:lnTo>
                  <a:lnTo>
                    <a:pt x="272668" y="263524"/>
                  </a:lnTo>
                  <a:lnTo>
                    <a:pt x="206882" y="0"/>
                  </a:lnTo>
                  <a:close/>
                </a:path>
              </a:pathLst>
            </a:custGeom>
            <a:solidFill>
              <a:srgbClr val="676767"/>
            </a:solidFill>
          </p:spPr>
          <p:txBody>
            <a:bodyPr wrap="square" lIns="0" tIns="0" rIns="0" bIns="0" rtlCol="0"/>
            <a:lstStyle/>
            <a:p>
              <a:endParaRPr/>
            </a:p>
          </p:txBody>
        </p:sp>
        <p:sp>
          <p:nvSpPr>
            <p:cNvPr id="41" name="object 39">
              <a:extLst>
                <a:ext uri="{FF2B5EF4-FFF2-40B4-BE49-F238E27FC236}">
                  <a16:creationId xmlns:a16="http://schemas.microsoft.com/office/drawing/2014/main" id="{BA03E642-8DDD-7FF8-014B-FC0804501AFD}"/>
                </a:ext>
              </a:extLst>
            </p:cNvPr>
            <p:cNvSpPr/>
            <p:nvPr/>
          </p:nvSpPr>
          <p:spPr>
            <a:xfrm>
              <a:off x="7598664" y="4608575"/>
              <a:ext cx="265430" cy="192405"/>
            </a:xfrm>
            <a:custGeom>
              <a:avLst/>
              <a:gdLst/>
              <a:ahLst/>
              <a:cxnLst/>
              <a:rect l="l" t="t" r="r" b="b"/>
              <a:pathLst>
                <a:path w="265429" h="192404">
                  <a:moveTo>
                    <a:pt x="265175" y="0"/>
                  </a:moveTo>
                  <a:lnTo>
                    <a:pt x="0" y="0"/>
                  </a:lnTo>
                  <a:lnTo>
                    <a:pt x="0" y="192024"/>
                  </a:lnTo>
                  <a:lnTo>
                    <a:pt x="265175" y="192024"/>
                  </a:lnTo>
                  <a:lnTo>
                    <a:pt x="265175" y="0"/>
                  </a:lnTo>
                  <a:close/>
                </a:path>
              </a:pathLst>
            </a:custGeom>
            <a:solidFill>
              <a:srgbClr val="5390A8"/>
            </a:solidFill>
          </p:spPr>
          <p:txBody>
            <a:bodyPr wrap="square" lIns="0" tIns="0" rIns="0" bIns="0" rtlCol="0"/>
            <a:lstStyle/>
            <a:p>
              <a:endParaRPr/>
            </a:p>
          </p:txBody>
        </p:sp>
        <p:sp>
          <p:nvSpPr>
            <p:cNvPr id="42" name="object 40">
              <a:extLst>
                <a:ext uri="{FF2B5EF4-FFF2-40B4-BE49-F238E27FC236}">
                  <a16:creationId xmlns:a16="http://schemas.microsoft.com/office/drawing/2014/main" id="{E0526F1A-E10E-4FCA-75BB-624F1FECC0BF}"/>
                </a:ext>
              </a:extLst>
            </p:cNvPr>
            <p:cNvSpPr/>
            <p:nvPr/>
          </p:nvSpPr>
          <p:spPr>
            <a:xfrm>
              <a:off x="7612380" y="4713731"/>
              <a:ext cx="256540" cy="9525"/>
            </a:xfrm>
            <a:custGeom>
              <a:avLst/>
              <a:gdLst/>
              <a:ahLst/>
              <a:cxnLst/>
              <a:rect l="l" t="t" r="r" b="b"/>
              <a:pathLst>
                <a:path w="256540" h="9525">
                  <a:moveTo>
                    <a:pt x="0" y="9144"/>
                  </a:moveTo>
                  <a:lnTo>
                    <a:pt x="256031" y="0"/>
                  </a:lnTo>
                </a:path>
              </a:pathLst>
            </a:custGeom>
            <a:ln w="12700">
              <a:solidFill>
                <a:srgbClr val="676767"/>
              </a:solidFill>
            </a:ln>
          </p:spPr>
          <p:txBody>
            <a:bodyPr wrap="square" lIns="0" tIns="0" rIns="0" bIns="0" rtlCol="0"/>
            <a:lstStyle/>
            <a:p>
              <a:endParaRPr/>
            </a:p>
          </p:txBody>
        </p:sp>
        <p:sp>
          <p:nvSpPr>
            <p:cNvPr id="43" name="object 41">
              <a:extLst>
                <a:ext uri="{FF2B5EF4-FFF2-40B4-BE49-F238E27FC236}">
                  <a16:creationId xmlns:a16="http://schemas.microsoft.com/office/drawing/2014/main" id="{FD90627B-A508-9E30-617E-0FAB87D0C85D}"/>
                </a:ext>
              </a:extLst>
            </p:cNvPr>
            <p:cNvSpPr/>
            <p:nvPr/>
          </p:nvSpPr>
          <p:spPr>
            <a:xfrm>
              <a:off x="6995160" y="3831335"/>
              <a:ext cx="629285" cy="638810"/>
            </a:xfrm>
            <a:custGeom>
              <a:avLst/>
              <a:gdLst/>
              <a:ahLst/>
              <a:cxnLst/>
              <a:rect l="l" t="t" r="r" b="b"/>
              <a:pathLst>
                <a:path w="629284" h="638810">
                  <a:moveTo>
                    <a:pt x="0" y="0"/>
                  </a:moveTo>
                  <a:lnTo>
                    <a:pt x="0" y="638428"/>
                  </a:lnTo>
                  <a:lnTo>
                    <a:pt x="57404" y="638428"/>
                  </a:lnTo>
                  <a:lnTo>
                    <a:pt x="57404" y="187832"/>
                  </a:lnTo>
                  <a:lnTo>
                    <a:pt x="572008" y="192658"/>
                  </a:lnTo>
                  <a:lnTo>
                    <a:pt x="572008" y="627380"/>
                  </a:lnTo>
                  <a:lnTo>
                    <a:pt x="629285" y="627380"/>
                  </a:lnTo>
                  <a:lnTo>
                    <a:pt x="629285" y="1650"/>
                  </a:lnTo>
                  <a:lnTo>
                    <a:pt x="0" y="0"/>
                  </a:lnTo>
                  <a:close/>
                </a:path>
              </a:pathLst>
            </a:custGeom>
            <a:solidFill>
              <a:srgbClr val="DADADA"/>
            </a:solidFill>
          </p:spPr>
          <p:txBody>
            <a:bodyPr wrap="square" lIns="0" tIns="0" rIns="0" bIns="0" rtlCol="0"/>
            <a:lstStyle/>
            <a:p>
              <a:endParaRPr/>
            </a:p>
          </p:txBody>
        </p:sp>
        <p:sp>
          <p:nvSpPr>
            <p:cNvPr id="44" name="object 42">
              <a:extLst>
                <a:ext uri="{FF2B5EF4-FFF2-40B4-BE49-F238E27FC236}">
                  <a16:creationId xmlns:a16="http://schemas.microsoft.com/office/drawing/2014/main" id="{813C61D7-A71C-2612-2F5A-88C6326CBDD4}"/>
                </a:ext>
              </a:extLst>
            </p:cNvPr>
            <p:cNvSpPr/>
            <p:nvPr/>
          </p:nvSpPr>
          <p:spPr>
            <a:xfrm>
              <a:off x="6986016" y="3794759"/>
              <a:ext cx="666115" cy="34925"/>
            </a:xfrm>
            <a:custGeom>
              <a:avLst/>
              <a:gdLst/>
              <a:ahLst/>
              <a:cxnLst/>
              <a:rect l="l" t="t" r="r" b="b"/>
              <a:pathLst>
                <a:path w="666115" h="34925">
                  <a:moveTo>
                    <a:pt x="665860" y="0"/>
                  </a:moveTo>
                  <a:lnTo>
                    <a:pt x="58800" y="0"/>
                  </a:lnTo>
                  <a:lnTo>
                    <a:pt x="0" y="34925"/>
                  </a:lnTo>
                  <a:lnTo>
                    <a:pt x="635761" y="34925"/>
                  </a:lnTo>
                  <a:lnTo>
                    <a:pt x="665860" y="0"/>
                  </a:lnTo>
                  <a:close/>
                </a:path>
              </a:pathLst>
            </a:custGeom>
            <a:solidFill>
              <a:srgbClr val="ABABAB"/>
            </a:solidFill>
          </p:spPr>
          <p:txBody>
            <a:bodyPr wrap="square" lIns="0" tIns="0" rIns="0" bIns="0" rtlCol="0"/>
            <a:lstStyle/>
            <a:p>
              <a:endParaRPr/>
            </a:p>
          </p:txBody>
        </p:sp>
        <p:sp>
          <p:nvSpPr>
            <p:cNvPr id="45" name="object 43">
              <a:extLst>
                <a:ext uri="{FF2B5EF4-FFF2-40B4-BE49-F238E27FC236}">
                  <a16:creationId xmlns:a16="http://schemas.microsoft.com/office/drawing/2014/main" id="{AC1E4579-6859-9CE8-C501-42A22102F414}"/>
                </a:ext>
              </a:extLst>
            </p:cNvPr>
            <p:cNvSpPr/>
            <p:nvPr/>
          </p:nvSpPr>
          <p:spPr>
            <a:xfrm>
              <a:off x="7616952" y="3794759"/>
              <a:ext cx="44450" cy="666115"/>
            </a:xfrm>
            <a:custGeom>
              <a:avLst/>
              <a:gdLst/>
              <a:ahLst/>
              <a:cxnLst/>
              <a:rect l="l" t="t" r="r" b="b"/>
              <a:pathLst>
                <a:path w="44450" h="666114">
                  <a:moveTo>
                    <a:pt x="43942" y="0"/>
                  </a:moveTo>
                  <a:lnTo>
                    <a:pt x="0" y="34925"/>
                  </a:lnTo>
                  <a:lnTo>
                    <a:pt x="0" y="665988"/>
                  </a:lnTo>
                  <a:lnTo>
                    <a:pt x="43942" y="618363"/>
                  </a:lnTo>
                  <a:lnTo>
                    <a:pt x="43942" y="0"/>
                  </a:lnTo>
                  <a:close/>
                </a:path>
              </a:pathLst>
            </a:custGeom>
            <a:solidFill>
              <a:srgbClr val="676767"/>
            </a:solidFill>
          </p:spPr>
          <p:txBody>
            <a:bodyPr wrap="square" lIns="0" tIns="0" rIns="0" bIns="0" rtlCol="0"/>
            <a:lstStyle/>
            <a:p>
              <a:endParaRPr/>
            </a:p>
          </p:txBody>
        </p:sp>
        <p:sp>
          <p:nvSpPr>
            <p:cNvPr id="46" name="object 44">
              <a:extLst>
                <a:ext uri="{FF2B5EF4-FFF2-40B4-BE49-F238E27FC236}">
                  <a16:creationId xmlns:a16="http://schemas.microsoft.com/office/drawing/2014/main" id="{759C7BB2-5DCA-FA2B-8F81-AC73DE2D04CA}"/>
                </a:ext>
              </a:extLst>
            </p:cNvPr>
            <p:cNvSpPr/>
            <p:nvPr/>
          </p:nvSpPr>
          <p:spPr>
            <a:xfrm>
              <a:off x="7054596" y="3872483"/>
              <a:ext cx="521334" cy="109855"/>
            </a:xfrm>
            <a:custGeom>
              <a:avLst/>
              <a:gdLst/>
              <a:ahLst/>
              <a:cxnLst/>
              <a:rect l="l" t="t" r="r" b="b"/>
              <a:pathLst>
                <a:path w="521334" h="109854">
                  <a:moveTo>
                    <a:pt x="0" y="0"/>
                  </a:moveTo>
                  <a:lnTo>
                    <a:pt x="521207" y="0"/>
                  </a:lnTo>
                </a:path>
                <a:path w="521334" h="109854">
                  <a:moveTo>
                    <a:pt x="0" y="36576"/>
                  </a:moveTo>
                  <a:lnTo>
                    <a:pt x="521207" y="36576"/>
                  </a:lnTo>
                </a:path>
                <a:path w="521334" h="109854">
                  <a:moveTo>
                    <a:pt x="0" y="64008"/>
                  </a:moveTo>
                  <a:lnTo>
                    <a:pt x="521207" y="64008"/>
                  </a:lnTo>
                </a:path>
                <a:path w="521334" h="109854">
                  <a:moveTo>
                    <a:pt x="0" y="109728"/>
                  </a:moveTo>
                  <a:lnTo>
                    <a:pt x="521207" y="109728"/>
                  </a:lnTo>
                </a:path>
              </a:pathLst>
            </a:custGeom>
            <a:ln w="12700">
              <a:solidFill>
                <a:srgbClr val="5390A8"/>
              </a:solidFill>
            </a:ln>
          </p:spPr>
          <p:txBody>
            <a:bodyPr wrap="square" lIns="0" tIns="0" rIns="0" bIns="0" rtlCol="0"/>
            <a:lstStyle/>
            <a:p>
              <a:endParaRPr/>
            </a:p>
          </p:txBody>
        </p:sp>
        <p:sp>
          <p:nvSpPr>
            <p:cNvPr id="47" name="object 45">
              <a:extLst>
                <a:ext uri="{FF2B5EF4-FFF2-40B4-BE49-F238E27FC236}">
                  <a16:creationId xmlns:a16="http://schemas.microsoft.com/office/drawing/2014/main" id="{029C547A-D15F-45F6-B374-861418AC7002}"/>
                </a:ext>
              </a:extLst>
            </p:cNvPr>
            <p:cNvSpPr/>
            <p:nvPr/>
          </p:nvSpPr>
          <p:spPr>
            <a:xfrm>
              <a:off x="7338060" y="4768595"/>
              <a:ext cx="127000" cy="373380"/>
            </a:xfrm>
            <a:custGeom>
              <a:avLst/>
              <a:gdLst/>
              <a:ahLst/>
              <a:cxnLst/>
              <a:rect l="l" t="t" r="r" b="b"/>
              <a:pathLst>
                <a:path w="127000" h="373379">
                  <a:moveTo>
                    <a:pt x="109728" y="0"/>
                  </a:moveTo>
                  <a:lnTo>
                    <a:pt x="12192" y="6349"/>
                  </a:lnTo>
                  <a:lnTo>
                    <a:pt x="0" y="72135"/>
                  </a:lnTo>
                  <a:lnTo>
                    <a:pt x="18288" y="341248"/>
                  </a:lnTo>
                  <a:lnTo>
                    <a:pt x="45720" y="350900"/>
                  </a:lnTo>
                  <a:lnTo>
                    <a:pt x="60960" y="190626"/>
                  </a:lnTo>
                  <a:lnTo>
                    <a:pt x="71628" y="366902"/>
                  </a:lnTo>
                  <a:lnTo>
                    <a:pt x="115824" y="373252"/>
                  </a:lnTo>
                  <a:lnTo>
                    <a:pt x="97536" y="168274"/>
                  </a:lnTo>
                  <a:lnTo>
                    <a:pt x="106680" y="171449"/>
                  </a:lnTo>
                  <a:lnTo>
                    <a:pt x="108204" y="164972"/>
                  </a:lnTo>
                  <a:lnTo>
                    <a:pt x="99060" y="153796"/>
                  </a:lnTo>
                  <a:lnTo>
                    <a:pt x="97536" y="123316"/>
                  </a:lnTo>
                  <a:lnTo>
                    <a:pt x="126492" y="108965"/>
                  </a:lnTo>
                  <a:lnTo>
                    <a:pt x="109728" y="0"/>
                  </a:lnTo>
                  <a:close/>
                </a:path>
              </a:pathLst>
            </a:custGeom>
            <a:solidFill>
              <a:srgbClr val="003366"/>
            </a:solidFill>
          </p:spPr>
          <p:txBody>
            <a:bodyPr wrap="square" lIns="0" tIns="0" rIns="0" bIns="0" rtlCol="0"/>
            <a:lstStyle/>
            <a:p>
              <a:endParaRPr/>
            </a:p>
          </p:txBody>
        </p:sp>
        <p:sp>
          <p:nvSpPr>
            <p:cNvPr id="48" name="object 46">
              <a:extLst>
                <a:ext uri="{FF2B5EF4-FFF2-40B4-BE49-F238E27FC236}">
                  <a16:creationId xmlns:a16="http://schemas.microsoft.com/office/drawing/2014/main" id="{4EE512E8-7101-62CC-AD13-BF319899FA94}"/>
                </a:ext>
              </a:extLst>
            </p:cNvPr>
            <p:cNvSpPr/>
            <p:nvPr/>
          </p:nvSpPr>
          <p:spPr>
            <a:xfrm>
              <a:off x="7338060" y="4768595"/>
              <a:ext cx="127000" cy="373380"/>
            </a:xfrm>
            <a:custGeom>
              <a:avLst/>
              <a:gdLst/>
              <a:ahLst/>
              <a:cxnLst/>
              <a:rect l="l" t="t" r="r" b="b"/>
              <a:pathLst>
                <a:path w="127000" h="373379">
                  <a:moveTo>
                    <a:pt x="0" y="72135"/>
                  </a:moveTo>
                  <a:lnTo>
                    <a:pt x="12192" y="6349"/>
                  </a:lnTo>
                  <a:lnTo>
                    <a:pt x="109728" y="0"/>
                  </a:lnTo>
                  <a:lnTo>
                    <a:pt x="126492" y="108965"/>
                  </a:lnTo>
                  <a:lnTo>
                    <a:pt x="97536" y="123316"/>
                  </a:lnTo>
                  <a:lnTo>
                    <a:pt x="99060" y="153796"/>
                  </a:lnTo>
                  <a:lnTo>
                    <a:pt x="108204" y="164972"/>
                  </a:lnTo>
                  <a:lnTo>
                    <a:pt x="106680" y="171449"/>
                  </a:lnTo>
                  <a:lnTo>
                    <a:pt x="97536" y="168274"/>
                  </a:lnTo>
                  <a:lnTo>
                    <a:pt x="115824" y="373252"/>
                  </a:lnTo>
                  <a:lnTo>
                    <a:pt x="71628" y="366902"/>
                  </a:lnTo>
                  <a:lnTo>
                    <a:pt x="60960" y="190626"/>
                  </a:lnTo>
                  <a:lnTo>
                    <a:pt x="45720" y="350900"/>
                  </a:lnTo>
                  <a:lnTo>
                    <a:pt x="18288" y="341248"/>
                  </a:lnTo>
                  <a:lnTo>
                    <a:pt x="0" y="72135"/>
                  </a:lnTo>
                </a:path>
              </a:pathLst>
            </a:custGeom>
            <a:ln w="12700">
              <a:solidFill>
                <a:srgbClr val="003366"/>
              </a:solidFill>
            </a:ln>
          </p:spPr>
          <p:txBody>
            <a:bodyPr wrap="square" lIns="0" tIns="0" rIns="0" bIns="0" rtlCol="0"/>
            <a:lstStyle/>
            <a:p>
              <a:endParaRPr/>
            </a:p>
          </p:txBody>
        </p:sp>
        <p:sp>
          <p:nvSpPr>
            <p:cNvPr id="49" name="object 47">
              <a:extLst>
                <a:ext uri="{FF2B5EF4-FFF2-40B4-BE49-F238E27FC236}">
                  <a16:creationId xmlns:a16="http://schemas.microsoft.com/office/drawing/2014/main" id="{3CCCBE5D-1C22-D765-E878-DF5BA773EFD7}"/>
                </a:ext>
              </a:extLst>
            </p:cNvPr>
            <p:cNvSpPr/>
            <p:nvPr/>
          </p:nvSpPr>
          <p:spPr>
            <a:xfrm>
              <a:off x="7292340" y="4869179"/>
              <a:ext cx="117475" cy="300355"/>
            </a:xfrm>
            <a:custGeom>
              <a:avLst/>
              <a:gdLst/>
              <a:ahLst/>
              <a:cxnLst/>
              <a:rect l="l" t="t" r="r" b="b"/>
              <a:pathLst>
                <a:path w="117475" h="300354">
                  <a:moveTo>
                    <a:pt x="82803" y="0"/>
                  </a:moveTo>
                  <a:lnTo>
                    <a:pt x="12064" y="1524"/>
                  </a:lnTo>
                  <a:lnTo>
                    <a:pt x="0" y="15748"/>
                  </a:lnTo>
                  <a:lnTo>
                    <a:pt x="5968" y="300228"/>
                  </a:lnTo>
                  <a:lnTo>
                    <a:pt x="96265" y="300228"/>
                  </a:lnTo>
                  <a:lnTo>
                    <a:pt x="63245" y="260858"/>
                  </a:lnTo>
                  <a:lnTo>
                    <a:pt x="63245" y="105283"/>
                  </a:lnTo>
                  <a:lnTo>
                    <a:pt x="117348" y="94234"/>
                  </a:lnTo>
                  <a:lnTo>
                    <a:pt x="114300" y="80137"/>
                  </a:lnTo>
                  <a:lnTo>
                    <a:pt x="63245" y="80137"/>
                  </a:lnTo>
                  <a:lnTo>
                    <a:pt x="63245" y="43942"/>
                  </a:lnTo>
                  <a:lnTo>
                    <a:pt x="75183" y="48768"/>
                  </a:lnTo>
                  <a:lnTo>
                    <a:pt x="88773" y="45593"/>
                  </a:lnTo>
                  <a:lnTo>
                    <a:pt x="88773" y="11049"/>
                  </a:lnTo>
                  <a:lnTo>
                    <a:pt x="82803" y="0"/>
                  </a:lnTo>
                  <a:close/>
                </a:path>
              </a:pathLst>
            </a:custGeom>
            <a:solidFill>
              <a:srgbClr val="003366"/>
            </a:solidFill>
          </p:spPr>
          <p:txBody>
            <a:bodyPr wrap="square" lIns="0" tIns="0" rIns="0" bIns="0" rtlCol="0"/>
            <a:lstStyle/>
            <a:p>
              <a:endParaRPr/>
            </a:p>
          </p:txBody>
        </p:sp>
        <p:sp>
          <p:nvSpPr>
            <p:cNvPr id="50" name="object 48">
              <a:extLst>
                <a:ext uri="{FF2B5EF4-FFF2-40B4-BE49-F238E27FC236}">
                  <a16:creationId xmlns:a16="http://schemas.microsoft.com/office/drawing/2014/main" id="{43FD9969-1E20-CC30-C81C-DF11C7246259}"/>
                </a:ext>
              </a:extLst>
            </p:cNvPr>
            <p:cNvSpPr/>
            <p:nvPr/>
          </p:nvSpPr>
          <p:spPr>
            <a:xfrm>
              <a:off x="7292340" y="4869179"/>
              <a:ext cx="117475" cy="300355"/>
            </a:xfrm>
            <a:custGeom>
              <a:avLst/>
              <a:gdLst/>
              <a:ahLst/>
              <a:cxnLst/>
              <a:rect l="l" t="t" r="r" b="b"/>
              <a:pathLst>
                <a:path w="117475" h="300354">
                  <a:moveTo>
                    <a:pt x="96265" y="300228"/>
                  </a:moveTo>
                  <a:lnTo>
                    <a:pt x="5968" y="300228"/>
                  </a:lnTo>
                  <a:lnTo>
                    <a:pt x="0" y="15748"/>
                  </a:lnTo>
                  <a:lnTo>
                    <a:pt x="12064" y="1524"/>
                  </a:lnTo>
                  <a:lnTo>
                    <a:pt x="82803" y="0"/>
                  </a:lnTo>
                  <a:lnTo>
                    <a:pt x="88773" y="11049"/>
                  </a:lnTo>
                  <a:lnTo>
                    <a:pt x="88773" y="45593"/>
                  </a:lnTo>
                  <a:lnTo>
                    <a:pt x="75183" y="48768"/>
                  </a:lnTo>
                  <a:lnTo>
                    <a:pt x="63245" y="43942"/>
                  </a:lnTo>
                  <a:lnTo>
                    <a:pt x="63245" y="80137"/>
                  </a:lnTo>
                  <a:lnTo>
                    <a:pt x="114300" y="80137"/>
                  </a:lnTo>
                  <a:lnTo>
                    <a:pt x="117348" y="94234"/>
                  </a:lnTo>
                  <a:lnTo>
                    <a:pt x="63245" y="105283"/>
                  </a:lnTo>
                  <a:lnTo>
                    <a:pt x="63245" y="260858"/>
                  </a:lnTo>
                  <a:lnTo>
                    <a:pt x="96265" y="300228"/>
                  </a:lnTo>
                </a:path>
              </a:pathLst>
            </a:custGeom>
            <a:ln w="12700">
              <a:solidFill>
                <a:srgbClr val="003366"/>
              </a:solidFill>
            </a:ln>
          </p:spPr>
          <p:txBody>
            <a:bodyPr wrap="square" lIns="0" tIns="0" rIns="0" bIns="0" rtlCol="0"/>
            <a:lstStyle/>
            <a:p>
              <a:endParaRPr/>
            </a:p>
          </p:txBody>
        </p:sp>
        <p:pic>
          <p:nvPicPr>
            <p:cNvPr id="172" name="object 49">
              <a:extLst>
                <a:ext uri="{FF2B5EF4-FFF2-40B4-BE49-F238E27FC236}">
                  <a16:creationId xmlns:a16="http://schemas.microsoft.com/office/drawing/2014/main" id="{5A9C4842-22CD-6440-04F0-C6D334E3F2B3}"/>
                </a:ext>
              </a:extLst>
            </p:cNvPr>
            <p:cNvPicPr/>
            <p:nvPr/>
          </p:nvPicPr>
          <p:blipFill>
            <a:blip r:embed="rId4" cstate="print"/>
            <a:stretch>
              <a:fillRect/>
            </a:stretch>
          </p:blipFill>
          <p:spPr>
            <a:xfrm>
              <a:off x="7377430" y="4817109"/>
              <a:ext cx="66040" cy="102488"/>
            </a:xfrm>
            <a:prstGeom prst="rect">
              <a:avLst/>
            </a:prstGeom>
          </p:spPr>
        </p:pic>
        <p:pic>
          <p:nvPicPr>
            <p:cNvPr id="173" name="object 50">
              <a:extLst>
                <a:ext uri="{FF2B5EF4-FFF2-40B4-BE49-F238E27FC236}">
                  <a16:creationId xmlns:a16="http://schemas.microsoft.com/office/drawing/2014/main" id="{6B70DBE9-3FDA-6430-255D-0BF5EC5F3CA6}"/>
                </a:ext>
              </a:extLst>
            </p:cNvPr>
            <p:cNvPicPr/>
            <p:nvPr/>
          </p:nvPicPr>
          <p:blipFill>
            <a:blip r:embed="rId5" cstate="print"/>
            <a:stretch>
              <a:fillRect/>
            </a:stretch>
          </p:blipFill>
          <p:spPr>
            <a:xfrm>
              <a:off x="7340854" y="4652517"/>
              <a:ext cx="94996" cy="104139"/>
            </a:xfrm>
            <a:prstGeom prst="rect">
              <a:avLst/>
            </a:prstGeom>
          </p:spPr>
        </p:pic>
        <p:sp>
          <p:nvSpPr>
            <p:cNvPr id="174" name="object 51">
              <a:extLst>
                <a:ext uri="{FF2B5EF4-FFF2-40B4-BE49-F238E27FC236}">
                  <a16:creationId xmlns:a16="http://schemas.microsoft.com/office/drawing/2014/main" id="{3FDC7DB4-2D66-7741-8E27-8F64115DFECE}"/>
                </a:ext>
              </a:extLst>
            </p:cNvPr>
            <p:cNvSpPr/>
            <p:nvPr/>
          </p:nvSpPr>
          <p:spPr>
            <a:xfrm>
              <a:off x="7328916" y="4777739"/>
              <a:ext cx="127000" cy="373380"/>
            </a:xfrm>
            <a:custGeom>
              <a:avLst/>
              <a:gdLst/>
              <a:ahLst/>
              <a:cxnLst/>
              <a:rect l="l" t="t" r="r" b="b"/>
              <a:pathLst>
                <a:path w="127000" h="373379">
                  <a:moveTo>
                    <a:pt x="109727" y="0"/>
                  </a:moveTo>
                  <a:lnTo>
                    <a:pt x="12191" y="6350"/>
                  </a:lnTo>
                  <a:lnTo>
                    <a:pt x="0" y="71501"/>
                  </a:lnTo>
                  <a:lnTo>
                    <a:pt x="18287" y="341503"/>
                  </a:lnTo>
                  <a:lnTo>
                    <a:pt x="45719" y="351028"/>
                  </a:lnTo>
                  <a:lnTo>
                    <a:pt x="60959" y="190627"/>
                  </a:lnTo>
                  <a:lnTo>
                    <a:pt x="71627" y="366903"/>
                  </a:lnTo>
                  <a:lnTo>
                    <a:pt x="115824" y="373253"/>
                  </a:lnTo>
                  <a:lnTo>
                    <a:pt x="97535" y="168402"/>
                  </a:lnTo>
                  <a:lnTo>
                    <a:pt x="106679" y="171577"/>
                  </a:lnTo>
                  <a:lnTo>
                    <a:pt x="108203" y="165227"/>
                  </a:lnTo>
                  <a:lnTo>
                    <a:pt x="99059" y="154051"/>
                  </a:lnTo>
                  <a:lnTo>
                    <a:pt x="97535" y="122301"/>
                  </a:lnTo>
                  <a:lnTo>
                    <a:pt x="126491" y="109601"/>
                  </a:lnTo>
                  <a:lnTo>
                    <a:pt x="109727" y="0"/>
                  </a:lnTo>
                  <a:close/>
                </a:path>
              </a:pathLst>
            </a:custGeom>
            <a:solidFill>
              <a:srgbClr val="FFFFFF"/>
            </a:solidFill>
          </p:spPr>
          <p:txBody>
            <a:bodyPr wrap="square" lIns="0" tIns="0" rIns="0" bIns="0" rtlCol="0"/>
            <a:lstStyle/>
            <a:p>
              <a:endParaRPr/>
            </a:p>
          </p:txBody>
        </p:sp>
        <p:sp>
          <p:nvSpPr>
            <p:cNvPr id="175" name="object 52">
              <a:extLst>
                <a:ext uri="{FF2B5EF4-FFF2-40B4-BE49-F238E27FC236}">
                  <a16:creationId xmlns:a16="http://schemas.microsoft.com/office/drawing/2014/main" id="{DBF24D59-472E-DBEE-3DF2-2D3ADA3F3CCB}"/>
                </a:ext>
              </a:extLst>
            </p:cNvPr>
            <p:cNvSpPr/>
            <p:nvPr/>
          </p:nvSpPr>
          <p:spPr>
            <a:xfrm>
              <a:off x="7328916" y="4777739"/>
              <a:ext cx="127000" cy="373380"/>
            </a:xfrm>
            <a:custGeom>
              <a:avLst/>
              <a:gdLst/>
              <a:ahLst/>
              <a:cxnLst/>
              <a:rect l="l" t="t" r="r" b="b"/>
              <a:pathLst>
                <a:path w="127000" h="373379">
                  <a:moveTo>
                    <a:pt x="0" y="71501"/>
                  </a:moveTo>
                  <a:lnTo>
                    <a:pt x="12191" y="6350"/>
                  </a:lnTo>
                  <a:lnTo>
                    <a:pt x="109727" y="0"/>
                  </a:lnTo>
                  <a:lnTo>
                    <a:pt x="126491" y="109601"/>
                  </a:lnTo>
                  <a:lnTo>
                    <a:pt x="97535" y="122301"/>
                  </a:lnTo>
                  <a:lnTo>
                    <a:pt x="99059" y="154051"/>
                  </a:lnTo>
                  <a:lnTo>
                    <a:pt x="108203" y="165227"/>
                  </a:lnTo>
                  <a:lnTo>
                    <a:pt x="106679" y="171577"/>
                  </a:lnTo>
                  <a:lnTo>
                    <a:pt x="97535" y="168402"/>
                  </a:lnTo>
                  <a:lnTo>
                    <a:pt x="115824" y="373253"/>
                  </a:lnTo>
                  <a:lnTo>
                    <a:pt x="71627" y="366903"/>
                  </a:lnTo>
                  <a:lnTo>
                    <a:pt x="60959" y="190627"/>
                  </a:lnTo>
                  <a:lnTo>
                    <a:pt x="45719" y="351028"/>
                  </a:lnTo>
                  <a:lnTo>
                    <a:pt x="18287" y="341503"/>
                  </a:lnTo>
                  <a:lnTo>
                    <a:pt x="0" y="71501"/>
                  </a:lnTo>
                </a:path>
              </a:pathLst>
            </a:custGeom>
            <a:ln w="12700">
              <a:solidFill>
                <a:srgbClr val="003366"/>
              </a:solidFill>
            </a:ln>
          </p:spPr>
          <p:txBody>
            <a:bodyPr wrap="square" lIns="0" tIns="0" rIns="0" bIns="0" rtlCol="0"/>
            <a:lstStyle/>
            <a:p>
              <a:endParaRPr/>
            </a:p>
          </p:txBody>
        </p:sp>
        <p:sp>
          <p:nvSpPr>
            <p:cNvPr id="176" name="object 53">
              <a:extLst>
                <a:ext uri="{FF2B5EF4-FFF2-40B4-BE49-F238E27FC236}">
                  <a16:creationId xmlns:a16="http://schemas.microsoft.com/office/drawing/2014/main" id="{6AE79879-C5DC-F5BD-2CC8-0B43C551D9DE}"/>
                </a:ext>
              </a:extLst>
            </p:cNvPr>
            <p:cNvSpPr/>
            <p:nvPr/>
          </p:nvSpPr>
          <p:spPr>
            <a:xfrm>
              <a:off x="7283196" y="4878323"/>
              <a:ext cx="117475" cy="300355"/>
            </a:xfrm>
            <a:custGeom>
              <a:avLst/>
              <a:gdLst/>
              <a:ahLst/>
              <a:cxnLst/>
              <a:rect l="l" t="t" r="r" b="b"/>
              <a:pathLst>
                <a:path w="117475" h="300354">
                  <a:moveTo>
                    <a:pt x="82803" y="0"/>
                  </a:moveTo>
                  <a:lnTo>
                    <a:pt x="12064" y="1524"/>
                  </a:lnTo>
                  <a:lnTo>
                    <a:pt x="0" y="15620"/>
                  </a:lnTo>
                  <a:lnTo>
                    <a:pt x="5969" y="300227"/>
                  </a:lnTo>
                  <a:lnTo>
                    <a:pt x="96265" y="300227"/>
                  </a:lnTo>
                  <a:lnTo>
                    <a:pt x="63246" y="261112"/>
                  </a:lnTo>
                  <a:lnTo>
                    <a:pt x="63246" y="106299"/>
                  </a:lnTo>
                  <a:lnTo>
                    <a:pt x="117348" y="95376"/>
                  </a:lnTo>
                  <a:lnTo>
                    <a:pt x="114300" y="79756"/>
                  </a:lnTo>
                  <a:lnTo>
                    <a:pt x="63246" y="79756"/>
                  </a:lnTo>
                  <a:lnTo>
                    <a:pt x="63246" y="43814"/>
                  </a:lnTo>
                  <a:lnTo>
                    <a:pt x="75183" y="48513"/>
                  </a:lnTo>
                  <a:lnTo>
                    <a:pt x="88773" y="46862"/>
                  </a:lnTo>
                  <a:lnTo>
                    <a:pt x="88773" y="10921"/>
                  </a:lnTo>
                  <a:lnTo>
                    <a:pt x="82803" y="0"/>
                  </a:lnTo>
                  <a:close/>
                </a:path>
              </a:pathLst>
            </a:custGeom>
            <a:solidFill>
              <a:srgbClr val="FFFFFF"/>
            </a:solidFill>
          </p:spPr>
          <p:txBody>
            <a:bodyPr wrap="square" lIns="0" tIns="0" rIns="0" bIns="0" rtlCol="0"/>
            <a:lstStyle/>
            <a:p>
              <a:endParaRPr/>
            </a:p>
          </p:txBody>
        </p:sp>
        <p:sp>
          <p:nvSpPr>
            <p:cNvPr id="177" name="object 54">
              <a:extLst>
                <a:ext uri="{FF2B5EF4-FFF2-40B4-BE49-F238E27FC236}">
                  <a16:creationId xmlns:a16="http://schemas.microsoft.com/office/drawing/2014/main" id="{C642D84A-22F7-5D53-3042-6F324CDD1448}"/>
                </a:ext>
              </a:extLst>
            </p:cNvPr>
            <p:cNvSpPr/>
            <p:nvPr/>
          </p:nvSpPr>
          <p:spPr>
            <a:xfrm>
              <a:off x="7283196" y="4878323"/>
              <a:ext cx="117475" cy="300355"/>
            </a:xfrm>
            <a:custGeom>
              <a:avLst/>
              <a:gdLst/>
              <a:ahLst/>
              <a:cxnLst/>
              <a:rect l="l" t="t" r="r" b="b"/>
              <a:pathLst>
                <a:path w="117475" h="300354">
                  <a:moveTo>
                    <a:pt x="96265" y="300227"/>
                  </a:moveTo>
                  <a:lnTo>
                    <a:pt x="5969" y="300227"/>
                  </a:lnTo>
                  <a:lnTo>
                    <a:pt x="0" y="15620"/>
                  </a:lnTo>
                  <a:lnTo>
                    <a:pt x="12064" y="1524"/>
                  </a:lnTo>
                  <a:lnTo>
                    <a:pt x="82803" y="0"/>
                  </a:lnTo>
                  <a:lnTo>
                    <a:pt x="88773" y="10921"/>
                  </a:lnTo>
                  <a:lnTo>
                    <a:pt x="88773" y="46862"/>
                  </a:lnTo>
                  <a:lnTo>
                    <a:pt x="75183" y="48513"/>
                  </a:lnTo>
                  <a:lnTo>
                    <a:pt x="63246" y="43814"/>
                  </a:lnTo>
                  <a:lnTo>
                    <a:pt x="63246" y="79756"/>
                  </a:lnTo>
                  <a:lnTo>
                    <a:pt x="114300" y="79756"/>
                  </a:lnTo>
                  <a:lnTo>
                    <a:pt x="117348" y="95376"/>
                  </a:lnTo>
                  <a:lnTo>
                    <a:pt x="63246" y="106299"/>
                  </a:lnTo>
                  <a:lnTo>
                    <a:pt x="63246" y="261112"/>
                  </a:lnTo>
                  <a:lnTo>
                    <a:pt x="96265" y="300227"/>
                  </a:lnTo>
                </a:path>
              </a:pathLst>
            </a:custGeom>
            <a:ln w="12700">
              <a:solidFill>
                <a:srgbClr val="003366"/>
              </a:solidFill>
            </a:ln>
          </p:spPr>
          <p:txBody>
            <a:bodyPr wrap="square" lIns="0" tIns="0" rIns="0" bIns="0" rtlCol="0"/>
            <a:lstStyle/>
            <a:p>
              <a:endParaRPr/>
            </a:p>
          </p:txBody>
        </p:sp>
        <p:pic>
          <p:nvPicPr>
            <p:cNvPr id="178" name="object 55">
              <a:extLst>
                <a:ext uri="{FF2B5EF4-FFF2-40B4-BE49-F238E27FC236}">
                  <a16:creationId xmlns:a16="http://schemas.microsoft.com/office/drawing/2014/main" id="{057DCF31-7130-1937-9703-64C421EA6751}"/>
                </a:ext>
              </a:extLst>
            </p:cNvPr>
            <p:cNvPicPr/>
            <p:nvPr/>
          </p:nvPicPr>
          <p:blipFill>
            <a:blip r:embed="rId6" cstate="print"/>
            <a:stretch>
              <a:fillRect/>
            </a:stretch>
          </p:blipFill>
          <p:spPr>
            <a:xfrm>
              <a:off x="7368286" y="4826253"/>
              <a:ext cx="66040" cy="102488"/>
            </a:xfrm>
            <a:prstGeom prst="rect">
              <a:avLst/>
            </a:prstGeom>
          </p:spPr>
        </p:pic>
        <p:pic>
          <p:nvPicPr>
            <p:cNvPr id="179" name="object 56">
              <a:extLst>
                <a:ext uri="{FF2B5EF4-FFF2-40B4-BE49-F238E27FC236}">
                  <a16:creationId xmlns:a16="http://schemas.microsoft.com/office/drawing/2014/main" id="{01CAC244-9C82-7400-78E9-B06B965D58AF}"/>
                </a:ext>
              </a:extLst>
            </p:cNvPr>
            <p:cNvPicPr/>
            <p:nvPr/>
          </p:nvPicPr>
          <p:blipFill>
            <a:blip r:embed="rId7" cstate="print"/>
            <a:stretch>
              <a:fillRect/>
            </a:stretch>
          </p:blipFill>
          <p:spPr>
            <a:xfrm>
              <a:off x="7331710" y="4661661"/>
              <a:ext cx="94996" cy="104139"/>
            </a:xfrm>
            <a:prstGeom prst="rect">
              <a:avLst/>
            </a:prstGeom>
          </p:spPr>
        </p:pic>
        <p:pic>
          <p:nvPicPr>
            <p:cNvPr id="180" name="object 57">
              <a:extLst>
                <a:ext uri="{FF2B5EF4-FFF2-40B4-BE49-F238E27FC236}">
                  <a16:creationId xmlns:a16="http://schemas.microsoft.com/office/drawing/2014/main" id="{369B5D90-C39B-AEEA-9D75-E89E0A62A452}"/>
                </a:ext>
              </a:extLst>
            </p:cNvPr>
            <p:cNvPicPr/>
            <p:nvPr/>
          </p:nvPicPr>
          <p:blipFill>
            <a:blip r:embed="rId8" cstate="print"/>
            <a:stretch>
              <a:fillRect/>
            </a:stretch>
          </p:blipFill>
          <p:spPr>
            <a:xfrm>
              <a:off x="7589520" y="4974335"/>
              <a:ext cx="294385" cy="310895"/>
            </a:xfrm>
            <a:prstGeom prst="rect">
              <a:avLst/>
            </a:prstGeom>
          </p:spPr>
        </p:pic>
      </p:grpSp>
      <p:grpSp>
        <p:nvGrpSpPr>
          <p:cNvPr id="181" name="object 59">
            <a:extLst>
              <a:ext uri="{FF2B5EF4-FFF2-40B4-BE49-F238E27FC236}">
                <a16:creationId xmlns:a16="http://schemas.microsoft.com/office/drawing/2014/main" id="{71774CC4-5F05-8A6F-E25C-84F5473DB47A}"/>
              </a:ext>
            </a:extLst>
          </p:cNvPr>
          <p:cNvGrpSpPr/>
          <p:nvPr/>
        </p:nvGrpSpPr>
        <p:grpSpPr>
          <a:xfrm>
            <a:off x="4953001" y="4666079"/>
            <a:ext cx="1661795" cy="1471930"/>
            <a:chOff x="3429000" y="4341621"/>
            <a:chExt cx="1661795" cy="1471930"/>
          </a:xfrm>
        </p:grpSpPr>
        <p:sp>
          <p:nvSpPr>
            <p:cNvPr id="182" name="object 60">
              <a:extLst>
                <a:ext uri="{FF2B5EF4-FFF2-40B4-BE49-F238E27FC236}">
                  <a16:creationId xmlns:a16="http://schemas.microsoft.com/office/drawing/2014/main" id="{C89E4B3C-8300-4E82-3087-1009F5FB8FD6}"/>
                </a:ext>
              </a:extLst>
            </p:cNvPr>
            <p:cNvSpPr/>
            <p:nvPr/>
          </p:nvSpPr>
          <p:spPr>
            <a:xfrm>
              <a:off x="3538728" y="4489703"/>
              <a:ext cx="1536700" cy="1308100"/>
            </a:xfrm>
            <a:custGeom>
              <a:avLst/>
              <a:gdLst/>
              <a:ahLst/>
              <a:cxnLst/>
              <a:rect l="l" t="t" r="r" b="b"/>
              <a:pathLst>
                <a:path w="1536700" h="1308100">
                  <a:moveTo>
                    <a:pt x="1536191" y="0"/>
                  </a:moveTo>
                  <a:lnTo>
                    <a:pt x="0" y="0"/>
                  </a:lnTo>
                  <a:lnTo>
                    <a:pt x="0" y="1307592"/>
                  </a:lnTo>
                  <a:lnTo>
                    <a:pt x="1536191" y="1307592"/>
                  </a:lnTo>
                  <a:lnTo>
                    <a:pt x="1536191" y="0"/>
                  </a:lnTo>
                  <a:close/>
                </a:path>
              </a:pathLst>
            </a:custGeom>
            <a:solidFill>
              <a:srgbClr val="0099CC"/>
            </a:solidFill>
          </p:spPr>
          <p:txBody>
            <a:bodyPr wrap="square" lIns="0" tIns="0" rIns="0" bIns="0" rtlCol="0"/>
            <a:lstStyle/>
            <a:p>
              <a:endParaRPr/>
            </a:p>
          </p:txBody>
        </p:sp>
        <p:sp>
          <p:nvSpPr>
            <p:cNvPr id="183" name="object 61">
              <a:extLst>
                <a:ext uri="{FF2B5EF4-FFF2-40B4-BE49-F238E27FC236}">
                  <a16:creationId xmlns:a16="http://schemas.microsoft.com/office/drawing/2014/main" id="{035E0978-B723-C0D9-BB61-AED0C8DA55AA}"/>
                </a:ext>
              </a:extLst>
            </p:cNvPr>
            <p:cNvSpPr/>
            <p:nvPr/>
          </p:nvSpPr>
          <p:spPr>
            <a:xfrm>
              <a:off x="3543300" y="4494275"/>
              <a:ext cx="1534795" cy="1306195"/>
            </a:xfrm>
            <a:custGeom>
              <a:avLst/>
              <a:gdLst/>
              <a:ahLst/>
              <a:cxnLst/>
              <a:rect l="l" t="t" r="r" b="b"/>
              <a:pathLst>
                <a:path w="1534795" h="1306195">
                  <a:moveTo>
                    <a:pt x="1534540" y="0"/>
                  </a:moveTo>
                  <a:lnTo>
                    <a:pt x="0" y="0"/>
                  </a:lnTo>
                  <a:lnTo>
                    <a:pt x="0" y="1306004"/>
                  </a:lnTo>
                  <a:lnTo>
                    <a:pt x="1534540" y="0"/>
                  </a:lnTo>
                  <a:close/>
                </a:path>
              </a:pathLst>
            </a:custGeom>
            <a:solidFill>
              <a:srgbClr val="DFE4EB"/>
            </a:solidFill>
          </p:spPr>
          <p:txBody>
            <a:bodyPr wrap="square" lIns="0" tIns="0" rIns="0" bIns="0" rtlCol="0"/>
            <a:lstStyle/>
            <a:p>
              <a:endParaRPr/>
            </a:p>
          </p:txBody>
        </p:sp>
        <p:sp>
          <p:nvSpPr>
            <p:cNvPr id="184" name="object 62">
              <a:extLst>
                <a:ext uri="{FF2B5EF4-FFF2-40B4-BE49-F238E27FC236}">
                  <a16:creationId xmlns:a16="http://schemas.microsoft.com/office/drawing/2014/main" id="{2FA03FBF-307E-03FC-DCA9-6627B8424A96}"/>
                </a:ext>
              </a:extLst>
            </p:cNvPr>
            <p:cNvSpPr/>
            <p:nvPr/>
          </p:nvSpPr>
          <p:spPr>
            <a:xfrm>
              <a:off x="3543300" y="4494275"/>
              <a:ext cx="1534795" cy="1306195"/>
            </a:xfrm>
            <a:custGeom>
              <a:avLst/>
              <a:gdLst/>
              <a:ahLst/>
              <a:cxnLst/>
              <a:rect l="l" t="t" r="r" b="b"/>
              <a:pathLst>
                <a:path w="1534795" h="1306195">
                  <a:moveTo>
                    <a:pt x="1534540" y="0"/>
                  </a:moveTo>
                  <a:lnTo>
                    <a:pt x="0" y="0"/>
                  </a:lnTo>
                  <a:lnTo>
                    <a:pt x="0" y="1306004"/>
                  </a:lnTo>
                </a:path>
              </a:pathLst>
            </a:custGeom>
            <a:ln w="25400">
              <a:solidFill>
                <a:srgbClr val="FFFFFF"/>
              </a:solidFill>
            </a:ln>
          </p:spPr>
          <p:txBody>
            <a:bodyPr wrap="square" lIns="0" tIns="0" rIns="0" bIns="0" rtlCol="0"/>
            <a:lstStyle/>
            <a:p>
              <a:endParaRPr/>
            </a:p>
          </p:txBody>
        </p:sp>
        <p:sp>
          <p:nvSpPr>
            <p:cNvPr id="185" name="object 63">
              <a:extLst>
                <a:ext uri="{FF2B5EF4-FFF2-40B4-BE49-F238E27FC236}">
                  <a16:creationId xmlns:a16="http://schemas.microsoft.com/office/drawing/2014/main" id="{FC2BD1CD-5D80-B135-3393-7E4E517441A5}"/>
                </a:ext>
              </a:extLst>
            </p:cNvPr>
            <p:cNvSpPr/>
            <p:nvPr/>
          </p:nvSpPr>
          <p:spPr>
            <a:xfrm>
              <a:off x="3543300" y="4494275"/>
              <a:ext cx="1534795" cy="1306195"/>
            </a:xfrm>
            <a:custGeom>
              <a:avLst/>
              <a:gdLst/>
              <a:ahLst/>
              <a:cxnLst/>
              <a:rect l="l" t="t" r="r" b="b"/>
              <a:pathLst>
                <a:path w="1534795" h="1306195">
                  <a:moveTo>
                    <a:pt x="1534540" y="0"/>
                  </a:moveTo>
                  <a:lnTo>
                    <a:pt x="0" y="1306004"/>
                  </a:lnTo>
                  <a:lnTo>
                    <a:pt x="1534540" y="1306004"/>
                  </a:lnTo>
                  <a:lnTo>
                    <a:pt x="1534540" y="0"/>
                  </a:lnTo>
                  <a:close/>
                </a:path>
              </a:pathLst>
            </a:custGeom>
            <a:solidFill>
              <a:srgbClr val="DFE4EB"/>
            </a:solidFill>
          </p:spPr>
          <p:txBody>
            <a:bodyPr wrap="square" lIns="0" tIns="0" rIns="0" bIns="0" rtlCol="0"/>
            <a:lstStyle/>
            <a:p>
              <a:endParaRPr/>
            </a:p>
          </p:txBody>
        </p:sp>
        <p:sp>
          <p:nvSpPr>
            <p:cNvPr id="186" name="object 64">
              <a:extLst>
                <a:ext uri="{FF2B5EF4-FFF2-40B4-BE49-F238E27FC236}">
                  <a16:creationId xmlns:a16="http://schemas.microsoft.com/office/drawing/2014/main" id="{C3919CAB-B419-6923-B97C-3E28D2D98B90}"/>
                </a:ext>
              </a:extLst>
            </p:cNvPr>
            <p:cNvSpPr/>
            <p:nvPr/>
          </p:nvSpPr>
          <p:spPr>
            <a:xfrm>
              <a:off x="3543300" y="4494275"/>
              <a:ext cx="1534795" cy="1306195"/>
            </a:xfrm>
            <a:custGeom>
              <a:avLst/>
              <a:gdLst/>
              <a:ahLst/>
              <a:cxnLst/>
              <a:rect l="l" t="t" r="r" b="b"/>
              <a:pathLst>
                <a:path w="1534795" h="1306195">
                  <a:moveTo>
                    <a:pt x="0" y="1306004"/>
                  </a:moveTo>
                  <a:lnTo>
                    <a:pt x="1534540" y="1306004"/>
                  </a:lnTo>
                  <a:lnTo>
                    <a:pt x="1534540" y="0"/>
                  </a:lnTo>
                </a:path>
              </a:pathLst>
            </a:custGeom>
            <a:ln w="25400">
              <a:solidFill>
                <a:srgbClr val="5390A8"/>
              </a:solidFill>
            </a:ln>
          </p:spPr>
          <p:txBody>
            <a:bodyPr wrap="square" lIns="0" tIns="0" rIns="0" bIns="0" rtlCol="0"/>
            <a:lstStyle/>
            <a:p>
              <a:endParaRPr/>
            </a:p>
          </p:txBody>
        </p:sp>
        <p:sp>
          <p:nvSpPr>
            <p:cNvPr id="187" name="object 65">
              <a:extLst>
                <a:ext uri="{FF2B5EF4-FFF2-40B4-BE49-F238E27FC236}">
                  <a16:creationId xmlns:a16="http://schemas.microsoft.com/office/drawing/2014/main" id="{326B4C56-30BE-AD42-D2C0-84B29AF6F335}"/>
                </a:ext>
              </a:extLst>
            </p:cNvPr>
            <p:cNvSpPr/>
            <p:nvPr/>
          </p:nvSpPr>
          <p:spPr>
            <a:xfrm>
              <a:off x="3467100" y="4985003"/>
              <a:ext cx="483234" cy="464820"/>
            </a:xfrm>
            <a:custGeom>
              <a:avLst/>
              <a:gdLst/>
              <a:ahLst/>
              <a:cxnLst/>
              <a:rect l="l" t="t" r="r" b="b"/>
              <a:pathLst>
                <a:path w="483235" h="464820">
                  <a:moveTo>
                    <a:pt x="194183" y="0"/>
                  </a:moveTo>
                  <a:lnTo>
                    <a:pt x="0" y="0"/>
                  </a:lnTo>
                  <a:lnTo>
                    <a:pt x="292100" y="238633"/>
                  </a:lnTo>
                  <a:lnTo>
                    <a:pt x="3175" y="460121"/>
                  </a:lnTo>
                  <a:lnTo>
                    <a:pt x="191008" y="464820"/>
                  </a:lnTo>
                  <a:lnTo>
                    <a:pt x="483108" y="238633"/>
                  </a:lnTo>
                  <a:lnTo>
                    <a:pt x="194183" y="0"/>
                  </a:lnTo>
                  <a:close/>
                </a:path>
              </a:pathLst>
            </a:custGeom>
            <a:solidFill>
              <a:srgbClr val="000000"/>
            </a:solidFill>
          </p:spPr>
          <p:txBody>
            <a:bodyPr wrap="square" lIns="0" tIns="0" rIns="0" bIns="0" rtlCol="0"/>
            <a:lstStyle/>
            <a:p>
              <a:endParaRPr/>
            </a:p>
          </p:txBody>
        </p:sp>
        <p:sp>
          <p:nvSpPr>
            <p:cNvPr id="188" name="object 66">
              <a:extLst>
                <a:ext uri="{FF2B5EF4-FFF2-40B4-BE49-F238E27FC236}">
                  <a16:creationId xmlns:a16="http://schemas.microsoft.com/office/drawing/2014/main" id="{587975D8-4105-40EA-1765-B7395D664939}"/>
                </a:ext>
              </a:extLst>
            </p:cNvPr>
            <p:cNvSpPr/>
            <p:nvPr/>
          </p:nvSpPr>
          <p:spPr>
            <a:xfrm>
              <a:off x="3429000" y="4946903"/>
              <a:ext cx="483234" cy="464820"/>
            </a:xfrm>
            <a:custGeom>
              <a:avLst/>
              <a:gdLst/>
              <a:ahLst/>
              <a:cxnLst/>
              <a:rect l="l" t="t" r="r" b="b"/>
              <a:pathLst>
                <a:path w="483235" h="464820">
                  <a:moveTo>
                    <a:pt x="194183" y="0"/>
                  </a:moveTo>
                  <a:lnTo>
                    <a:pt x="0" y="0"/>
                  </a:lnTo>
                  <a:lnTo>
                    <a:pt x="292100" y="238633"/>
                  </a:lnTo>
                  <a:lnTo>
                    <a:pt x="3175" y="460121"/>
                  </a:lnTo>
                  <a:lnTo>
                    <a:pt x="191008" y="464820"/>
                  </a:lnTo>
                  <a:lnTo>
                    <a:pt x="483108" y="238633"/>
                  </a:lnTo>
                  <a:lnTo>
                    <a:pt x="194183" y="0"/>
                  </a:lnTo>
                  <a:close/>
                </a:path>
              </a:pathLst>
            </a:custGeom>
            <a:solidFill>
              <a:srgbClr val="FCC0E4"/>
            </a:solidFill>
          </p:spPr>
          <p:txBody>
            <a:bodyPr wrap="square" lIns="0" tIns="0" rIns="0" bIns="0" rtlCol="0"/>
            <a:lstStyle/>
            <a:p>
              <a:endParaRPr/>
            </a:p>
          </p:txBody>
        </p:sp>
        <p:sp>
          <p:nvSpPr>
            <p:cNvPr id="189" name="object 67">
              <a:extLst>
                <a:ext uri="{FF2B5EF4-FFF2-40B4-BE49-F238E27FC236}">
                  <a16:creationId xmlns:a16="http://schemas.microsoft.com/office/drawing/2014/main" id="{CABF6C4F-7D5F-F4FD-3454-F34BE208ACDD}"/>
                </a:ext>
              </a:extLst>
            </p:cNvPr>
            <p:cNvSpPr/>
            <p:nvPr/>
          </p:nvSpPr>
          <p:spPr>
            <a:xfrm>
              <a:off x="3723131" y="4985003"/>
              <a:ext cx="483234" cy="474345"/>
            </a:xfrm>
            <a:custGeom>
              <a:avLst/>
              <a:gdLst/>
              <a:ahLst/>
              <a:cxnLst/>
              <a:rect l="l" t="t" r="r" b="b"/>
              <a:pathLst>
                <a:path w="483235" h="474345">
                  <a:moveTo>
                    <a:pt x="194182" y="0"/>
                  </a:moveTo>
                  <a:lnTo>
                    <a:pt x="0" y="0"/>
                  </a:lnTo>
                  <a:lnTo>
                    <a:pt x="292100" y="243332"/>
                  </a:lnTo>
                  <a:lnTo>
                    <a:pt x="3175" y="469138"/>
                  </a:lnTo>
                  <a:lnTo>
                    <a:pt x="191007" y="473837"/>
                  </a:lnTo>
                  <a:lnTo>
                    <a:pt x="483107" y="243332"/>
                  </a:lnTo>
                  <a:lnTo>
                    <a:pt x="194182" y="0"/>
                  </a:lnTo>
                  <a:close/>
                </a:path>
              </a:pathLst>
            </a:custGeom>
            <a:solidFill>
              <a:srgbClr val="000000"/>
            </a:solidFill>
          </p:spPr>
          <p:txBody>
            <a:bodyPr wrap="square" lIns="0" tIns="0" rIns="0" bIns="0" rtlCol="0"/>
            <a:lstStyle/>
            <a:p>
              <a:endParaRPr/>
            </a:p>
          </p:txBody>
        </p:sp>
        <p:sp>
          <p:nvSpPr>
            <p:cNvPr id="190" name="object 68">
              <a:extLst>
                <a:ext uri="{FF2B5EF4-FFF2-40B4-BE49-F238E27FC236}">
                  <a16:creationId xmlns:a16="http://schemas.microsoft.com/office/drawing/2014/main" id="{AB7D18FB-1CA3-62F5-A201-3F5D48A18ACF}"/>
                </a:ext>
              </a:extLst>
            </p:cNvPr>
            <p:cNvSpPr/>
            <p:nvPr/>
          </p:nvSpPr>
          <p:spPr>
            <a:xfrm>
              <a:off x="3685031" y="4946903"/>
              <a:ext cx="483234" cy="474345"/>
            </a:xfrm>
            <a:custGeom>
              <a:avLst/>
              <a:gdLst/>
              <a:ahLst/>
              <a:cxnLst/>
              <a:rect l="l" t="t" r="r" b="b"/>
              <a:pathLst>
                <a:path w="483235" h="474345">
                  <a:moveTo>
                    <a:pt x="194182" y="0"/>
                  </a:moveTo>
                  <a:lnTo>
                    <a:pt x="0" y="0"/>
                  </a:lnTo>
                  <a:lnTo>
                    <a:pt x="292100" y="243332"/>
                  </a:lnTo>
                  <a:lnTo>
                    <a:pt x="3175" y="469138"/>
                  </a:lnTo>
                  <a:lnTo>
                    <a:pt x="191007" y="473837"/>
                  </a:lnTo>
                  <a:lnTo>
                    <a:pt x="483107" y="243332"/>
                  </a:lnTo>
                  <a:lnTo>
                    <a:pt x="194182" y="0"/>
                  </a:lnTo>
                  <a:close/>
                </a:path>
              </a:pathLst>
            </a:custGeom>
            <a:solidFill>
              <a:srgbClr val="F95882"/>
            </a:solidFill>
          </p:spPr>
          <p:txBody>
            <a:bodyPr wrap="square" lIns="0" tIns="0" rIns="0" bIns="0" rtlCol="0"/>
            <a:lstStyle/>
            <a:p>
              <a:endParaRPr/>
            </a:p>
          </p:txBody>
        </p:sp>
        <p:sp>
          <p:nvSpPr>
            <p:cNvPr id="191" name="object 69">
              <a:extLst>
                <a:ext uri="{FF2B5EF4-FFF2-40B4-BE49-F238E27FC236}">
                  <a16:creationId xmlns:a16="http://schemas.microsoft.com/office/drawing/2014/main" id="{A302DE27-82BB-623A-A39B-35B0D2C9E0F7}"/>
                </a:ext>
              </a:extLst>
            </p:cNvPr>
            <p:cNvSpPr/>
            <p:nvPr/>
          </p:nvSpPr>
          <p:spPr>
            <a:xfrm>
              <a:off x="4219955" y="4777739"/>
              <a:ext cx="419100" cy="44450"/>
            </a:xfrm>
            <a:custGeom>
              <a:avLst/>
              <a:gdLst/>
              <a:ahLst/>
              <a:cxnLst/>
              <a:rect l="l" t="t" r="r" b="b"/>
              <a:pathLst>
                <a:path w="419100" h="44450">
                  <a:moveTo>
                    <a:pt x="419100" y="0"/>
                  </a:moveTo>
                  <a:lnTo>
                    <a:pt x="120650" y="0"/>
                  </a:lnTo>
                  <a:lnTo>
                    <a:pt x="0" y="44196"/>
                  </a:lnTo>
                  <a:lnTo>
                    <a:pt x="360299" y="39370"/>
                  </a:lnTo>
                  <a:lnTo>
                    <a:pt x="419100" y="0"/>
                  </a:lnTo>
                  <a:close/>
                </a:path>
              </a:pathLst>
            </a:custGeom>
            <a:solidFill>
              <a:srgbClr val="C5B19D"/>
            </a:solidFill>
          </p:spPr>
          <p:txBody>
            <a:bodyPr wrap="square" lIns="0" tIns="0" rIns="0" bIns="0" rtlCol="0"/>
            <a:lstStyle/>
            <a:p>
              <a:endParaRPr/>
            </a:p>
          </p:txBody>
        </p:sp>
        <p:sp>
          <p:nvSpPr>
            <p:cNvPr id="192" name="object 70">
              <a:extLst>
                <a:ext uri="{FF2B5EF4-FFF2-40B4-BE49-F238E27FC236}">
                  <a16:creationId xmlns:a16="http://schemas.microsoft.com/office/drawing/2014/main" id="{35037D3E-A288-7F4B-84CC-5D8E6929CD72}"/>
                </a:ext>
              </a:extLst>
            </p:cNvPr>
            <p:cNvSpPr/>
            <p:nvPr/>
          </p:nvSpPr>
          <p:spPr>
            <a:xfrm>
              <a:off x="4219955" y="4777739"/>
              <a:ext cx="419100" cy="44450"/>
            </a:xfrm>
            <a:custGeom>
              <a:avLst/>
              <a:gdLst/>
              <a:ahLst/>
              <a:cxnLst/>
              <a:rect l="l" t="t" r="r" b="b"/>
              <a:pathLst>
                <a:path w="419100" h="44450">
                  <a:moveTo>
                    <a:pt x="0" y="44196"/>
                  </a:moveTo>
                  <a:lnTo>
                    <a:pt x="120650" y="0"/>
                  </a:lnTo>
                  <a:lnTo>
                    <a:pt x="419100" y="0"/>
                  </a:lnTo>
                  <a:lnTo>
                    <a:pt x="360299" y="39370"/>
                  </a:lnTo>
                  <a:lnTo>
                    <a:pt x="0" y="44196"/>
                  </a:lnTo>
                </a:path>
              </a:pathLst>
            </a:custGeom>
            <a:ln w="12700">
              <a:solidFill>
                <a:srgbClr val="000000"/>
              </a:solidFill>
            </a:ln>
          </p:spPr>
          <p:txBody>
            <a:bodyPr wrap="square" lIns="0" tIns="0" rIns="0" bIns="0" rtlCol="0"/>
            <a:lstStyle/>
            <a:p>
              <a:endParaRPr/>
            </a:p>
          </p:txBody>
        </p:sp>
        <p:sp>
          <p:nvSpPr>
            <p:cNvPr id="193" name="object 71">
              <a:extLst>
                <a:ext uri="{FF2B5EF4-FFF2-40B4-BE49-F238E27FC236}">
                  <a16:creationId xmlns:a16="http://schemas.microsoft.com/office/drawing/2014/main" id="{564B86A7-CDF9-06C7-98AD-55413EE5157D}"/>
                </a:ext>
              </a:extLst>
            </p:cNvPr>
            <p:cNvSpPr/>
            <p:nvPr/>
          </p:nvSpPr>
          <p:spPr>
            <a:xfrm>
              <a:off x="4229100" y="4823459"/>
              <a:ext cx="347980" cy="429895"/>
            </a:xfrm>
            <a:custGeom>
              <a:avLst/>
              <a:gdLst/>
              <a:ahLst/>
              <a:cxnLst/>
              <a:rect l="l" t="t" r="r" b="b"/>
              <a:pathLst>
                <a:path w="347979" h="429895">
                  <a:moveTo>
                    <a:pt x="347472" y="0"/>
                  </a:moveTo>
                  <a:lnTo>
                    <a:pt x="0" y="0"/>
                  </a:lnTo>
                  <a:lnTo>
                    <a:pt x="0" y="429767"/>
                  </a:lnTo>
                  <a:lnTo>
                    <a:pt x="347472" y="429767"/>
                  </a:lnTo>
                  <a:lnTo>
                    <a:pt x="347472" y="0"/>
                  </a:lnTo>
                  <a:close/>
                </a:path>
              </a:pathLst>
            </a:custGeom>
            <a:solidFill>
              <a:srgbClr val="DADADA"/>
            </a:solidFill>
          </p:spPr>
          <p:txBody>
            <a:bodyPr wrap="square" lIns="0" tIns="0" rIns="0" bIns="0" rtlCol="0"/>
            <a:lstStyle/>
            <a:p>
              <a:endParaRPr/>
            </a:p>
          </p:txBody>
        </p:sp>
        <p:sp>
          <p:nvSpPr>
            <p:cNvPr id="194" name="object 72">
              <a:extLst>
                <a:ext uri="{FF2B5EF4-FFF2-40B4-BE49-F238E27FC236}">
                  <a16:creationId xmlns:a16="http://schemas.microsoft.com/office/drawing/2014/main" id="{7337D157-9928-F9BF-9023-44B534C04E0D}"/>
                </a:ext>
              </a:extLst>
            </p:cNvPr>
            <p:cNvSpPr/>
            <p:nvPr/>
          </p:nvSpPr>
          <p:spPr>
            <a:xfrm>
              <a:off x="4229100" y="4823459"/>
              <a:ext cx="347980" cy="429895"/>
            </a:xfrm>
            <a:custGeom>
              <a:avLst/>
              <a:gdLst/>
              <a:ahLst/>
              <a:cxnLst/>
              <a:rect l="l" t="t" r="r" b="b"/>
              <a:pathLst>
                <a:path w="347979" h="429895">
                  <a:moveTo>
                    <a:pt x="0" y="429767"/>
                  </a:moveTo>
                  <a:lnTo>
                    <a:pt x="347472" y="429767"/>
                  </a:lnTo>
                  <a:lnTo>
                    <a:pt x="347472" y="0"/>
                  </a:lnTo>
                  <a:lnTo>
                    <a:pt x="0" y="0"/>
                  </a:lnTo>
                  <a:lnTo>
                    <a:pt x="0" y="429767"/>
                  </a:lnTo>
                  <a:close/>
                </a:path>
              </a:pathLst>
            </a:custGeom>
            <a:ln w="12700">
              <a:solidFill>
                <a:srgbClr val="000000"/>
              </a:solidFill>
            </a:ln>
          </p:spPr>
          <p:txBody>
            <a:bodyPr wrap="square" lIns="0" tIns="0" rIns="0" bIns="0" rtlCol="0"/>
            <a:lstStyle/>
            <a:p>
              <a:endParaRPr/>
            </a:p>
          </p:txBody>
        </p:sp>
        <p:sp>
          <p:nvSpPr>
            <p:cNvPr id="195" name="object 73">
              <a:extLst>
                <a:ext uri="{FF2B5EF4-FFF2-40B4-BE49-F238E27FC236}">
                  <a16:creationId xmlns:a16="http://schemas.microsoft.com/office/drawing/2014/main" id="{FEEA2374-0AD5-499C-B74A-2B32DF2C8EF4}"/>
                </a:ext>
              </a:extLst>
            </p:cNvPr>
            <p:cNvSpPr/>
            <p:nvPr/>
          </p:nvSpPr>
          <p:spPr>
            <a:xfrm>
              <a:off x="4315967" y="4983479"/>
              <a:ext cx="146685" cy="0"/>
            </a:xfrm>
            <a:custGeom>
              <a:avLst/>
              <a:gdLst/>
              <a:ahLst/>
              <a:cxnLst/>
              <a:rect l="l" t="t" r="r" b="b"/>
              <a:pathLst>
                <a:path w="146685">
                  <a:moveTo>
                    <a:pt x="0" y="0"/>
                  </a:moveTo>
                  <a:lnTo>
                    <a:pt x="146304" y="0"/>
                  </a:lnTo>
                </a:path>
              </a:pathLst>
            </a:custGeom>
            <a:ln w="50800">
              <a:solidFill>
                <a:srgbClr val="000000"/>
              </a:solidFill>
            </a:ln>
          </p:spPr>
          <p:txBody>
            <a:bodyPr wrap="square" lIns="0" tIns="0" rIns="0" bIns="0" rtlCol="0"/>
            <a:lstStyle/>
            <a:p>
              <a:endParaRPr/>
            </a:p>
          </p:txBody>
        </p:sp>
        <p:sp>
          <p:nvSpPr>
            <p:cNvPr id="196" name="object 74">
              <a:extLst>
                <a:ext uri="{FF2B5EF4-FFF2-40B4-BE49-F238E27FC236}">
                  <a16:creationId xmlns:a16="http://schemas.microsoft.com/office/drawing/2014/main" id="{C792F0E9-A354-CAE6-92B2-D0AFB8D79D26}"/>
                </a:ext>
              </a:extLst>
            </p:cNvPr>
            <p:cNvSpPr/>
            <p:nvPr/>
          </p:nvSpPr>
          <p:spPr>
            <a:xfrm>
              <a:off x="4283963" y="4796027"/>
              <a:ext cx="320040" cy="283845"/>
            </a:xfrm>
            <a:custGeom>
              <a:avLst/>
              <a:gdLst/>
              <a:ahLst/>
              <a:cxnLst/>
              <a:rect l="l" t="t" r="r" b="b"/>
              <a:pathLst>
                <a:path w="320039" h="283845">
                  <a:moveTo>
                    <a:pt x="64008" y="283464"/>
                  </a:moveTo>
                  <a:lnTo>
                    <a:pt x="146303" y="283464"/>
                  </a:lnTo>
                </a:path>
                <a:path w="320039" h="283845">
                  <a:moveTo>
                    <a:pt x="0" y="0"/>
                  </a:moveTo>
                  <a:lnTo>
                    <a:pt x="320039" y="0"/>
                  </a:lnTo>
                </a:path>
              </a:pathLst>
            </a:custGeom>
            <a:ln w="12700">
              <a:solidFill>
                <a:srgbClr val="000000"/>
              </a:solidFill>
            </a:ln>
          </p:spPr>
          <p:txBody>
            <a:bodyPr wrap="square" lIns="0" tIns="0" rIns="0" bIns="0" rtlCol="0"/>
            <a:lstStyle/>
            <a:p>
              <a:endParaRPr/>
            </a:p>
          </p:txBody>
        </p:sp>
        <p:sp>
          <p:nvSpPr>
            <p:cNvPr id="197" name="object 75">
              <a:extLst>
                <a:ext uri="{FF2B5EF4-FFF2-40B4-BE49-F238E27FC236}">
                  <a16:creationId xmlns:a16="http://schemas.microsoft.com/office/drawing/2014/main" id="{321F7E13-1D09-57E8-B030-FC6A65F94756}"/>
                </a:ext>
              </a:extLst>
            </p:cNvPr>
            <p:cNvSpPr/>
            <p:nvPr/>
          </p:nvSpPr>
          <p:spPr>
            <a:xfrm>
              <a:off x="3970019" y="4994147"/>
              <a:ext cx="492125" cy="464820"/>
            </a:xfrm>
            <a:custGeom>
              <a:avLst/>
              <a:gdLst/>
              <a:ahLst/>
              <a:cxnLst/>
              <a:rect l="l" t="t" r="r" b="b"/>
              <a:pathLst>
                <a:path w="492125" h="464820">
                  <a:moveTo>
                    <a:pt x="198119" y="0"/>
                  </a:moveTo>
                  <a:lnTo>
                    <a:pt x="0" y="0"/>
                  </a:lnTo>
                  <a:lnTo>
                    <a:pt x="298830" y="238759"/>
                  </a:lnTo>
                  <a:lnTo>
                    <a:pt x="3175" y="459993"/>
                  </a:lnTo>
                  <a:lnTo>
                    <a:pt x="193293" y="464819"/>
                  </a:lnTo>
                  <a:lnTo>
                    <a:pt x="492125" y="238759"/>
                  </a:lnTo>
                  <a:lnTo>
                    <a:pt x="198119" y="0"/>
                  </a:lnTo>
                  <a:close/>
                </a:path>
              </a:pathLst>
            </a:custGeom>
            <a:solidFill>
              <a:srgbClr val="000000"/>
            </a:solidFill>
          </p:spPr>
          <p:txBody>
            <a:bodyPr wrap="square" lIns="0" tIns="0" rIns="0" bIns="0" rtlCol="0"/>
            <a:lstStyle/>
            <a:p>
              <a:endParaRPr/>
            </a:p>
          </p:txBody>
        </p:sp>
        <p:sp>
          <p:nvSpPr>
            <p:cNvPr id="198" name="object 76">
              <a:extLst>
                <a:ext uri="{FF2B5EF4-FFF2-40B4-BE49-F238E27FC236}">
                  <a16:creationId xmlns:a16="http://schemas.microsoft.com/office/drawing/2014/main" id="{FAD71592-D06F-B3D6-61D9-066AF5EC8758}"/>
                </a:ext>
              </a:extLst>
            </p:cNvPr>
            <p:cNvSpPr/>
            <p:nvPr/>
          </p:nvSpPr>
          <p:spPr>
            <a:xfrm>
              <a:off x="3931919" y="4956047"/>
              <a:ext cx="492125" cy="464820"/>
            </a:xfrm>
            <a:custGeom>
              <a:avLst/>
              <a:gdLst/>
              <a:ahLst/>
              <a:cxnLst/>
              <a:rect l="l" t="t" r="r" b="b"/>
              <a:pathLst>
                <a:path w="492125" h="464820">
                  <a:moveTo>
                    <a:pt x="198119" y="0"/>
                  </a:moveTo>
                  <a:lnTo>
                    <a:pt x="0" y="0"/>
                  </a:lnTo>
                  <a:lnTo>
                    <a:pt x="298830" y="238759"/>
                  </a:lnTo>
                  <a:lnTo>
                    <a:pt x="3175" y="459993"/>
                  </a:lnTo>
                  <a:lnTo>
                    <a:pt x="193293" y="464819"/>
                  </a:lnTo>
                  <a:lnTo>
                    <a:pt x="492125" y="238759"/>
                  </a:lnTo>
                  <a:lnTo>
                    <a:pt x="198119" y="0"/>
                  </a:lnTo>
                  <a:close/>
                </a:path>
              </a:pathLst>
            </a:custGeom>
            <a:solidFill>
              <a:srgbClr val="FB0028"/>
            </a:solidFill>
          </p:spPr>
          <p:txBody>
            <a:bodyPr wrap="square" lIns="0" tIns="0" rIns="0" bIns="0" rtlCol="0"/>
            <a:lstStyle/>
            <a:p>
              <a:endParaRPr/>
            </a:p>
          </p:txBody>
        </p:sp>
        <p:sp>
          <p:nvSpPr>
            <p:cNvPr id="199" name="object 77">
              <a:extLst>
                <a:ext uri="{FF2B5EF4-FFF2-40B4-BE49-F238E27FC236}">
                  <a16:creationId xmlns:a16="http://schemas.microsoft.com/office/drawing/2014/main" id="{DEBE3848-6B29-4255-0ADB-C374DB9AD24A}"/>
                </a:ext>
              </a:extLst>
            </p:cNvPr>
            <p:cNvSpPr/>
            <p:nvPr/>
          </p:nvSpPr>
          <p:spPr>
            <a:xfrm>
              <a:off x="4585716" y="4777739"/>
              <a:ext cx="53975" cy="474345"/>
            </a:xfrm>
            <a:custGeom>
              <a:avLst/>
              <a:gdLst/>
              <a:ahLst/>
              <a:cxnLst/>
              <a:rect l="l" t="t" r="r" b="b"/>
              <a:pathLst>
                <a:path w="53975" h="474345">
                  <a:moveTo>
                    <a:pt x="53467" y="0"/>
                  </a:moveTo>
                  <a:lnTo>
                    <a:pt x="0" y="44323"/>
                  </a:lnTo>
                  <a:lnTo>
                    <a:pt x="0" y="473964"/>
                  </a:lnTo>
                  <a:lnTo>
                    <a:pt x="53467" y="413639"/>
                  </a:lnTo>
                  <a:lnTo>
                    <a:pt x="53467" y="0"/>
                  </a:lnTo>
                  <a:close/>
                </a:path>
              </a:pathLst>
            </a:custGeom>
            <a:solidFill>
              <a:srgbClr val="C5B19D"/>
            </a:solidFill>
          </p:spPr>
          <p:txBody>
            <a:bodyPr wrap="square" lIns="0" tIns="0" rIns="0" bIns="0" rtlCol="0"/>
            <a:lstStyle/>
            <a:p>
              <a:endParaRPr/>
            </a:p>
          </p:txBody>
        </p:sp>
        <p:sp>
          <p:nvSpPr>
            <p:cNvPr id="200" name="object 78">
              <a:extLst>
                <a:ext uri="{FF2B5EF4-FFF2-40B4-BE49-F238E27FC236}">
                  <a16:creationId xmlns:a16="http://schemas.microsoft.com/office/drawing/2014/main" id="{038D3307-2544-5B49-1692-779B4B453AC9}"/>
                </a:ext>
              </a:extLst>
            </p:cNvPr>
            <p:cNvSpPr/>
            <p:nvPr/>
          </p:nvSpPr>
          <p:spPr>
            <a:xfrm>
              <a:off x="4585716" y="4777739"/>
              <a:ext cx="53975" cy="474345"/>
            </a:xfrm>
            <a:custGeom>
              <a:avLst/>
              <a:gdLst/>
              <a:ahLst/>
              <a:cxnLst/>
              <a:rect l="l" t="t" r="r" b="b"/>
              <a:pathLst>
                <a:path w="53975" h="474345">
                  <a:moveTo>
                    <a:pt x="0" y="44323"/>
                  </a:moveTo>
                  <a:lnTo>
                    <a:pt x="0" y="473964"/>
                  </a:lnTo>
                  <a:lnTo>
                    <a:pt x="53467" y="413639"/>
                  </a:lnTo>
                  <a:lnTo>
                    <a:pt x="53467" y="0"/>
                  </a:lnTo>
                  <a:lnTo>
                    <a:pt x="0" y="44323"/>
                  </a:lnTo>
                </a:path>
              </a:pathLst>
            </a:custGeom>
            <a:ln w="12700">
              <a:solidFill>
                <a:srgbClr val="000000"/>
              </a:solidFill>
            </a:ln>
          </p:spPr>
          <p:txBody>
            <a:bodyPr wrap="square" lIns="0" tIns="0" rIns="0" bIns="0" rtlCol="0"/>
            <a:lstStyle/>
            <a:p>
              <a:endParaRPr/>
            </a:p>
          </p:txBody>
        </p:sp>
        <p:sp>
          <p:nvSpPr>
            <p:cNvPr id="201" name="object 79">
              <a:extLst>
                <a:ext uri="{FF2B5EF4-FFF2-40B4-BE49-F238E27FC236}">
                  <a16:creationId xmlns:a16="http://schemas.microsoft.com/office/drawing/2014/main" id="{DBDB4251-D673-F33A-E66B-E4420E43BDA0}"/>
                </a:ext>
              </a:extLst>
            </p:cNvPr>
            <p:cNvSpPr/>
            <p:nvPr/>
          </p:nvSpPr>
          <p:spPr>
            <a:xfrm>
              <a:off x="4585716" y="4823459"/>
              <a:ext cx="347980" cy="429895"/>
            </a:xfrm>
            <a:custGeom>
              <a:avLst/>
              <a:gdLst/>
              <a:ahLst/>
              <a:cxnLst/>
              <a:rect l="l" t="t" r="r" b="b"/>
              <a:pathLst>
                <a:path w="347979" h="429895">
                  <a:moveTo>
                    <a:pt x="347472" y="0"/>
                  </a:moveTo>
                  <a:lnTo>
                    <a:pt x="0" y="0"/>
                  </a:lnTo>
                  <a:lnTo>
                    <a:pt x="0" y="429767"/>
                  </a:lnTo>
                  <a:lnTo>
                    <a:pt x="347472" y="429767"/>
                  </a:lnTo>
                  <a:lnTo>
                    <a:pt x="347472" y="0"/>
                  </a:lnTo>
                  <a:close/>
                </a:path>
              </a:pathLst>
            </a:custGeom>
            <a:solidFill>
              <a:srgbClr val="DADADA"/>
            </a:solidFill>
          </p:spPr>
          <p:txBody>
            <a:bodyPr wrap="square" lIns="0" tIns="0" rIns="0" bIns="0" rtlCol="0"/>
            <a:lstStyle/>
            <a:p>
              <a:endParaRPr/>
            </a:p>
          </p:txBody>
        </p:sp>
        <p:sp>
          <p:nvSpPr>
            <p:cNvPr id="202" name="object 80">
              <a:extLst>
                <a:ext uri="{FF2B5EF4-FFF2-40B4-BE49-F238E27FC236}">
                  <a16:creationId xmlns:a16="http://schemas.microsoft.com/office/drawing/2014/main" id="{CB03ACC0-CE7D-6EEE-EA76-59A1AB6F3F24}"/>
                </a:ext>
              </a:extLst>
            </p:cNvPr>
            <p:cNvSpPr/>
            <p:nvPr/>
          </p:nvSpPr>
          <p:spPr>
            <a:xfrm>
              <a:off x="4585716" y="4823459"/>
              <a:ext cx="347980" cy="429895"/>
            </a:xfrm>
            <a:custGeom>
              <a:avLst/>
              <a:gdLst/>
              <a:ahLst/>
              <a:cxnLst/>
              <a:rect l="l" t="t" r="r" b="b"/>
              <a:pathLst>
                <a:path w="347979" h="429895">
                  <a:moveTo>
                    <a:pt x="0" y="429767"/>
                  </a:moveTo>
                  <a:lnTo>
                    <a:pt x="347472" y="429767"/>
                  </a:lnTo>
                  <a:lnTo>
                    <a:pt x="347472" y="0"/>
                  </a:lnTo>
                  <a:lnTo>
                    <a:pt x="0" y="0"/>
                  </a:lnTo>
                  <a:lnTo>
                    <a:pt x="0" y="429767"/>
                  </a:lnTo>
                  <a:close/>
                </a:path>
              </a:pathLst>
            </a:custGeom>
            <a:ln w="12700">
              <a:solidFill>
                <a:srgbClr val="000000"/>
              </a:solidFill>
            </a:ln>
          </p:spPr>
          <p:txBody>
            <a:bodyPr wrap="square" lIns="0" tIns="0" rIns="0" bIns="0" rtlCol="0"/>
            <a:lstStyle/>
            <a:p>
              <a:endParaRPr/>
            </a:p>
          </p:txBody>
        </p:sp>
        <p:sp>
          <p:nvSpPr>
            <p:cNvPr id="203" name="object 81">
              <a:extLst>
                <a:ext uri="{FF2B5EF4-FFF2-40B4-BE49-F238E27FC236}">
                  <a16:creationId xmlns:a16="http://schemas.microsoft.com/office/drawing/2014/main" id="{B77021D0-E27B-BBDE-009A-B20FFB19FCED}"/>
                </a:ext>
              </a:extLst>
            </p:cNvPr>
            <p:cNvSpPr/>
            <p:nvPr/>
          </p:nvSpPr>
          <p:spPr>
            <a:xfrm>
              <a:off x="4672583" y="4974335"/>
              <a:ext cx="146685" cy="0"/>
            </a:xfrm>
            <a:custGeom>
              <a:avLst/>
              <a:gdLst/>
              <a:ahLst/>
              <a:cxnLst/>
              <a:rect l="l" t="t" r="r" b="b"/>
              <a:pathLst>
                <a:path w="146685">
                  <a:moveTo>
                    <a:pt x="0" y="0"/>
                  </a:moveTo>
                  <a:lnTo>
                    <a:pt x="146303" y="0"/>
                  </a:lnTo>
                </a:path>
              </a:pathLst>
            </a:custGeom>
            <a:ln w="50800">
              <a:solidFill>
                <a:srgbClr val="000000"/>
              </a:solidFill>
            </a:ln>
          </p:spPr>
          <p:txBody>
            <a:bodyPr wrap="square" lIns="0" tIns="0" rIns="0" bIns="0" rtlCol="0"/>
            <a:lstStyle/>
            <a:p>
              <a:endParaRPr/>
            </a:p>
          </p:txBody>
        </p:sp>
        <p:sp>
          <p:nvSpPr>
            <p:cNvPr id="204" name="object 82">
              <a:extLst>
                <a:ext uri="{FF2B5EF4-FFF2-40B4-BE49-F238E27FC236}">
                  <a16:creationId xmlns:a16="http://schemas.microsoft.com/office/drawing/2014/main" id="{5D5841D1-9B0E-5287-3A3C-7FD53126B8B8}"/>
                </a:ext>
              </a:extLst>
            </p:cNvPr>
            <p:cNvSpPr/>
            <p:nvPr/>
          </p:nvSpPr>
          <p:spPr>
            <a:xfrm>
              <a:off x="4704588" y="5070347"/>
              <a:ext cx="82550" cy="0"/>
            </a:xfrm>
            <a:custGeom>
              <a:avLst/>
              <a:gdLst/>
              <a:ahLst/>
              <a:cxnLst/>
              <a:rect l="l" t="t" r="r" b="b"/>
              <a:pathLst>
                <a:path w="82550">
                  <a:moveTo>
                    <a:pt x="0" y="0"/>
                  </a:moveTo>
                  <a:lnTo>
                    <a:pt x="82296" y="0"/>
                  </a:lnTo>
                </a:path>
              </a:pathLst>
            </a:custGeom>
            <a:ln w="12700">
              <a:solidFill>
                <a:srgbClr val="000000"/>
              </a:solidFill>
            </a:ln>
          </p:spPr>
          <p:txBody>
            <a:bodyPr wrap="square" lIns="0" tIns="0" rIns="0" bIns="0" rtlCol="0"/>
            <a:lstStyle/>
            <a:p>
              <a:endParaRPr/>
            </a:p>
          </p:txBody>
        </p:sp>
        <p:sp>
          <p:nvSpPr>
            <p:cNvPr id="205" name="object 83">
              <a:extLst>
                <a:ext uri="{FF2B5EF4-FFF2-40B4-BE49-F238E27FC236}">
                  <a16:creationId xmlns:a16="http://schemas.microsoft.com/office/drawing/2014/main" id="{DFFBE683-A9DE-2CDB-8387-9A1F98F20787}"/>
                </a:ext>
              </a:extLst>
            </p:cNvPr>
            <p:cNvSpPr/>
            <p:nvPr/>
          </p:nvSpPr>
          <p:spPr>
            <a:xfrm>
              <a:off x="4585716" y="4777739"/>
              <a:ext cx="419100" cy="44450"/>
            </a:xfrm>
            <a:custGeom>
              <a:avLst/>
              <a:gdLst/>
              <a:ahLst/>
              <a:cxnLst/>
              <a:rect l="l" t="t" r="r" b="b"/>
              <a:pathLst>
                <a:path w="419100" h="44450">
                  <a:moveTo>
                    <a:pt x="419100" y="0"/>
                  </a:moveTo>
                  <a:lnTo>
                    <a:pt x="120650" y="0"/>
                  </a:lnTo>
                  <a:lnTo>
                    <a:pt x="0" y="44068"/>
                  </a:lnTo>
                  <a:lnTo>
                    <a:pt x="360299" y="39243"/>
                  </a:lnTo>
                  <a:lnTo>
                    <a:pt x="419100" y="0"/>
                  </a:lnTo>
                  <a:close/>
                </a:path>
              </a:pathLst>
            </a:custGeom>
            <a:solidFill>
              <a:srgbClr val="C5B19D"/>
            </a:solidFill>
          </p:spPr>
          <p:txBody>
            <a:bodyPr wrap="square" lIns="0" tIns="0" rIns="0" bIns="0" rtlCol="0"/>
            <a:lstStyle/>
            <a:p>
              <a:endParaRPr/>
            </a:p>
          </p:txBody>
        </p:sp>
        <p:sp>
          <p:nvSpPr>
            <p:cNvPr id="206" name="object 84">
              <a:extLst>
                <a:ext uri="{FF2B5EF4-FFF2-40B4-BE49-F238E27FC236}">
                  <a16:creationId xmlns:a16="http://schemas.microsoft.com/office/drawing/2014/main" id="{24A910CA-FA73-E5BB-CCB8-FC90DA6C5A63}"/>
                </a:ext>
              </a:extLst>
            </p:cNvPr>
            <p:cNvSpPr/>
            <p:nvPr/>
          </p:nvSpPr>
          <p:spPr>
            <a:xfrm>
              <a:off x="4585716" y="4777739"/>
              <a:ext cx="419100" cy="44450"/>
            </a:xfrm>
            <a:custGeom>
              <a:avLst/>
              <a:gdLst/>
              <a:ahLst/>
              <a:cxnLst/>
              <a:rect l="l" t="t" r="r" b="b"/>
              <a:pathLst>
                <a:path w="419100" h="44450">
                  <a:moveTo>
                    <a:pt x="0" y="44068"/>
                  </a:moveTo>
                  <a:lnTo>
                    <a:pt x="120650" y="0"/>
                  </a:lnTo>
                  <a:lnTo>
                    <a:pt x="419100" y="0"/>
                  </a:lnTo>
                  <a:lnTo>
                    <a:pt x="360299" y="39243"/>
                  </a:lnTo>
                  <a:lnTo>
                    <a:pt x="0" y="44068"/>
                  </a:lnTo>
                </a:path>
              </a:pathLst>
            </a:custGeom>
            <a:ln w="12700">
              <a:solidFill>
                <a:srgbClr val="000000"/>
              </a:solidFill>
            </a:ln>
          </p:spPr>
          <p:txBody>
            <a:bodyPr wrap="square" lIns="0" tIns="0" rIns="0" bIns="0" rtlCol="0"/>
            <a:lstStyle/>
            <a:p>
              <a:endParaRPr/>
            </a:p>
          </p:txBody>
        </p:sp>
        <p:sp>
          <p:nvSpPr>
            <p:cNvPr id="207" name="object 85">
              <a:extLst>
                <a:ext uri="{FF2B5EF4-FFF2-40B4-BE49-F238E27FC236}">
                  <a16:creationId xmlns:a16="http://schemas.microsoft.com/office/drawing/2014/main" id="{0B3A6EDA-28C5-4C95-05F5-791F743C5439}"/>
                </a:ext>
              </a:extLst>
            </p:cNvPr>
            <p:cNvSpPr/>
            <p:nvPr/>
          </p:nvSpPr>
          <p:spPr>
            <a:xfrm>
              <a:off x="4942332" y="4777739"/>
              <a:ext cx="62865" cy="474345"/>
            </a:xfrm>
            <a:custGeom>
              <a:avLst/>
              <a:gdLst/>
              <a:ahLst/>
              <a:cxnLst/>
              <a:rect l="l" t="t" r="r" b="b"/>
              <a:pathLst>
                <a:path w="62864" h="474345">
                  <a:moveTo>
                    <a:pt x="62356" y="0"/>
                  </a:moveTo>
                  <a:lnTo>
                    <a:pt x="0" y="44577"/>
                  </a:lnTo>
                  <a:lnTo>
                    <a:pt x="0" y="473837"/>
                  </a:lnTo>
                  <a:lnTo>
                    <a:pt x="62356" y="413512"/>
                  </a:lnTo>
                  <a:lnTo>
                    <a:pt x="62356" y="0"/>
                  </a:lnTo>
                  <a:close/>
                </a:path>
              </a:pathLst>
            </a:custGeom>
            <a:solidFill>
              <a:srgbClr val="C5B19D"/>
            </a:solidFill>
          </p:spPr>
          <p:txBody>
            <a:bodyPr wrap="square" lIns="0" tIns="0" rIns="0" bIns="0" rtlCol="0"/>
            <a:lstStyle/>
            <a:p>
              <a:endParaRPr/>
            </a:p>
          </p:txBody>
        </p:sp>
        <p:sp>
          <p:nvSpPr>
            <p:cNvPr id="208" name="object 86">
              <a:extLst>
                <a:ext uri="{FF2B5EF4-FFF2-40B4-BE49-F238E27FC236}">
                  <a16:creationId xmlns:a16="http://schemas.microsoft.com/office/drawing/2014/main" id="{1847544B-AA9B-3118-FE3B-1545E9553ED9}"/>
                </a:ext>
              </a:extLst>
            </p:cNvPr>
            <p:cNvSpPr/>
            <p:nvPr/>
          </p:nvSpPr>
          <p:spPr>
            <a:xfrm>
              <a:off x="4942332" y="4777739"/>
              <a:ext cx="62865" cy="474345"/>
            </a:xfrm>
            <a:custGeom>
              <a:avLst/>
              <a:gdLst/>
              <a:ahLst/>
              <a:cxnLst/>
              <a:rect l="l" t="t" r="r" b="b"/>
              <a:pathLst>
                <a:path w="62864" h="474345">
                  <a:moveTo>
                    <a:pt x="0" y="44577"/>
                  </a:moveTo>
                  <a:lnTo>
                    <a:pt x="0" y="473837"/>
                  </a:lnTo>
                  <a:lnTo>
                    <a:pt x="62356" y="413512"/>
                  </a:lnTo>
                  <a:lnTo>
                    <a:pt x="62356" y="0"/>
                  </a:lnTo>
                  <a:lnTo>
                    <a:pt x="0" y="44577"/>
                  </a:lnTo>
                </a:path>
              </a:pathLst>
            </a:custGeom>
            <a:ln w="12700">
              <a:solidFill>
                <a:srgbClr val="000000"/>
              </a:solidFill>
            </a:ln>
          </p:spPr>
          <p:txBody>
            <a:bodyPr wrap="square" lIns="0" tIns="0" rIns="0" bIns="0" rtlCol="0"/>
            <a:lstStyle/>
            <a:p>
              <a:endParaRPr/>
            </a:p>
          </p:txBody>
        </p:sp>
        <p:sp>
          <p:nvSpPr>
            <p:cNvPr id="209" name="object 87">
              <a:extLst>
                <a:ext uri="{FF2B5EF4-FFF2-40B4-BE49-F238E27FC236}">
                  <a16:creationId xmlns:a16="http://schemas.microsoft.com/office/drawing/2014/main" id="{93A46DB2-2099-6CF2-C194-5D491FEA58D3}"/>
                </a:ext>
              </a:extLst>
            </p:cNvPr>
            <p:cNvSpPr/>
            <p:nvPr/>
          </p:nvSpPr>
          <p:spPr>
            <a:xfrm>
              <a:off x="4796027" y="4796027"/>
              <a:ext cx="173990" cy="0"/>
            </a:xfrm>
            <a:custGeom>
              <a:avLst/>
              <a:gdLst/>
              <a:ahLst/>
              <a:cxnLst/>
              <a:rect l="l" t="t" r="r" b="b"/>
              <a:pathLst>
                <a:path w="173989">
                  <a:moveTo>
                    <a:pt x="0" y="0"/>
                  </a:moveTo>
                  <a:lnTo>
                    <a:pt x="173736" y="0"/>
                  </a:lnTo>
                </a:path>
              </a:pathLst>
            </a:custGeom>
            <a:ln w="12700">
              <a:solidFill>
                <a:srgbClr val="000000"/>
              </a:solidFill>
            </a:ln>
          </p:spPr>
          <p:txBody>
            <a:bodyPr wrap="square" lIns="0" tIns="0" rIns="0" bIns="0" rtlCol="0"/>
            <a:lstStyle/>
            <a:p>
              <a:endParaRPr/>
            </a:p>
          </p:txBody>
        </p:sp>
        <p:sp>
          <p:nvSpPr>
            <p:cNvPr id="210" name="object 88">
              <a:extLst>
                <a:ext uri="{FF2B5EF4-FFF2-40B4-BE49-F238E27FC236}">
                  <a16:creationId xmlns:a16="http://schemas.microsoft.com/office/drawing/2014/main" id="{03F3D928-B831-BE46-D58B-FA629B3F3293}"/>
                </a:ext>
              </a:extLst>
            </p:cNvPr>
            <p:cNvSpPr/>
            <p:nvPr/>
          </p:nvSpPr>
          <p:spPr>
            <a:xfrm>
              <a:off x="4507992" y="4800599"/>
              <a:ext cx="410209" cy="16510"/>
            </a:xfrm>
            <a:custGeom>
              <a:avLst/>
              <a:gdLst/>
              <a:ahLst/>
              <a:cxnLst/>
              <a:rect l="l" t="t" r="r" b="b"/>
              <a:pathLst>
                <a:path w="410210" h="16510">
                  <a:moveTo>
                    <a:pt x="53213" y="13716"/>
                  </a:moveTo>
                  <a:lnTo>
                    <a:pt x="0" y="13716"/>
                  </a:lnTo>
                  <a:lnTo>
                    <a:pt x="0" y="16510"/>
                  </a:lnTo>
                  <a:lnTo>
                    <a:pt x="53213" y="16510"/>
                  </a:lnTo>
                  <a:lnTo>
                    <a:pt x="53213" y="13716"/>
                  </a:lnTo>
                  <a:close/>
                </a:path>
                <a:path w="410210" h="16510">
                  <a:moveTo>
                    <a:pt x="409829" y="0"/>
                  </a:moveTo>
                  <a:lnTo>
                    <a:pt x="368300" y="0"/>
                  </a:lnTo>
                  <a:lnTo>
                    <a:pt x="356616" y="7620"/>
                  </a:lnTo>
                  <a:lnTo>
                    <a:pt x="399796" y="7620"/>
                  </a:lnTo>
                  <a:lnTo>
                    <a:pt x="409829" y="0"/>
                  </a:lnTo>
                  <a:close/>
                </a:path>
              </a:pathLst>
            </a:custGeom>
            <a:solidFill>
              <a:srgbClr val="FFFFFF"/>
            </a:solidFill>
          </p:spPr>
          <p:txBody>
            <a:bodyPr wrap="square" lIns="0" tIns="0" rIns="0" bIns="0" rtlCol="0"/>
            <a:lstStyle/>
            <a:p>
              <a:endParaRPr/>
            </a:p>
          </p:txBody>
        </p:sp>
        <p:sp>
          <p:nvSpPr>
            <p:cNvPr id="211" name="object 89">
              <a:extLst>
                <a:ext uri="{FF2B5EF4-FFF2-40B4-BE49-F238E27FC236}">
                  <a16:creationId xmlns:a16="http://schemas.microsoft.com/office/drawing/2014/main" id="{B1BE385F-ACE7-F76B-90A8-48393B1F240B}"/>
                </a:ext>
              </a:extLst>
            </p:cNvPr>
            <p:cNvSpPr/>
            <p:nvPr/>
          </p:nvSpPr>
          <p:spPr>
            <a:xfrm>
              <a:off x="4439411" y="4393691"/>
              <a:ext cx="356870" cy="421005"/>
            </a:xfrm>
            <a:custGeom>
              <a:avLst/>
              <a:gdLst/>
              <a:ahLst/>
              <a:cxnLst/>
              <a:rect l="l" t="t" r="r" b="b"/>
              <a:pathLst>
                <a:path w="356870" h="421004">
                  <a:moveTo>
                    <a:pt x="356615" y="0"/>
                  </a:moveTo>
                  <a:lnTo>
                    <a:pt x="0" y="0"/>
                  </a:lnTo>
                  <a:lnTo>
                    <a:pt x="0" y="420623"/>
                  </a:lnTo>
                  <a:lnTo>
                    <a:pt x="356615" y="420623"/>
                  </a:lnTo>
                  <a:lnTo>
                    <a:pt x="356615" y="0"/>
                  </a:lnTo>
                  <a:close/>
                </a:path>
              </a:pathLst>
            </a:custGeom>
            <a:solidFill>
              <a:srgbClr val="DADADA"/>
            </a:solidFill>
          </p:spPr>
          <p:txBody>
            <a:bodyPr wrap="square" lIns="0" tIns="0" rIns="0" bIns="0" rtlCol="0"/>
            <a:lstStyle/>
            <a:p>
              <a:endParaRPr/>
            </a:p>
          </p:txBody>
        </p:sp>
        <p:sp>
          <p:nvSpPr>
            <p:cNvPr id="212" name="object 90">
              <a:extLst>
                <a:ext uri="{FF2B5EF4-FFF2-40B4-BE49-F238E27FC236}">
                  <a16:creationId xmlns:a16="http://schemas.microsoft.com/office/drawing/2014/main" id="{1189DD42-568A-4705-0828-E209E5117256}"/>
                </a:ext>
              </a:extLst>
            </p:cNvPr>
            <p:cNvSpPr/>
            <p:nvPr/>
          </p:nvSpPr>
          <p:spPr>
            <a:xfrm>
              <a:off x="4439411" y="4393691"/>
              <a:ext cx="356870" cy="421005"/>
            </a:xfrm>
            <a:custGeom>
              <a:avLst/>
              <a:gdLst/>
              <a:ahLst/>
              <a:cxnLst/>
              <a:rect l="l" t="t" r="r" b="b"/>
              <a:pathLst>
                <a:path w="356870" h="421004">
                  <a:moveTo>
                    <a:pt x="0" y="420623"/>
                  </a:moveTo>
                  <a:lnTo>
                    <a:pt x="356615" y="420623"/>
                  </a:lnTo>
                  <a:lnTo>
                    <a:pt x="356615" y="0"/>
                  </a:lnTo>
                  <a:lnTo>
                    <a:pt x="0" y="0"/>
                  </a:lnTo>
                  <a:lnTo>
                    <a:pt x="0" y="420623"/>
                  </a:lnTo>
                  <a:close/>
                </a:path>
              </a:pathLst>
            </a:custGeom>
            <a:ln w="12700">
              <a:solidFill>
                <a:srgbClr val="000000"/>
              </a:solidFill>
            </a:ln>
          </p:spPr>
          <p:txBody>
            <a:bodyPr wrap="square" lIns="0" tIns="0" rIns="0" bIns="0" rtlCol="0"/>
            <a:lstStyle/>
            <a:p>
              <a:endParaRPr/>
            </a:p>
          </p:txBody>
        </p:sp>
        <p:sp>
          <p:nvSpPr>
            <p:cNvPr id="213" name="object 91">
              <a:extLst>
                <a:ext uri="{FF2B5EF4-FFF2-40B4-BE49-F238E27FC236}">
                  <a16:creationId xmlns:a16="http://schemas.microsoft.com/office/drawing/2014/main" id="{700C03AB-272F-837A-CFE9-A12B6680273B}"/>
                </a:ext>
              </a:extLst>
            </p:cNvPr>
            <p:cNvSpPr/>
            <p:nvPr/>
          </p:nvSpPr>
          <p:spPr>
            <a:xfrm>
              <a:off x="4535424" y="4544567"/>
              <a:ext cx="146685" cy="0"/>
            </a:xfrm>
            <a:custGeom>
              <a:avLst/>
              <a:gdLst/>
              <a:ahLst/>
              <a:cxnLst/>
              <a:rect l="l" t="t" r="r" b="b"/>
              <a:pathLst>
                <a:path w="146685">
                  <a:moveTo>
                    <a:pt x="0" y="0"/>
                  </a:moveTo>
                  <a:lnTo>
                    <a:pt x="146303" y="0"/>
                  </a:lnTo>
                </a:path>
              </a:pathLst>
            </a:custGeom>
            <a:ln w="50800">
              <a:solidFill>
                <a:srgbClr val="000000"/>
              </a:solidFill>
            </a:ln>
          </p:spPr>
          <p:txBody>
            <a:bodyPr wrap="square" lIns="0" tIns="0" rIns="0" bIns="0" rtlCol="0"/>
            <a:lstStyle/>
            <a:p>
              <a:endParaRPr/>
            </a:p>
          </p:txBody>
        </p:sp>
        <p:sp>
          <p:nvSpPr>
            <p:cNvPr id="214" name="object 92">
              <a:extLst>
                <a:ext uri="{FF2B5EF4-FFF2-40B4-BE49-F238E27FC236}">
                  <a16:creationId xmlns:a16="http://schemas.microsoft.com/office/drawing/2014/main" id="{3A0424EF-2DC5-CBF1-B592-5876078D41E8}"/>
                </a:ext>
              </a:extLst>
            </p:cNvPr>
            <p:cNvSpPr/>
            <p:nvPr/>
          </p:nvSpPr>
          <p:spPr>
            <a:xfrm>
              <a:off x="4567427" y="4640579"/>
              <a:ext cx="82550" cy="0"/>
            </a:xfrm>
            <a:custGeom>
              <a:avLst/>
              <a:gdLst/>
              <a:ahLst/>
              <a:cxnLst/>
              <a:rect l="l" t="t" r="r" b="b"/>
              <a:pathLst>
                <a:path w="82550">
                  <a:moveTo>
                    <a:pt x="0" y="0"/>
                  </a:moveTo>
                  <a:lnTo>
                    <a:pt x="82296" y="0"/>
                  </a:lnTo>
                </a:path>
              </a:pathLst>
            </a:custGeom>
            <a:ln w="12700">
              <a:solidFill>
                <a:srgbClr val="000000"/>
              </a:solidFill>
            </a:ln>
          </p:spPr>
          <p:txBody>
            <a:bodyPr wrap="square" lIns="0" tIns="0" rIns="0" bIns="0" rtlCol="0"/>
            <a:lstStyle/>
            <a:p>
              <a:endParaRPr/>
            </a:p>
          </p:txBody>
        </p:sp>
        <p:sp>
          <p:nvSpPr>
            <p:cNvPr id="215" name="object 93">
              <a:extLst>
                <a:ext uri="{FF2B5EF4-FFF2-40B4-BE49-F238E27FC236}">
                  <a16:creationId xmlns:a16="http://schemas.microsoft.com/office/drawing/2014/main" id="{4B2C41FD-E2E9-9569-4C0F-272732E7C26F}"/>
                </a:ext>
              </a:extLst>
            </p:cNvPr>
            <p:cNvSpPr/>
            <p:nvPr/>
          </p:nvSpPr>
          <p:spPr>
            <a:xfrm>
              <a:off x="4439411" y="4347971"/>
              <a:ext cx="419100" cy="44450"/>
            </a:xfrm>
            <a:custGeom>
              <a:avLst/>
              <a:gdLst/>
              <a:ahLst/>
              <a:cxnLst/>
              <a:rect l="l" t="t" r="r" b="b"/>
              <a:pathLst>
                <a:path w="419100" h="44450">
                  <a:moveTo>
                    <a:pt x="418973" y="0"/>
                  </a:moveTo>
                  <a:lnTo>
                    <a:pt x="119507" y="0"/>
                  </a:lnTo>
                  <a:lnTo>
                    <a:pt x="0" y="44195"/>
                  </a:lnTo>
                  <a:lnTo>
                    <a:pt x="360045" y="39369"/>
                  </a:lnTo>
                  <a:lnTo>
                    <a:pt x="418973" y="0"/>
                  </a:lnTo>
                  <a:close/>
                </a:path>
              </a:pathLst>
            </a:custGeom>
            <a:solidFill>
              <a:srgbClr val="C5B19D"/>
            </a:solidFill>
          </p:spPr>
          <p:txBody>
            <a:bodyPr wrap="square" lIns="0" tIns="0" rIns="0" bIns="0" rtlCol="0"/>
            <a:lstStyle/>
            <a:p>
              <a:endParaRPr/>
            </a:p>
          </p:txBody>
        </p:sp>
        <p:sp>
          <p:nvSpPr>
            <p:cNvPr id="216" name="object 94">
              <a:extLst>
                <a:ext uri="{FF2B5EF4-FFF2-40B4-BE49-F238E27FC236}">
                  <a16:creationId xmlns:a16="http://schemas.microsoft.com/office/drawing/2014/main" id="{EB0AA852-761E-8536-9D12-75C597669945}"/>
                </a:ext>
              </a:extLst>
            </p:cNvPr>
            <p:cNvSpPr/>
            <p:nvPr/>
          </p:nvSpPr>
          <p:spPr>
            <a:xfrm>
              <a:off x="4439411" y="4347971"/>
              <a:ext cx="419100" cy="44450"/>
            </a:xfrm>
            <a:custGeom>
              <a:avLst/>
              <a:gdLst/>
              <a:ahLst/>
              <a:cxnLst/>
              <a:rect l="l" t="t" r="r" b="b"/>
              <a:pathLst>
                <a:path w="419100" h="44450">
                  <a:moveTo>
                    <a:pt x="0" y="44195"/>
                  </a:moveTo>
                  <a:lnTo>
                    <a:pt x="119507" y="0"/>
                  </a:lnTo>
                  <a:lnTo>
                    <a:pt x="418973" y="0"/>
                  </a:lnTo>
                  <a:lnTo>
                    <a:pt x="360045" y="39369"/>
                  </a:lnTo>
                  <a:lnTo>
                    <a:pt x="0" y="44195"/>
                  </a:lnTo>
                </a:path>
              </a:pathLst>
            </a:custGeom>
            <a:ln w="12699">
              <a:solidFill>
                <a:srgbClr val="000000"/>
              </a:solidFill>
            </a:ln>
          </p:spPr>
          <p:txBody>
            <a:bodyPr wrap="square" lIns="0" tIns="0" rIns="0" bIns="0" rtlCol="0"/>
            <a:lstStyle/>
            <a:p>
              <a:endParaRPr/>
            </a:p>
          </p:txBody>
        </p:sp>
        <p:sp>
          <p:nvSpPr>
            <p:cNvPr id="217" name="object 95">
              <a:extLst>
                <a:ext uri="{FF2B5EF4-FFF2-40B4-BE49-F238E27FC236}">
                  <a16:creationId xmlns:a16="http://schemas.microsoft.com/office/drawing/2014/main" id="{FAF999D5-297F-E0A2-9C3F-0C3737BF39C0}"/>
                </a:ext>
              </a:extLst>
            </p:cNvPr>
            <p:cNvSpPr/>
            <p:nvPr/>
          </p:nvSpPr>
          <p:spPr>
            <a:xfrm>
              <a:off x="4796027" y="4347971"/>
              <a:ext cx="62230" cy="474345"/>
            </a:xfrm>
            <a:custGeom>
              <a:avLst/>
              <a:gdLst/>
              <a:ahLst/>
              <a:cxnLst/>
              <a:rect l="l" t="t" r="r" b="b"/>
              <a:pathLst>
                <a:path w="62229" h="474345">
                  <a:moveTo>
                    <a:pt x="62230" y="0"/>
                  </a:moveTo>
                  <a:lnTo>
                    <a:pt x="0" y="44703"/>
                  </a:lnTo>
                  <a:lnTo>
                    <a:pt x="0" y="473836"/>
                  </a:lnTo>
                  <a:lnTo>
                    <a:pt x="62230" y="413257"/>
                  </a:lnTo>
                  <a:lnTo>
                    <a:pt x="62230" y="0"/>
                  </a:lnTo>
                  <a:close/>
                </a:path>
              </a:pathLst>
            </a:custGeom>
            <a:solidFill>
              <a:srgbClr val="C5B19D"/>
            </a:solidFill>
          </p:spPr>
          <p:txBody>
            <a:bodyPr wrap="square" lIns="0" tIns="0" rIns="0" bIns="0" rtlCol="0"/>
            <a:lstStyle/>
            <a:p>
              <a:endParaRPr/>
            </a:p>
          </p:txBody>
        </p:sp>
        <p:sp>
          <p:nvSpPr>
            <p:cNvPr id="218" name="object 96">
              <a:extLst>
                <a:ext uri="{FF2B5EF4-FFF2-40B4-BE49-F238E27FC236}">
                  <a16:creationId xmlns:a16="http://schemas.microsoft.com/office/drawing/2014/main" id="{6D450729-172C-5930-6477-79ECA91AD914}"/>
                </a:ext>
              </a:extLst>
            </p:cNvPr>
            <p:cNvSpPr/>
            <p:nvPr/>
          </p:nvSpPr>
          <p:spPr>
            <a:xfrm>
              <a:off x="4796027" y="4347971"/>
              <a:ext cx="62230" cy="474345"/>
            </a:xfrm>
            <a:custGeom>
              <a:avLst/>
              <a:gdLst/>
              <a:ahLst/>
              <a:cxnLst/>
              <a:rect l="l" t="t" r="r" b="b"/>
              <a:pathLst>
                <a:path w="62229" h="474345">
                  <a:moveTo>
                    <a:pt x="0" y="44703"/>
                  </a:moveTo>
                  <a:lnTo>
                    <a:pt x="0" y="473836"/>
                  </a:lnTo>
                  <a:lnTo>
                    <a:pt x="62230" y="413257"/>
                  </a:lnTo>
                  <a:lnTo>
                    <a:pt x="62230" y="0"/>
                  </a:lnTo>
                  <a:lnTo>
                    <a:pt x="0" y="44703"/>
                  </a:lnTo>
                </a:path>
              </a:pathLst>
            </a:custGeom>
            <a:ln w="12699">
              <a:solidFill>
                <a:srgbClr val="000000"/>
              </a:solidFill>
            </a:ln>
          </p:spPr>
          <p:txBody>
            <a:bodyPr wrap="square" lIns="0" tIns="0" rIns="0" bIns="0" rtlCol="0"/>
            <a:lstStyle/>
            <a:p>
              <a:endParaRPr/>
            </a:p>
          </p:txBody>
        </p:sp>
        <p:sp>
          <p:nvSpPr>
            <p:cNvPr id="219" name="object 97">
              <a:extLst>
                <a:ext uri="{FF2B5EF4-FFF2-40B4-BE49-F238E27FC236}">
                  <a16:creationId xmlns:a16="http://schemas.microsoft.com/office/drawing/2014/main" id="{462B7F1A-6E1E-5C88-57C9-A8256A35B25D}"/>
                </a:ext>
              </a:extLst>
            </p:cNvPr>
            <p:cNvSpPr/>
            <p:nvPr/>
          </p:nvSpPr>
          <p:spPr>
            <a:xfrm>
              <a:off x="4503419" y="4366259"/>
              <a:ext cx="320040" cy="0"/>
            </a:xfrm>
            <a:custGeom>
              <a:avLst/>
              <a:gdLst/>
              <a:ahLst/>
              <a:cxnLst/>
              <a:rect l="l" t="t" r="r" b="b"/>
              <a:pathLst>
                <a:path w="320039">
                  <a:moveTo>
                    <a:pt x="0" y="0"/>
                  </a:moveTo>
                  <a:lnTo>
                    <a:pt x="320039" y="0"/>
                  </a:lnTo>
                </a:path>
              </a:pathLst>
            </a:custGeom>
            <a:ln w="12700">
              <a:solidFill>
                <a:srgbClr val="000000"/>
              </a:solidFill>
            </a:ln>
          </p:spPr>
          <p:txBody>
            <a:bodyPr wrap="square" lIns="0" tIns="0" rIns="0" bIns="0" rtlCol="0"/>
            <a:lstStyle/>
            <a:p>
              <a:endParaRPr/>
            </a:p>
          </p:txBody>
        </p:sp>
        <p:sp>
          <p:nvSpPr>
            <p:cNvPr id="220" name="object 98">
              <a:extLst>
                <a:ext uri="{FF2B5EF4-FFF2-40B4-BE49-F238E27FC236}">
                  <a16:creationId xmlns:a16="http://schemas.microsoft.com/office/drawing/2014/main" id="{CC3B66D5-E095-BE16-A29E-E1707A85D79B}"/>
                </a:ext>
              </a:extLst>
            </p:cNvPr>
            <p:cNvSpPr/>
            <p:nvPr/>
          </p:nvSpPr>
          <p:spPr>
            <a:xfrm>
              <a:off x="4700016" y="4370831"/>
              <a:ext cx="53340" cy="7620"/>
            </a:xfrm>
            <a:custGeom>
              <a:avLst/>
              <a:gdLst/>
              <a:ahLst/>
              <a:cxnLst/>
              <a:rect l="l" t="t" r="r" b="b"/>
              <a:pathLst>
                <a:path w="53339" h="7620">
                  <a:moveTo>
                    <a:pt x="53212" y="0"/>
                  </a:moveTo>
                  <a:lnTo>
                    <a:pt x="11684" y="0"/>
                  </a:lnTo>
                  <a:lnTo>
                    <a:pt x="0" y="7366"/>
                  </a:lnTo>
                  <a:lnTo>
                    <a:pt x="43180" y="7366"/>
                  </a:lnTo>
                  <a:lnTo>
                    <a:pt x="53212" y="0"/>
                  </a:lnTo>
                  <a:close/>
                </a:path>
              </a:pathLst>
            </a:custGeom>
            <a:solidFill>
              <a:srgbClr val="FFFFFF"/>
            </a:solidFill>
          </p:spPr>
          <p:txBody>
            <a:bodyPr wrap="square" lIns="0" tIns="0" rIns="0" bIns="0" rtlCol="0"/>
            <a:lstStyle/>
            <a:p>
              <a:endParaRPr/>
            </a:p>
          </p:txBody>
        </p:sp>
      </p:grpSp>
      <p:sp>
        <p:nvSpPr>
          <p:cNvPr id="221" name="object 99">
            <a:extLst>
              <a:ext uri="{FF2B5EF4-FFF2-40B4-BE49-F238E27FC236}">
                <a16:creationId xmlns:a16="http://schemas.microsoft.com/office/drawing/2014/main" id="{3A8B0F02-7DE0-5DBE-CF9F-E0488C10CE9D}"/>
              </a:ext>
            </a:extLst>
          </p:cNvPr>
          <p:cNvSpPr txBox="1"/>
          <p:nvPr/>
        </p:nvSpPr>
        <p:spPr>
          <a:xfrm>
            <a:off x="5448554" y="5845453"/>
            <a:ext cx="758825" cy="255839"/>
          </a:xfrm>
          <a:prstGeom prst="rect">
            <a:avLst/>
          </a:prstGeom>
        </p:spPr>
        <p:txBody>
          <a:bodyPr vert="horz" wrap="square" lIns="0" tIns="17145" rIns="0" bIns="0" rtlCol="0">
            <a:spAutoFit/>
          </a:bodyPr>
          <a:lstStyle/>
          <a:p>
            <a:pPr marL="12700">
              <a:spcBef>
                <a:spcPts val="135"/>
              </a:spcBef>
            </a:pPr>
            <a:r>
              <a:rPr sz="1550" b="1" spc="-70" dirty="0">
                <a:latin typeface="Arial"/>
                <a:cs typeface="Arial"/>
              </a:rPr>
              <a:t>M</a:t>
            </a:r>
            <a:r>
              <a:rPr sz="1550" b="1" dirty="0">
                <a:latin typeface="Arial"/>
                <a:cs typeface="Arial"/>
              </a:rPr>
              <a:t>a</a:t>
            </a:r>
            <a:r>
              <a:rPr sz="1550" b="1" spc="-15" dirty="0">
                <a:latin typeface="Arial"/>
                <a:cs typeface="Arial"/>
              </a:rPr>
              <a:t>t</a:t>
            </a:r>
            <a:r>
              <a:rPr sz="1550" b="1" dirty="0">
                <a:latin typeface="Arial"/>
                <a:cs typeface="Arial"/>
              </a:rPr>
              <a:t>e</a:t>
            </a:r>
            <a:r>
              <a:rPr sz="1550" b="1" spc="-35" dirty="0">
                <a:latin typeface="Arial"/>
                <a:cs typeface="Arial"/>
              </a:rPr>
              <a:t>r</a:t>
            </a:r>
            <a:r>
              <a:rPr sz="1550" b="1" spc="-75" dirty="0">
                <a:latin typeface="Arial"/>
                <a:cs typeface="Arial"/>
              </a:rPr>
              <a:t>i</a:t>
            </a:r>
            <a:r>
              <a:rPr sz="1550" b="1" spc="70" dirty="0">
                <a:latin typeface="Arial"/>
                <a:cs typeface="Arial"/>
              </a:rPr>
              <a:t>a</a:t>
            </a:r>
            <a:r>
              <a:rPr sz="1550" b="1" spc="10" dirty="0">
                <a:latin typeface="Arial"/>
                <a:cs typeface="Arial"/>
              </a:rPr>
              <a:t>l</a:t>
            </a:r>
            <a:endParaRPr sz="1550">
              <a:latin typeface="Arial"/>
              <a:cs typeface="Arial"/>
            </a:endParaRPr>
          </a:p>
        </p:txBody>
      </p:sp>
      <p:grpSp>
        <p:nvGrpSpPr>
          <p:cNvPr id="222" name="object 100">
            <a:extLst>
              <a:ext uri="{FF2B5EF4-FFF2-40B4-BE49-F238E27FC236}">
                <a16:creationId xmlns:a16="http://schemas.microsoft.com/office/drawing/2014/main" id="{530DCF36-FF84-7897-D0C4-294CABFED262}"/>
              </a:ext>
            </a:extLst>
          </p:cNvPr>
          <p:cNvGrpSpPr/>
          <p:nvPr/>
        </p:nvGrpSpPr>
        <p:grpSpPr>
          <a:xfrm>
            <a:off x="1961133" y="1681595"/>
            <a:ext cx="1291590" cy="2703830"/>
            <a:chOff x="437133" y="1342389"/>
            <a:chExt cx="1291590" cy="2703830"/>
          </a:xfrm>
        </p:grpSpPr>
        <p:sp>
          <p:nvSpPr>
            <p:cNvPr id="223" name="object 101">
              <a:extLst>
                <a:ext uri="{FF2B5EF4-FFF2-40B4-BE49-F238E27FC236}">
                  <a16:creationId xmlns:a16="http://schemas.microsoft.com/office/drawing/2014/main" id="{95C8ED9D-FD80-1F23-25BE-84014139FBD3}"/>
                </a:ext>
              </a:extLst>
            </p:cNvPr>
            <p:cNvSpPr/>
            <p:nvPr/>
          </p:nvSpPr>
          <p:spPr>
            <a:xfrm>
              <a:off x="954023" y="3049523"/>
              <a:ext cx="76200" cy="996950"/>
            </a:xfrm>
            <a:custGeom>
              <a:avLst/>
              <a:gdLst/>
              <a:ahLst/>
              <a:cxnLst/>
              <a:rect l="l" t="t" r="r" b="b"/>
              <a:pathLst>
                <a:path w="76200" h="996950">
                  <a:moveTo>
                    <a:pt x="25400" y="920495"/>
                  </a:moveTo>
                  <a:lnTo>
                    <a:pt x="0" y="920495"/>
                  </a:lnTo>
                  <a:lnTo>
                    <a:pt x="38100" y="996695"/>
                  </a:lnTo>
                  <a:lnTo>
                    <a:pt x="69850" y="933195"/>
                  </a:lnTo>
                  <a:lnTo>
                    <a:pt x="25400" y="933195"/>
                  </a:lnTo>
                  <a:lnTo>
                    <a:pt x="25400" y="920495"/>
                  </a:lnTo>
                  <a:close/>
                </a:path>
                <a:path w="76200" h="996950">
                  <a:moveTo>
                    <a:pt x="50800" y="0"/>
                  </a:moveTo>
                  <a:lnTo>
                    <a:pt x="25400" y="0"/>
                  </a:lnTo>
                  <a:lnTo>
                    <a:pt x="25400" y="933195"/>
                  </a:lnTo>
                  <a:lnTo>
                    <a:pt x="50800" y="933195"/>
                  </a:lnTo>
                  <a:lnTo>
                    <a:pt x="50800" y="0"/>
                  </a:lnTo>
                  <a:close/>
                </a:path>
                <a:path w="76200" h="996950">
                  <a:moveTo>
                    <a:pt x="76200" y="920495"/>
                  </a:moveTo>
                  <a:lnTo>
                    <a:pt x="50800" y="920495"/>
                  </a:lnTo>
                  <a:lnTo>
                    <a:pt x="50800" y="933195"/>
                  </a:lnTo>
                  <a:lnTo>
                    <a:pt x="69850" y="933195"/>
                  </a:lnTo>
                  <a:lnTo>
                    <a:pt x="76200" y="920495"/>
                  </a:lnTo>
                  <a:close/>
                </a:path>
              </a:pathLst>
            </a:custGeom>
            <a:solidFill>
              <a:srgbClr val="000000"/>
            </a:solidFill>
          </p:spPr>
          <p:txBody>
            <a:bodyPr wrap="square" lIns="0" tIns="0" rIns="0" bIns="0" rtlCol="0"/>
            <a:lstStyle/>
            <a:p>
              <a:endParaRPr/>
            </a:p>
          </p:txBody>
        </p:sp>
        <p:sp>
          <p:nvSpPr>
            <p:cNvPr id="224" name="object 102">
              <a:extLst>
                <a:ext uri="{FF2B5EF4-FFF2-40B4-BE49-F238E27FC236}">
                  <a16:creationId xmlns:a16="http://schemas.microsoft.com/office/drawing/2014/main" id="{C4EDF231-B889-302A-0FBD-267126922117}"/>
                </a:ext>
              </a:extLst>
            </p:cNvPr>
            <p:cNvSpPr/>
            <p:nvPr/>
          </p:nvSpPr>
          <p:spPr>
            <a:xfrm>
              <a:off x="443483" y="1348739"/>
              <a:ext cx="1278890" cy="1671955"/>
            </a:xfrm>
            <a:custGeom>
              <a:avLst/>
              <a:gdLst/>
              <a:ahLst/>
              <a:cxnLst/>
              <a:rect l="l" t="t" r="r" b="b"/>
              <a:pathLst>
                <a:path w="1278889" h="1671955">
                  <a:moveTo>
                    <a:pt x="0" y="1671701"/>
                  </a:moveTo>
                  <a:lnTo>
                    <a:pt x="0" y="0"/>
                  </a:lnTo>
                  <a:lnTo>
                    <a:pt x="1023112" y="0"/>
                  </a:lnTo>
                  <a:lnTo>
                    <a:pt x="1278509" y="204850"/>
                  </a:lnTo>
                  <a:lnTo>
                    <a:pt x="1278509" y="1671701"/>
                  </a:lnTo>
                  <a:lnTo>
                    <a:pt x="0" y="1671701"/>
                  </a:lnTo>
                </a:path>
              </a:pathLst>
            </a:custGeom>
            <a:ln w="12700">
              <a:solidFill>
                <a:srgbClr val="000000"/>
              </a:solidFill>
            </a:ln>
          </p:spPr>
          <p:txBody>
            <a:bodyPr wrap="square" lIns="0" tIns="0" rIns="0" bIns="0" rtlCol="0"/>
            <a:lstStyle/>
            <a:p>
              <a:endParaRPr/>
            </a:p>
          </p:txBody>
        </p:sp>
        <p:sp>
          <p:nvSpPr>
            <p:cNvPr id="225" name="object 103">
              <a:extLst>
                <a:ext uri="{FF2B5EF4-FFF2-40B4-BE49-F238E27FC236}">
                  <a16:creationId xmlns:a16="http://schemas.microsoft.com/office/drawing/2014/main" id="{0531FF34-1CE8-2D6F-3415-9E4B0D1B00CA}"/>
                </a:ext>
              </a:extLst>
            </p:cNvPr>
            <p:cNvSpPr/>
            <p:nvPr/>
          </p:nvSpPr>
          <p:spPr>
            <a:xfrm>
              <a:off x="1436497" y="1350517"/>
              <a:ext cx="273050" cy="287655"/>
            </a:xfrm>
            <a:custGeom>
              <a:avLst/>
              <a:gdLst/>
              <a:ahLst/>
              <a:cxnLst/>
              <a:rect l="l" t="t" r="r" b="b"/>
              <a:pathLst>
                <a:path w="273050" h="287655">
                  <a:moveTo>
                    <a:pt x="13969" y="0"/>
                  </a:moveTo>
                  <a:lnTo>
                    <a:pt x="0" y="287655"/>
                  </a:lnTo>
                  <a:lnTo>
                    <a:pt x="272541" y="194945"/>
                  </a:lnTo>
                  <a:lnTo>
                    <a:pt x="13969" y="0"/>
                  </a:lnTo>
                  <a:close/>
                </a:path>
              </a:pathLst>
            </a:custGeom>
            <a:solidFill>
              <a:srgbClr val="5390A8"/>
            </a:solidFill>
          </p:spPr>
          <p:txBody>
            <a:bodyPr wrap="square" lIns="0" tIns="0" rIns="0" bIns="0" rtlCol="0"/>
            <a:lstStyle/>
            <a:p>
              <a:endParaRPr/>
            </a:p>
          </p:txBody>
        </p:sp>
        <p:sp>
          <p:nvSpPr>
            <p:cNvPr id="226" name="object 104">
              <a:extLst>
                <a:ext uri="{FF2B5EF4-FFF2-40B4-BE49-F238E27FC236}">
                  <a16:creationId xmlns:a16="http://schemas.microsoft.com/office/drawing/2014/main" id="{4527B287-2B39-9113-0761-841BE3CAE8F2}"/>
                </a:ext>
              </a:extLst>
            </p:cNvPr>
            <p:cNvSpPr/>
            <p:nvPr/>
          </p:nvSpPr>
          <p:spPr>
            <a:xfrm>
              <a:off x="1449450" y="1348612"/>
              <a:ext cx="261620" cy="243204"/>
            </a:xfrm>
            <a:custGeom>
              <a:avLst/>
              <a:gdLst/>
              <a:ahLst/>
              <a:cxnLst/>
              <a:rect l="l" t="t" r="r" b="b"/>
              <a:pathLst>
                <a:path w="261619" h="243205">
                  <a:moveTo>
                    <a:pt x="0" y="0"/>
                  </a:moveTo>
                  <a:lnTo>
                    <a:pt x="21717" y="242950"/>
                  </a:lnTo>
                  <a:lnTo>
                    <a:pt x="261238" y="196723"/>
                  </a:lnTo>
                  <a:lnTo>
                    <a:pt x="0" y="0"/>
                  </a:lnTo>
                  <a:close/>
                </a:path>
              </a:pathLst>
            </a:custGeom>
            <a:solidFill>
              <a:srgbClr val="FFFFFF"/>
            </a:solidFill>
          </p:spPr>
          <p:txBody>
            <a:bodyPr wrap="square" lIns="0" tIns="0" rIns="0" bIns="0" rtlCol="0"/>
            <a:lstStyle/>
            <a:p>
              <a:endParaRPr/>
            </a:p>
          </p:txBody>
        </p:sp>
      </p:grpSp>
      <p:sp>
        <p:nvSpPr>
          <p:cNvPr id="227" name="object 105">
            <a:extLst>
              <a:ext uri="{FF2B5EF4-FFF2-40B4-BE49-F238E27FC236}">
                <a16:creationId xmlns:a16="http://schemas.microsoft.com/office/drawing/2014/main" id="{0FFD32D9-0C88-80E0-395D-8029EB4E5B91}"/>
              </a:ext>
            </a:extLst>
          </p:cNvPr>
          <p:cNvSpPr txBox="1"/>
          <p:nvPr/>
        </p:nvSpPr>
        <p:spPr>
          <a:xfrm>
            <a:off x="2015160" y="1766924"/>
            <a:ext cx="945515" cy="1310640"/>
          </a:xfrm>
          <a:prstGeom prst="rect">
            <a:avLst/>
          </a:prstGeom>
        </p:spPr>
        <p:txBody>
          <a:bodyPr vert="horz" wrap="square" lIns="0" tIns="15875" rIns="0" bIns="0" rtlCol="0">
            <a:spAutoFit/>
          </a:bodyPr>
          <a:lstStyle/>
          <a:p>
            <a:pPr marL="12700" marR="22860">
              <a:spcBef>
                <a:spcPts val="125"/>
              </a:spcBef>
            </a:pPr>
            <a:r>
              <a:rPr sz="1200" b="1" spc="-15" dirty="0">
                <a:latin typeface="Arial"/>
                <a:cs typeface="Arial"/>
              </a:rPr>
              <a:t>Purchasing </a:t>
            </a:r>
            <a:r>
              <a:rPr sz="1200" b="1" spc="-10" dirty="0">
                <a:latin typeface="Arial"/>
                <a:cs typeface="Arial"/>
              </a:rPr>
              <a:t> </a:t>
            </a:r>
            <a:r>
              <a:rPr sz="1200" b="1" spc="-20" dirty="0">
                <a:latin typeface="Arial"/>
                <a:cs typeface="Arial"/>
              </a:rPr>
              <a:t>do</a:t>
            </a:r>
            <a:r>
              <a:rPr sz="1200" b="1" spc="-25" dirty="0">
                <a:latin typeface="Arial"/>
                <a:cs typeface="Arial"/>
              </a:rPr>
              <a:t>c</a:t>
            </a:r>
            <a:r>
              <a:rPr sz="1200" b="1" spc="-20" dirty="0">
                <a:latin typeface="Arial"/>
                <a:cs typeface="Arial"/>
              </a:rPr>
              <a:t>u</a:t>
            </a:r>
            <a:r>
              <a:rPr sz="1200" b="1" spc="-60" dirty="0">
                <a:latin typeface="Arial"/>
                <a:cs typeface="Arial"/>
              </a:rPr>
              <a:t>m</a:t>
            </a:r>
            <a:r>
              <a:rPr sz="1200" b="1" spc="-25" dirty="0">
                <a:latin typeface="Arial"/>
                <a:cs typeface="Arial"/>
              </a:rPr>
              <a:t>e</a:t>
            </a:r>
            <a:r>
              <a:rPr sz="1200" b="1" spc="-20" dirty="0">
                <a:latin typeface="Arial"/>
                <a:cs typeface="Arial"/>
              </a:rPr>
              <a:t>n</a:t>
            </a:r>
            <a:r>
              <a:rPr sz="1200" b="1" spc="25" dirty="0">
                <a:latin typeface="Arial"/>
                <a:cs typeface="Arial"/>
              </a:rPr>
              <a:t>t(</a:t>
            </a:r>
            <a:r>
              <a:rPr sz="1200" b="1" spc="-25" dirty="0">
                <a:latin typeface="Arial"/>
                <a:cs typeface="Arial"/>
              </a:rPr>
              <a:t>s</a:t>
            </a:r>
            <a:r>
              <a:rPr sz="1200" b="1" spc="5" dirty="0">
                <a:latin typeface="Arial"/>
                <a:cs typeface="Arial"/>
              </a:rPr>
              <a:t>)</a:t>
            </a:r>
            <a:endParaRPr sz="1200" dirty="0">
              <a:latin typeface="Arial"/>
              <a:cs typeface="Arial"/>
            </a:endParaRPr>
          </a:p>
          <a:p>
            <a:pPr>
              <a:spcBef>
                <a:spcPts val="5"/>
              </a:spcBef>
            </a:pPr>
            <a:endParaRPr sz="1250" dirty="0">
              <a:latin typeface="Arial"/>
              <a:cs typeface="Arial"/>
            </a:endParaRPr>
          </a:p>
          <a:p>
            <a:pPr marL="12700"/>
            <a:r>
              <a:rPr sz="1200" b="1" spc="-20" dirty="0">
                <a:latin typeface="Arial"/>
                <a:cs typeface="Arial"/>
              </a:rPr>
              <a:t>Item:</a:t>
            </a:r>
            <a:endParaRPr sz="1200" dirty="0">
              <a:latin typeface="Arial"/>
              <a:cs typeface="Arial"/>
            </a:endParaRPr>
          </a:p>
          <a:p>
            <a:pPr marL="12700" marR="5080"/>
            <a:r>
              <a:rPr sz="1200" b="1" spc="-5" dirty="0">
                <a:latin typeface="Arial"/>
                <a:cs typeface="Arial"/>
              </a:rPr>
              <a:t>w</a:t>
            </a:r>
            <a:r>
              <a:rPr sz="1200" b="1" spc="-50" dirty="0">
                <a:latin typeface="Arial"/>
                <a:cs typeface="Arial"/>
              </a:rPr>
              <a:t>i</a:t>
            </a:r>
            <a:r>
              <a:rPr sz="1200" b="1" spc="25" dirty="0">
                <a:latin typeface="Arial"/>
                <a:cs typeface="Arial"/>
              </a:rPr>
              <a:t>t</a:t>
            </a:r>
            <a:r>
              <a:rPr sz="1200" b="1" spc="10" dirty="0">
                <a:latin typeface="Arial"/>
                <a:cs typeface="Arial"/>
              </a:rPr>
              <a:t>h</a:t>
            </a:r>
            <a:r>
              <a:rPr sz="1200" b="1" spc="-5" dirty="0">
                <a:latin typeface="Arial"/>
                <a:cs typeface="Arial"/>
              </a:rPr>
              <a:t> </a:t>
            </a:r>
            <a:r>
              <a:rPr sz="1200" b="1" spc="-25" dirty="0">
                <a:latin typeface="Arial"/>
                <a:cs typeface="Arial"/>
              </a:rPr>
              <a:t>acc</a:t>
            </a:r>
            <a:r>
              <a:rPr sz="1200" b="1" spc="-20" dirty="0">
                <a:latin typeface="Arial"/>
                <a:cs typeface="Arial"/>
              </a:rPr>
              <a:t>oun</a:t>
            </a:r>
            <a:r>
              <a:rPr sz="1200" b="1" spc="5" dirty="0">
                <a:latin typeface="Arial"/>
                <a:cs typeface="Arial"/>
              </a:rPr>
              <a:t>t  </a:t>
            </a:r>
            <a:r>
              <a:rPr sz="1200" b="1" spc="-25" dirty="0">
                <a:latin typeface="Arial"/>
                <a:cs typeface="Arial"/>
              </a:rPr>
              <a:t>assignment </a:t>
            </a:r>
            <a:r>
              <a:rPr sz="1200" b="1" spc="-20" dirty="0">
                <a:latin typeface="Arial"/>
                <a:cs typeface="Arial"/>
              </a:rPr>
              <a:t> </a:t>
            </a:r>
            <a:r>
              <a:rPr sz="1200" b="1" spc="-5" dirty="0">
                <a:latin typeface="Arial"/>
                <a:cs typeface="Arial"/>
              </a:rPr>
              <a:t>category</a:t>
            </a:r>
            <a:endParaRPr sz="1200" dirty="0">
              <a:latin typeface="Arial"/>
              <a:cs typeface="Arial"/>
            </a:endParaRPr>
          </a:p>
        </p:txBody>
      </p:sp>
      <p:sp>
        <p:nvSpPr>
          <p:cNvPr id="228" name="object 106">
            <a:extLst>
              <a:ext uri="{FF2B5EF4-FFF2-40B4-BE49-F238E27FC236}">
                <a16:creationId xmlns:a16="http://schemas.microsoft.com/office/drawing/2014/main" id="{378B4990-8487-44C2-835A-3399A1CFCD61}"/>
              </a:ext>
            </a:extLst>
          </p:cNvPr>
          <p:cNvSpPr/>
          <p:nvPr/>
        </p:nvSpPr>
        <p:spPr>
          <a:xfrm>
            <a:off x="2068068" y="2276703"/>
            <a:ext cx="1051560" cy="9525"/>
          </a:xfrm>
          <a:custGeom>
            <a:avLst/>
            <a:gdLst/>
            <a:ahLst/>
            <a:cxnLst/>
            <a:rect l="l" t="t" r="r" b="b"/>
            <a:pathLst>
              <a:path w="1051560" h="9525">
                <a:moveTo>
                  <a:pt x="0" y="0"/>
                </a:moveTo>
                <a:lnTo>
                  <a:pt x="1051560" y="9143"/>
                </a:lnTo>
              </a:path>
            </a:pathLst>
          </a:custGeom>
          <a:ln w="12700">
            <a:solidFill>
              <a:srgbClr val="000000"/>
            </a:solidFill>
          </a:ln>
        </p:spPr>
        <p:txBody>
          <a:bodyPr wrap="square" lIns="0" tIns="0" rIns="0" bIns="0" rtlCol="0"/>
          <a:lstStyle/>
          <a:p>
            <a:endParaRPr/>
          </a:p>
        </p:txBody>
      </p:sp>
      <p:grpSp>
        <p:nvGrpSpPr>
          <p:cNvPr id="229" name="object 107">
            <a:extLst>
              <a:ext uri="{FF2B5EF4-FFF2-40B4-BE49-F238E27FC236}">
                <a16:creationId xmlns:a16="http://schemas.microsoft.com/office/drawing/2014/main" id="{F666AAFB-DF22-E136-7A0A-980DFFC458F7}"/>
              </a:ext>
            </a:extLst>
          </p:cNvPr>
          <p:cNvGrpSpPr/>
          <p:nvPr/>
        </p:nvGrpSpPr>
        <p:grpSpPr>
          <a:xfrm>
            <a:off x="1845056" y="4492343"/>
            <a:ext cx="3112770" cy="1243330"/>
            <a:chOff x="321056" y="4167885"/>
            <a:chExt cx="3112770" cy="1243330"/>
          </a:xfrm>
        </p:grpSpPr>
        <p:sp>
          <p:nvSpPr>
            <p:cNvPr id="230" name="object 108">
              <a:extLst>
                <a:ext uri="{FF2B5EF4-FFF2-40B4-BE49-F238E27FC236}">
                  <a16:creationId xmlns:a16="http://schemas.microsoft.com/office/drawing/2014/main" id="{A15F4B7E-9C09-87B9-6906-43531BFA2716}"/>
                </a:ext>
              </a:extLst>
            </p:cNvPr>
            <p:cNvSpPr/>
            <p:nvPr/>
          </p:nvSpPr>
          <p:spPr>
            <a:xfrm>
              <a:off x="2226563" y="5187695"/>
              <a:ext cx="1207135" cy="76200"/>
            </a:xfrm>
            <a:custGeom>
              <a:avLst/>
              <a:gdLst/>
              <a:ahLst/>
              <a:cxnLst/>
              <a:rect l="l" t="t" r="r" b="b"/>
              <a:pathLst>
                <a:path w="1207135" h="76200">
                  <a:moveTo>
                    <a:pt x="1130808" y="0"/>
                  </a:moveTo>
                  <a:lnTo>
                    <a:pt x="1130808" y="76199"/>
                  </a:lnTo>
                  <a:lnTo>
                    <a:pt x="1181608" y="50799"/>
                  </a:lnTo>
                  <a:lnTo>
                    <a:pt x="1143508" y="50799"/>
                  </a:lnTo>
                  <a:lnTo>
                    <a:pt x="1143508" y="25399"/>
                  </a:lnTo>
                  <a:lnTo>
                    <a:pt x="1181608" y="25399"/>
                  </a:lnTo>
                  <a:lnTo>
                    <a:pt x="1130808" y="0"/>
                  </a:lnTo>
                  <a:close/>
                </a:path>
                <a:path w="1207135" h="76200">
                  <a:moveTo>
                    <a:pt x="1130808" y="25399"/>
                  </a:moveTo>
                  <a:lnTo>
                    <a:pt x="0" y="25399"/>
                  </a:lnTo>
                  <a:lnTo>
                    <a:pt x="0" y="50799"/>
                  </a:lnTo>
                  <a:lnTo>
                    <a:pt x="1130808" y="50799"/>
                  </a:lnTo>
                  <a:lnTo>
                    <a:pt x="1130808" y="25399"/>
                  </a:lnTo>
                  <a:close/>
                </a:path>
                <a:path w="1207135" h="76200">
                  <a:moveTo>
                    <a:pt x="1181608" y="25399"/>
                  </a:moveTo>
                  <a:lnTo>
                    <a:pt x="1143508" y="25399"/>
                  </a:lnTo>
                  <a:lnTo>
                    <a:pt x="1143508" y="50799"/>
                  </a:lnTo>
                  <a:lnTo>
                    <a:pt x="1181608" y="50799"/>
                  </a:lnTo>
                  <a:lnTo>
                    <a:pt x="1207008" y="38099"/>
                  </a:lnTo>
                  <a:lnTo>
                    <a:pt x="1181608" y="25399"/>
                  </a:lnTo>
                  <a:close/>
                </a:path>
              </a:pathLst>
            </a:custGeom>
            <a:solidFill>
              <a:srgbClr val="000000"/>
            </a:solidFill>
          </p:spPr>
          <p:txBody>
            <a:bodyPr wrap="square" lIns="0" tIns="0" rIns="0" bIns="0" rtlCol="0"/>
            <a:lstStyle/>
            <a:p>
              <a:endParaRPr/>
            </a:p>
          </p:txBody>
        </p:sp>
        <p:pic>
          <p:nvPicPr>
            <p:cNvPr id="231" name="object 109">
              <a:extLst>
                <a:ext uri="{FF2B5EF4-FFF2-40B4-BE49-F238E27FC236}">
                  <a16:creationId xmlns:a16="http://schemas.microsoft.com/office/drawing/2014/main" id="{063DCBDF-2469-6572-2501-1AC90D21BCD6}"/>
                </a:ext>
              </a:extLst>
            </p:cNvPr>
            <p:cNvPicPr/>
            <p:nvPr/>
          </p:nvPicPr>
          <p:blipFill>
            <a:blip r:embed="rId9" cstate="print"/>
            <a:stretch>
              <a:fillRect/>
            </a:stretch>
          </p:blipFill>
          <p:spPr>
            <a:xfrm>
              <a:off x="321056" y="4167885"/>
              <a:ext cx="2422398" cy="1242822"/>
            </a:xfrm>
            <a:prstGeom prst="rect">
              <a:avLst/>
            </a:prstGeom>
          </p:spPr>
        </p:pic>
      </p:grpSp>
      <p:sp>
        <p:nvSpPr>
          <p:cNvPr id="232" name="object 110">
            <a:extLst>
              <a:ext uri="{FF2B5EF4-FFF2-40B4-BE49-F238E27FC236}">
                <a16:creationId xmlns:a16="http://schemas.microsoft.com/office/drawing/2014/main" id="{61A24809-53C5-2F24-6318-64C2601BA2EC}"/>
              </a:ext>
            </a:extLst>
          </p:cNvPr>
          <p:cNvSpPr/>
          <p:nvPr/>
        </p:nvSpPr>
        <p:spPr>
          <a:xfrm>
            <a:off x="6749797" y="5512154"/>
            <a:ext cx="960119" cy="76200"/>
          </a:xfrm>
          <a:custGeom>
            <a:avLst/>
            <a:gdLst/>
            <a:ahLst/>
            <a:cxnLst/>
            <a:rect l="l" t="t" r="r" b="b"/>
            <a:pathLst>
              <a:path w="960120" h="76200">
                <a:moveTo>
                  <a:pt x="883919" y="0"/>
                </a:moveTo>
                <a:lnTo>
                  <a:pt x="883919" y="76199"/>
                </a:lnTo>
                <a:lnTo>
                  <a:pt x="934719" y="50799"/>
                </a:lnTo>
                <a:lnTo>
                  <a:pt x="896619" y="50799"/>
                </a:lnTo>
                <a:lnTo>
                  <a:pt x="896619" y="25399"/>
                </a:lnTo>
                <a:lnTo>
                  <a:pt x="934719" y="25399"/>
                </a:lnTo>
                <a:lnTo>
                  <a:pt x="883919" y="0"/>
                </a:lnTo>
                <a:close/>
              </a:path>
              <a:path w="960120" h="76200">
                <a:moveTo>
                  <a:pt x="883919" y="25399"/>
                </a:moveTo>
                <a:lnTo>
                  <a:pt x="0" y="25399"/>
                </a:lnTo>
                <a:lnTo>
                  <a:pt x="0" y="50799"/>
                </a:lnTo>
                <a:lnTo>
                  <a:pt x="883919" y="50799"/>
                </a:lnTo>
                <a:lnTo>
                  <a:pt x="883919" y="25399"/>
                </a:lnTo>
                <a:close/>
              </a:path>
              <a:path w="960120" h="76200">
                <a:moveTo>
                  <a:pt x="934719" y="25399"/>
                </a:moveTo>
                <a:lnTo>
                  <a:pt x="896619" y="25399"/>
                </a:lnTo>
                <a:lnTo>
                  <a:pt x="896619" y="50799"/>
                </a:lnTo>
                <a:lnTo>
                  <a:pt x="934719" y="50799"/>
                </a:lnTo>
                <a:lnTo>
                  <a:pt x="960119" y="38099"/>
                </a:lnTo>
                <a:lnTo>
                  <a:pt x="934719" y="25399"/>
                </a:lnTo>
                <a:close/>
              </a:path>
            </a:pathLst>
          </a:custGeom>
          <a:solidFill>
            <a:srgbClr val="000000"/>
          </a:solidFill>
        </p:spPr>
        <p:txBody>
          <a:bodyPr wrap="square" lIns="0" tIns="0" rIns="0" bIns="0" rtlCol="0"/>
          <a:lstStyle/>
          <a:p>
            <a:endParaRPr/>
          </a:p>
        </p:txBody>
      </p:sp>
      <p:sp>
        <p:nvSpPr>
          <p:cNvPr id="233" name="object 111">
            <a:extLst>
              <a:ext uri="{FF2B5EF4-FFF2-40B4-BE49-F238E27FC236}">
                <a16:creationId xmlns:a16="http://schemas.microsoft.com/office/drawing/2014/main" id="{E71F4EE7-FF57-9952-1E79-4AC14206BD95}"/>
              </a:ext>
            </a:extLst>
          </p:cNvPr>
          <p:cNvSpPr txBox="1"/>
          <p:nvPr/>
        </p:nvSpPr>
        <p:spPr>
          <a:xfrm>
            <a:off x="2392592" y="5335942"/>
            <a:ext cx="777875" cy="278281"/>
          </a:xfrm>
          <a:prstGeom prst="rect">
            <a:avLst/>
          </a:prstGeom>
        </p:spPr>
        <p:txBody>
          <a:bodyPr vert="horz" wrap="square" lIns="0" tIns="16510" rIns="0" bIns="0" rtlCol="0">
            <a:spAutoFit/>
          </a:bodyPr>
          <a:lstStyle/>
          <a:p>
            <a:pPr marL="12700">
              <a:spcBef>
                <a:spcPts val="130"/>
              </a:spcBef>
            </a:pPr>
            <a:r>
              <a:rPr sz="1700" b="1" spc="-55" dirty="0">
                <a:latin typeface="Arial"/>
                <a:cs typeface="Arial"/>
              </a:rPr>
              <a:t>V</a:t>
            </a:r>
            <a:r>
              <a:rPr sz="1700" b="1" spc="-15" dirty="0">
                <a:latin typeface="Arial"/>
                <a:cs typeface="Arial"/>
              </a:rPr>
              <a:t>e</a:t>
            </a:r>
            <a:r>
              <a:rPr sz="1700" b="1" spc="35" dirty="0">
                <a:latin typeface="Arial"/>
                <a:cs typeface="Arial"/>
              </a:rPr>
              <a:t>ndo</a:t>
            </a:r>
            <a:r>
              <a:rPr sz="1700" b="1" spc="10" dirty="0">
                <a:latin typeface="Arial"/>
                <a:cs typeface="Arial"/>
              </a:rPr>
              <a:t>r</a:t>
            </a:r>
            <a:endParaRPr sz="1700">
              <a:latin typeface="Arial"/>
              <a:cs typeface="Arial"/>
            </a:endParaRPr>
          </a:p>
        </p:txBody>
      </p:sp>
      <p:grpSp>
        <p:nvGrpSpPr>
          <p:cNvPr id="234" name="object 112">
            <a:extLst>
              <a:ext uri="{FF2B5EF4-FFF2-40B4-BE49-F238E27FC236}">
                <a16:creationId xmlns:a16="http://schemas.microsoft.com/office/drawing/2014/main" id="{8A828D4A-7AF2-17C6-F932-1DEA57008FD9}"/>
              </a:ext>
            </a:extLst>
          </p:cNvPr>
          <p:cNvGrpSpPr/>
          <p:nvPr/>
        </p:nvGrpSpPr>
        <p:grpSpPr>
          <a:xfrm>
            <a:off x="4501388" y="3603599"/>
            <a:ext cx="885190" cy="866775"/>
            <a:chOff x="2977388" y="3279140"/>
            <a:chExt cx="885190" cy="866775"/>
          </a:xfrm>
        </p:grpSpPr>
        <p:sp>
          <p:nvSpPr>
            <p:cNvPr id="235" name="object 113">
              <a:extLst>
                <a:ext uri="{FF2B5EF4-FFF2-40B4-BE49-F238E27FC236}">
                  <a16:creationId xmlns:a16="http://schemas.microsoft.com/office/drawing/2014/main" id="{17927F71-801D-8565-80D4-C6EF83C834A1}"/>
                </a:ext>
              </a:extLst>
            </p:cNvPr>
            <p:cNvSpPr/>
            <p:nvPr/>
          </p:nvSpPr>
          <p:spPr>
            <a:xfrm>
              <a:off x="2977388" y="3279139"/>
              <a:ext cx="859790" cy="841375"/>
            </a:xfrm>
            <a:custGeom>
              <a:avLst/>
              <a:gdLst/>
              <a:ahLst/>
              <a:cxnLst/>
              <a:rect l="l" t="t" r="r" b="b"/>
              <a:pathLst>
                <a:path w="859789" h="841375">
                  <a:moveTo>
                    <a:pt x="859536" y="0"/>
                  </a:moveTo>
                  <a:lnTo>
                    <a:pt x="0" y="0"/>
                  </a:lnTo>
                  <a:lnTo>
                    <a:pt x="0" y="12700"/>
                  </a:lnTo>
                  <a:lnTo>
                    <a:pt x="0" y="25400"/>
                  </a:lnTo>
                  <a:lnTo>
                    <a:pt x="0" y="841248"/>
                  </a:lnTo>
                  <a:lnTo>
                    <a:pt x="12700" y="841248"/>
                  </a:lnTo>
                  <a:lnTo>
                    <a:pt x="12700" y="25400"/>
                  </a:lnTo>
                  <a:lnTo>
                    <a:pt x="859536" y="25400"/>
                  </a:lnTo>
                  <a:lnTo>
                    <a:pt x="859536" y="12700"/>
                  </a:lnTo>
                  <a:lnTo>
                    <a:pt x="859536" y="0"/>
                  </a:lnTo>
                  <a:close/>
                </a:path>
              </a:pathLst>
            </a:custGeom>
            <a:solidFill>
              <a:srgbClr val="E9E9E9"/>
            </a:solidFill>
          </p:spPr>
          <p:txBody>
            <a:bodyPr wrap="square" lIns="0" tIns="0" rIns="0" bIns="0" rtlCol="0"/>
            <a:lstStyle/>
            <a:p>
              <a:endParaRPr/>
            </a:p>
          </p:txBody>
        </p:sp>
        <p:sp>
          <p:nvSpPr>
            <p:cNvPr id="236" name="object 114">
              <a:extLst>
                <a:ext uri="{FF2B5EF4-FFF2-40B4-BE49-F238E27FC236}">
                  <a16:creationId xmlns:a16="http://schemas.microsoft.com/office/drawing/2014/main" id="{356BFEB9-1012-2F88-0D9B-579D69561FF3}"/>
                </a:ext>
              </a:extLst>
            </p:cNvPr>
            <p:cNvSpPr/>
            <p:nvPr/>
          </p:nvSpPr>
          <p:spPr>
            <a:xfrm>
              <a:off x="3002788" y="3304539"/>
              <a:ext cx="859790" cy="841375"/>
            </a:xfrm>
            <a:custGeom>
              <a:avLst/>
              <a:gdLst/>
              <a:ahLst/>
              <a:cxnLst/>
              <a:rect l="l" t="t" r="r" b="b"/>
              <a:pathLst>
                <a:path w="859789" h="841375">
                  <a:moveTo>
                    <a:pt x="859536" y="0"/>
                  </a:moveTo>
                  <a:lnTo>
                    <a:pt x="0" y="0"/>
                  </a:lnTo>
                  <a:lnTo>
                    <a:pt x="0" y="828548"/>
                  </a:lnTo>
                  <a:lnTo>
                    <a:pt x="0" y="841248"/>
                  </a:lnTo>
                  <a:lnTo>
                    <a:pt x="859536" y="841248"/>
                  </a:lnTo>
                  <a:lnTo>
                    <a:pt x="859536" y="828548"/>
                  </a:lnTo>
                  <a:lnTo>
                    <a:pt x="859536" y="0"/>
                  </a:lnTo>
                  <a:close/>
                </a:path>
              </a:pathLst>
            </a:custGeom>
            <a:solidFill>
              <a:srgbClr val="838383"/>
            </a:solidFill>
          </p:spPr>
          <p:txBody>
            <a:bodyPr wrap="square" lIns="0" tIns="0" rIns="0" bIns="0" rtlCol="0"/>
            <a:lstStyle/>
            <a:p>
              <a:endParaRPr/>
            </a:p>
          </p:txBody>
        </p:sp>
        <p:sp>
          <p:nvSpPr>
            <p:cNvPr id="237" name="object 115">
              <a:extLst>
                <a:ext uri="{FF2B5EF4-FFF2-40B4-BE49-F238E27FC236}">
                  <a16:creationId xmlns:a16="http://schemas.microsoft.com/office/drawing/2014/main" id="{1C967F7D-4A9B-7B07-65E9-6B65BAD9DEF5}"/>
                </a:ext>
              </a:extLst>
            </p:cNvPr>
            <p:cNvSpPr/>
            <p:nvPr/>
          </p:nvSpPr>
          <p:spPr>
            <a:xfrm>
              <a:off x="2990088" y="3291840"/>
              <a:ext cx="859790" cy="841375"/>
            </a:xfrm>
            <a:custGeom>
              <a:avLst/>
              <a:gdLst/>
              <a:ahLst/>
              <a:cxnLst/>
              <a:rect l="l" t="t" r="r" b="b"/>
              <a:pathLst>
                <a:path w="859789" h="841375">
                  <a:moveTo>
                    <a:pt x="859536" y="0"/>
                  </a:moveTo>
                  <a:lnTo>
                    <a:pt x="0" y="0"/>
                  </a:lnTo>
                  <a:lnTo>
                    <a:pt x="0" y="841248"/>
                  </a:lnTo>
                  <a:lnTo>
                    <a:pt x="859536" y="841248"/>
                  </a:lnTo>
                  <a:lnTo>
                    <a:pt x="859536" y="0"/>
                  </a:lnTo>
                  <a:close/>
                </a:path>
              </a:pathLst>
            </a:custGeom>
            <a:solidFill>
              <a:srgbClr val="DADADA"/>
            </a:solidFill>
          </p:spPr>
          <p:txBody>
            <a:bodyPr wrap="square" lIns="0" tIns="0" rIns="0" bIns="0" rtlCol="0"/>
            <a:lstStyle/>
            <a:p>
              <a:endParaRPr/>
            </a:p>
          </p:txBody>
        </p:sp>
      </p:grpSp>
      <p:sp>
        <p:nvSpPr>
          <p:cNvPr id="238" name="object 116">
            <a:extLst>
              <a:ext uri="{FF2B5EF4-FFF2-40B4-BE49-F238E27FC236}">
                <a16:creationId xmlns:a16="http://schemas.microsoft.com/office/drawing/2014/main" id="{BE5168C7-CAD8-234E-AED1-AF9771BA00AE}"/>
              </a:ext>
            </a:extLst>
          </p:cNvPr>
          <p:cNvSpPr txBox="1"/>
          <p:nvPr/>
        </p:nvSpPr>
        <p:spPr>
          <a:xfrm>
            <a:off x="4596384" y="3716882"/>
            <a:ext cx="695325" cy="498855"/>
          </a:xfrm>
          <a:prstGeom prst="rect">
            <a:avLst/>
          </a:prstGeom>
          <a:solidFill>
            <a:srgbClr val="FFFFFF"/>
          </a:solidFill>
        </p:spPr>
        <p:txBody>
          <a:bodyPr vert="horz" wrap="square" lIns="0" tIns="128270" rIns="0" bIns="0" rtlCol="0">
            <a:spAutoFit/>
          </a:bodyPr>
          <a:lstStyle/>
          <a:p>
            <a:pPr marL="106045" marR="90170" indent="-18415">
              <a:spcBef>
                <a:spcPts val="1010"/>
              </a:spcBef>
            </a:pPr>
            <a:r>
              <a:rPr sz="1200" b="1" spc="-10" dirty="0">
                <a:latin typeface="Arial"/>
                <a:cs typeface="Arial"/>
              </a:rPr>
              <a:t>Goods </a:t>
            </a:r>
            <a:r>
              <a:rPr sz="1200" b="1" spc="-320" dirty="0">
                <a:latin typeface="Arial"/>
                <a:cs typeface="Arial"/>
              </a:rPr>
              <a:t> </a:t>
            </a:r>
            <a:r>
              <a:rPr sz="1200" b="1" spc="35" dirty="0">
                <a:latin typeface="Arial"/>
                <a:cs typeface="Arial"/>
              </a:rPr>
              <a:t>r</a:t>
            </a:r>
            <a:r>
              <a:rPr sz="1200" b="1" spc="-25" dirty="0">
                <a:latin typeface="Arial"/>
                <a:cs typeface="Arial"/>
              </a:rPr>
              <a:t>ece</a:t>
            </a:r>
            <a:r>
              <a:rPr sz="1200" b="1" spc="-50" dirty="0">
                <a:latin typeface="Arial"/>
                <a:cs typeface="Arial"/>
              </a:rPr>
              <a:t>i</a:t>
            </a:r>
            <a:r>
              <a:rPr sz="1200" b="1" spc="-15" dirty="0">
                <a:latin typeface="Arial"/>
                <a:cs typeface="Arial"/>
              </a:rPr>
              <a:t>p</a:t>
            </a:r>
            <a:r>
              <a:rPr sz="1200" b="1" spc="5" dirty="0">
                <a:latin typeface="Arial"/>
                <a:cs typeface="Arial"/>
              </a:rPr>
              <a:t>t</a:t>
            </a:r>
            <a:endParaRPr sz="1200">
              <a:latin typeface="Arial"/>
              <a:cs typeface="Arial"/>
            </a:endParaRPr>
          </a:p>
        </p:txBody>
      </p:sp>
      <p:grpSp>
        <p:nvGrpSpPr>
          <p:cNvPr id="239" name="object 117">
            <a:extLst>
              <a:ext uri="{FF2B5EF4-FFF2-40B4-BE49-F238E27FC236}">
                <a16:creationId xmlns:a16="http://schemas.microsoft.com/office/drawing/2014/main" id="{03236AFC-EC8E-36C2-93AC-8821D9F58B1E}"/>
              </a:ext>
            </a:extLst>
          </p:cNvPr>
          <p:cNvGrpSpPr/>
          <p:nvPr/>
        </p:nvGrpSpPr>
        <p:grpSpPr>
          <a:xfrm>
            <a:off x="4336796" y="4484978"/>
            <a:ext cx="1223645" cy="424180"/>
            <a:chOff x="2812795" y="4160520"/>
            <a:chExt cx="1223645" cy="424180"/>
          </a:xfrm>
        </p:grpSpPr>
        <p:sp>
          <p:nvSpPr>
            <p:cNvPr id="240" name="object 118">
              <a:extLst>
                <a:ext uri="{FF2B5EF4-FFF2-40B4-BE49-F238E27FC236}">
                  <a16:creationId xmlns:a16="http://schemas.microsoft.com/office/drawing/2014/main" id="{953A173E-4C2A-C8DB-267B-22204A81C202}"/>
                </a:ext>
              </a:extLst>
            </p:cNvPr>
            <p:cNvSpPr/>
            <p:nvPr/>
          </p:nvSpPr>
          <p:spPr>
            <a:xfrm>
              <a:off x="2812796" y="4248403"/>
              <a:ext cx="1198245" cy="311150"/>
            </a:xfrm>
            <a:custGeom>
              <a:avLst/>
              <a:gdLst/>
              <a:ahLst/>
              <a:cxnLst/>
              <a:rect l="l" t="t" r="r" b="b"/>
              <a:pathLst>
                <a:path w="1198245" h="311150">
                  <a:moveTo>
                    <a:pt x="1197851" y="0"/>
                  </a:moveTo>
                  <a:lnTo>
                    <a:pt x="0" y="0"/>
                  </a:lnTo>
                  <a:lnTo>
                    <a:pt x="0" y="12700"/>
                  </a:lnTo>
                  <a:lnTo>
                    <a:pt x="0" y="25400"/>
                  </a:lnTo>
                  <a:lnTo>
                    <a:pt x="0" y="310896"/>
                  </a:lnTo>
                  <a:lnTo>
                    <a:pt x="12700" y="310896"/>
                  </a:lnTo>
                  <a:lnTo>
                    <a:pt x="12700" y="25400"/>
                  </a:lnTo>
                  <a:lnTo>
                    <a:pt x="1197851" y="25400"/>
                  </a:lnTo>
                  <a:lnTo>
                    <a:pt x="1197851" y="12700"/>
                  </a:lnTo>
                  <a:lnTo>
                    <a:pt x="1197851" y="0"/>
                  </a:lnTo>
                  <a:close/>
                </a:path>
              </a:pathLst>
            </a:custGeom>
            <a:solidFill>
              <a:srgbClr val="E9E9E9"/>
            </a:solidFill>
          </p:spPr>
          <p:txBody>
            <a:bodyPr wrap="square" lIns="0" tIns="0" rIns="0" bIns="0" rtlCol="0"/>
            <a:lstStyle/>
            <a:p>
              <a:endParaRPr/>
            </a:p>
          </p:txBody>
        </p:sp>
        <p:sp>
          <p:nvSpPr>
            <p:cNvPr id="241" name="object 119">
              <a:extLst>
                <a:ext uri="{FF2B5EF4-FFF2-40B4-BE49-F238E27FC236}">
                  <a16:creationId xmlns:a16="http://schemas.microsoft.com/office/drawing/2014/main" id="{472DEDBB-FBDF-9706-97BB-37A7FFBE4A0F}"/>
                </a:ext>
              </a:extLst>
            </p:cNvPr>
            <p:cNvSpPr/>
            <p:nvPr/>
          </p:nvSpPr>
          <p:spPr>
            <a:xfrm>
              <a:off x="2838196" y="4273803"/>
              <a:ext cx="1198245" cy="311150"/>
            </a:xfrm>
            <a:custGeom>
              <a:avLst/>
              <a:gdLst/>
              <a:ahLst/>
              <a:cxnLst/>
              <a:rect l="l" t="t" r="r" b="b"/>
              <a:pathLst>
                <a:path w="1198245" h="311150">
                  <a:moveTo>
                    <a:pt x="1197851" y="0"/>
                  </a:moveTo>
                  <a:lnTo>
                    <a:pt x="0" y="0"/>
                  </a:lnTo>
                  <a:lnTo>
                    <a:pt x="0" y="298196"/>
                  </a:lnTo>
                  <a:lnTo>
                    <a:pt x="0" y="310896"/>
                  </a:lnTo>
                  <a:lnTo>
                    <a:pt x="1197851" y="310896"/>
                  </a:lnTo>
                  <a:lnTo>
                    <a:pt x="1197851" y="298196"/>
                  </a:lnTo>
                  <a:lnTo>
                    <a:pt x="1197851" y="0"/>
                  </a:lnTo>
                  <a:close/>
                </a:path>
              </a:pathLst>
            </a:custGeom>
            <a:solidFill>
              <a:srgbClr val="838383"/>
            </a:solidFill>
          </p:spPr>
          <p:txBody>
            <a:bodyPr wrap="square" lIns="0" tIns="0" rIns="0" bIns="0" rtlCol="0"/>
            <a:lstStyle/>
            <a:p>
              <a:endParaRPr/>
            </a:p>
          </p:txBody>
        </p:sp>
        <p:sp>
          <p:nvSpPr>
            <p:cNvPr id="242" name="object 120">
              <a:extLst>
                <a:ext uri="{FF2B5EF4-FFF2-40B4-BE49-F238E27FC236}">
                  <a16:creationId xmlns:a16="http://schemas.microsoft.com/office/drawing/2014/main" id="{EE4F51DA-0075-BC7E-21D6-FD79559764EE}"/>
                </a:ext>
              </a:extLst>
            </p:cNvPr>
            <p:cNvSpPr/>
            <p:nvPr/>
          </p:nvSpPr>
          <p:spPr>
            <a:xfrm>
              <a:off x="2825495" y="4261104"/>
              <a:ext cx="1198245" cy="311150"/>
            </a:xfrm>
            <a:custGeom>
              <a:avLst/>
              <a:gdLst/>
              <a:ahLst/>
              <a:cxnLst/>
              <a:rect l="l" t="t" r="r" b="b"/>
              <a:pathLst>
                <a:path w="1198245" h="311150">
                  <a:moveTo>
                    <a:pt x="1197863" y="0"/>
                  </a:moveTo>
                  <a:lnTo>
                    <a:pt x="0" y="0"/>
                  </a:lnTo>
                  <a:lnTo>
                    <a:pt x="0" y="310896"/>
                  </a:lnTo>
                  <a:lnTo>
                    <a:pt x="1197863" y="310896"/>
                  </a:lnTo>
                  <a:lnTo>
                    <a:pt x="1197863" y="0"/>
                  </a:lnTo>
                  <a:close/>
                </a:path>
              </a:pathLst>
            </a:custGeom>
            <a:solidFill>
              <a:srgbClr val="DADADA"/>
            </a:solidFill>
          </p:spPr>
          <p:txBody>
            <a:bodyPr wrap="square" lIns="0" tIns="0" rIns="0" bIns="0" rtlCol="0"/>
            <a:lstStyle/>
            <a:p>
              <a:endParaRPr/>
            </a:p>
          </p:txBody>
        </p:sp>
        <p:sp>
          <p:nvSpPr>
            <p:cNvPr id="243" name="object 121">
              <a:extLst>
                <a:ext uri="{FF2B5EF4-FFF2-40B4-BE49-F238E27FC236}">
                  <a16:creationId xmlns:a16="http://schemas.microsoft.com/office/drawing/2014/main" id="{2F2FBFCE-2FA3-49EC-2A49-0B19F2D0AE78}"/>
                </a:ext>
              </a:extLst>
            </p:cNvPr>
            <p:cNvSpPr/>
            <p:nvPr/>
          </p:nvSpPr>
          <p:spPr>
            <a:xfrm>
              <a:off x="3172967" y="4160520"/>
              <a:ext cx="521334" cy="82550"/>
            </a:xfrm>
            <a:custGeom>
              <a:avLst/>
              <a:gdLst/>
              <a:ahLst/>
              <a:cxnLst/>
              <a:rect l="l" t="t" r="r" b="b"/>
              <a:pathLst>
                <a:path w="521335" h="82550">
                  <a:moveTo>
                    <a:pt x="521207" y="0"/>
                  </a:moveTo>
                  <a:lnTo>
                    <a:pt x="0" y="0"/>
                  </a:lnTo>
                  <a:lnTo>
                    <a:pt x="0" y="82295"/>
                  </a:lnTo>
                  <a:lnTo>
                    <a:pt x="521207" y="82295"/>
                  </a:lnTo>
                  <a:lnTo>
                    <a:pt x="521207" y="0"/>
                  </a:lnTo>
                  <a:close/>
                </a:path>
              </a:pathLst>
            </a:custGeom>
            <a:solidFill>
              <a:srgbClr val="919191"/>
            </a:solidFill>
          </p:spPr>
          <p:txBody>
            <a:bodyPr wrap="square" lIns="0" tIns="0" rIns="0" bIns="0" rtlCol="0"/>
            <a:lstStyle/>
            <a:p>
              <a:endParaRPr/>
            </a:p>
          </p:txBody>
        </p:sp>
      </p:grpSp>
    </p:spTree>
    <p:extLst>
      <p:ext uri="{BB962C8B-B14F-4D97-AF65-F5344CB8AC3E}">
        <p14:creationId xmlns:p14="http://schemas.microsoft.com/office/powerpoint/2010/main" val="2082435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485785" y="972183"/>
            <a:ext cx="11515397" cy="1610697"/>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Stock Vs Consumable Material</a:t>
            </a:r>
          </a:p>
          <a:p>
            <a:pPr>
              <a:lnSpc>
                <a:spcPct val="150000"/>
              </a:lnSpc>
              <a:spcAft>
                <a:spcPts val="800"/>
              </a:spcAft>
            </a:pPr>
            <a:endParaRPr lang="en-IN" sz="3200" b="1" dirty="0">
              <a:latin typeface="Source Serif Pro" panose="020B0604020202020204" pitchFamily="18" charset="0"/>
            </a:endParaRPr>
          </a:p>
        </p:txBody>
      </p:sp>
      <p:pic>
        <p:nvPicPr>
          <p:cNvPr id="5" name="Picture 4">
            <a:extLst>
              <a:ext uri="{FF2B5EF4-FFF2-40B4-BE49-F238E27FC236}">
                <a16:creationId xmlns:a16="http://schemas.microsoft.com/office/drawing/2014/main" id="{A95B60FB-AF21-65CB-CC57-DDCB09DCACA4}"/>
              </a:ext>
            </a:extLst>
          </p:cNvPr>
          <p:cNvPicPr>
            <a:picLocks noChangeAspect="1"/>
          </p:cNvPicPr>
          <p:nvPr/>
        </p:nvPicPr>
        <p:blipFill>
          <a:blip r:embed="rId2"/>
          <a:stretch>
            <a:fillRect/>
          </a:stretch>
        </p:blipFill>
        <p:spPr>
          <a:xfrm>
            <a:off x="1607574" y="1784556"/>
            <a:ext cx="9099755" cy="4498258"/>
          </a:xfrm>
          <a:prstGeom prst="rect">
            <a:avLst/>
          </a:prstGeom>
        </p:spPr>
      </p:pic>
    </p:spTree>
    <p:extLst>
      <p:ext uri="{BB962C8B-B14F-4D97-AF65-F5344CB8AC3E}">
        <p14:creationId xmlns:p14="http://schemas.microsoft.com/office/powerpoint/2010/main" val="747177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grpSp>
        <p:nvGrpSpPr>
          <p:cNvPr id="51" name="object 3">
            <a:extLst>
              <a:ext uri="{FF2B5EF4-FFF2-40B4-BE49-F238E27FC236}">
                <a16:creationId xmlns:a16="http://schemas.microsoft.com/office/drawing/2014/main" id="{5C25142B-D965-4453-3AA0-94AFA0BB748F}"/>
              </a:ext>
            </a:extLst>
          </p:cNvPr>
          <p:cNvGrpSpPr/>
          <p:nvPr/>
        </p:nvGrpSpPr>
        <p:grpSpPr>
          <a:xfrm>
            <a:off x="3920745" y="1802672"/>
            <a:ext cx="4431665" cy="2721610"/>
            <a:chOff x="2396744" y="1537208"/>
            <a:chExt cx="4431665" cy="2721610"/>
          </a:xfrm>
        </p:grpSpPr>
        <p:sp>
          <p:nvSpPr>
            <p:cNvPr id="52" name="object 4">
              <a:extLst>
                <a:ext uri="{FF2B5EF4-FFF2-40B4-BE49-F238E27FC236}">
                  <a16:creationId xmlns:a16="http://schemas.microsoft.com/office/drawing/2014/main" id="{2434397B-2622-B942-B6C9-100BD99540CC}"/>
                </a:ext>
              </a:extLst>
            </p:cNvPr>
            <p:cNvSpPr/>
            <p:nvPr/>
          </p:nvSpPr>
          <p:spPr>
            <a:xfrm>
              <a:off x="2404872" y="1545335"/>
              <a:ext cx="4410710" cy="2673350"/>
            </a:xfrm>
            <a:custGeom>
              <a:avLst/>
              <a:gdLst/>
              <a:ahLst/>
              <a:cxnLst/>
              <a:rect l="l" t="t" r="r" b="b"/>
              <a:pathLst>
                <a:path w="4410709" h="2673350">
                  <a:moveTo>
                    <a:pt x="4410456" y="4572"/>
                  </a:moveTo>
                  <a:lnTo>
                    <a:pt x="4398264" y="4572"/>
                  </a:lnTo>
                  <a:lnTo>
                    <a:pt x="4398264" y="0"/>
                  </a:lnTo>
                  <a:lnTo>
                    <a:pt x="0" y="0"/>
                  </a:lnTo>
                  <a:lnTo>
                    <a:pt x="0" y="2670048"/>
                  </a:lnTo>
                  <a:lnTo>
                    <a:pt x="4572" y="2670048"/>
                  </a:lnTo>
                  <a:lnTo>
                    <a:pt x="4572" y="2672969"/>
                  </a:lnTo>
                  <a:lnTo>
                    <a:pt x="9385" y="2670048"/>
                  </a:lnTo>
                  <a:lnTo>
                    <a:pt x="4398264" y="2670048"/>
                  </a:lnTo>
                  <a:lnTo>
                    <a:pt x="4398264" y="11963"/>
                  </a:lnTo>
                  <a:lnTo>
                    <a:pt x="4410456" y="4572"/>
                  </a:lnTo>
                  <a:close/>
                </a:path>
              </a:pathLst>
            </a:custGeom>
            <a:solidFill>
              <a:srgbClr val="A1C1FD"/>
            </a:solidFill>
          </p:spPr>
          <p:txBody>
            <a:bodyPr wrap="square" lIns="0" tIns="0" rIns="0" bIns="0" rtlCol="0"/>
            <a:lstStyle/>
            <a:p>
              <a:endParaRPr/>
            </a:p>
          </p:txBody>
        </p:sp>
        <p:sp>
          <p:nvSpPr>
            <p:cNvPr id="53" name="object 5">
              <a:extLst>
                <a:ext uri="{FF2B5EF4-FFF2-40B4-BE49-F238E27FC236}">
                  <a16:creationId xmlns:a16="http://schemas.microsoft.com/office/drawing/2014/main" id="{CF6425E5-58F3-A242-5BCF-DC68CA96FCA8}"/>
                </a:ext>
              </a:extLst>
            </p:cNvPr>
            <p:cNvSpPr/>
            <p:nvPr/>
          </p:nvSpPr>
          <p:spPr>
            <a:xfrm>
              <a:off x="2409444" y="1549908"/>
              <a:ext cx="4406265" cy="2668905"/>
            </a:xfrm>
            <a:custGeom>
              <a:avLst/>
              <a:gdLst/>
              <a:ahLst/>
              <a:cxnLst/>
              <a:rect l="l" t="t" r="r" b="b"/>
              <a:pathLst>
                <a:path w="4406265" h="2668904">
                  <a:moveTo>
                    <a:pt x="4405883" y="0"/>
                  </a:moveTo>
                  <a:lnTo>
                    <a:pt x="0" y="0"/>
                  </a:lnTo>
                  <a:lnTo>
                    <a:pt x="0" y="2668397"/>
                  </a:lnTo>
                </a:path>
              </a:pathLst>
            </a:custGeom>
            <a:ln w="25400">
              <a:solidFill>
                <a:srgbClr val="FFFFFF"/>
              </a:solidFill>
            </a:ln>
          </p:spPr>
          <p:txBody>
            <a:bodyPr wrap="square" lIns="0" tIns="0" rIns="0" bIns="0" rtlCol="0"/>
            <a:lstStyle/>
            <a:p>
              <a:endParaRPr/>
            </a:p>
          </p:txBody>
        </p:sp>
        <p:sp>
          <p:nvSpPr>
            <p:cNvPr id="54" name="object 6">
              <a:extLst>
                <a:ext uri="{FF2B5EF4-FFF2-40B4-BE49-F238E27FC236}">
                  <a16:creationId xmlns:a16="http://schemas.microsoft.com/office/drawing/2014/main" id="{DE50C9FB-892A-B6C9-73CA-44270EFA89A6}"/>
                </a:ext>
              </a:extLst>
            </p:cNvPr>
            <p:cNvSpPr/>
            <p:nvPr/>
          </p:nvSpPr>
          <p:spPr>
            <a:xfrm>
              <a:off x="2409444" y="1577340"/>
              <a:ext cx="4406265" cy="2668905"/>
            </a:xfrm>
            <a:custGeom>
              <a:avLst/>
              <a:gdLst/>
              <a:ahLst/>
              <a:cxnLst/>
              <a:rect l="l" t="t" r="r" b="b"/>
              <a:pathLst>
                <a:path w="4406265" h="2668904">
                  <a:moveTo>
                    <a:pt x="4405883" y="0"/>
                  </a:moveTo>
                  <a:lnTo>
                    <a:pt x="0" y="2668397"/>
                  </a:lnTo>
                  <a:lnTo>
                    <a:pt x="4405883" y="2668397"/>
                  </a:lnTo>
                  <a:lnTo>
                    <a:pt x="4405883" y="0"/>
                  </a:lnTo>
                  <a:close/>
                </a:path>
              </a:pathLst>
            </a:custGeom>
            <a:solidFill>
              <a:srgbClr val="A1C1FD"/>
            </a:solidFill>
          </p:spPr>
          <p:txBody>
            <a:bodyPr wrap="square" lIns="0" tIns="0" rIns="0" bIns="0" rtlCol="0"/>
            <a:lstStyle/>
            <a:p>
              <a:endParaRPr/>
            </a:p>
          </p:txBody>
        </p:sp>
        <p:sp>
          <p:nvSpPr>
            <p:cNvPr id="55" name="object 7">
              <a:extLst>
                <a:ext uri="{FF2B5EF4-FFF2-40B4-BE49-F238E27FC236}">
                  <a16:creationId xmlns:a16="http://schemas.microsoft.com/office/drawing/2014/main" id="{4124890C-9D44-2F1B-A2A7-2BD8623579A0}"/>
                </a:ext>
              </a:extLst>
            </p:cNvPr>
            <p:cNvSpPr/>
            <p:nvPr/>
          </p:nvSpPr>
          <p:spPr>
            <a:xfrm>
              <a:off x="2409444" y="1577340"/>
              <a:ext cx="4406265" cy="2668905"/>
            </a:xfrm>
            <a:custGeom>
              <a:avLst/>
              <a:gdLst/>
              <a:ahLst/>
              <a:cxnLst/>
              <a:rect l="l" t="t" r="r" b="b"/>
              <a:pathLst>
                <a:path w="4406265" h="2668904">
                  <a:moveTo>
                    <a:pt x="0" y="2668397"/>
                  </a:moveTo>
                  <a:lnTo>
                    <a:pt x="4405883" y="2668397"/>
                  </a:lnTo>
                  <a:lnTo>
                    <a:pt x="4405883" y="0"/>
                  </a:lnTo>
                </a:path>
              </a:pathLst>
            </a:custGeom>
            <a:ln w="25400">
              <a:solidFill>
                <a:srgbClr val="919191"/>
              </a:solidFill>
            </a:ln>
          </p:spPr>
          <p:txBody>
            <a:bodyPr wrap="square" lIns="0" tIns="0" rIns="0" bIns="0" rtlCol="0"/>
            <a:lstStyle/>
            <a:p>
              <a:endParaRPr/>
            </a:p>
          </p:txBody>
        </p:sp>
        <p:sp>
          <p:nvSpPr>
            <p:cNvPr id="56" name="object 8">
              <a:extLst>
                <a:ext uri="{FF2B5EF4-FFF2-40B4-BE49-F238E27FC236}">
                  <a16:creationId xmlns:a16="http://schemas.microsoft.com/office/drawing/2014/main" id="{AE2B8381-F5A4-47F1-8DE9-A06028CEDEC9}"/>
                </a:ext>
              </a:extLst>
            </p:cNvPr>
            <p:cNvSpPr/>
            <p:nvPr/>
          </p:nvSpPr>
          <p:spPr>
            <a:xfrm>
              <a:off x="2798064" y="1700784"/>
              <a:ext cx="1710055" cy="567055"/>
            </a:xfrm>
            <a:custGeom>
              <a:avLst/>
              <a:gdLst/>
              <a:ahLst/>
              <a:cxnLst/>
              <a:rect l="l" t="t" r="r" b="b"/>
              <a:pathLst>
                <a:path w="1710054" h="567055">
                  <a:moveTo>
                    <a:pt x="1709927" y="0"/>
                  </a:moveTo>
                  <a:lnTo>
                    <a:pt x="0" y="0"/>
                  </a:lnTo>
                  <a:lnTo>
                    <a:pt x="0" y="566927"/>
                  </a:lnTo>
                  <a:lnTo>
                    <a:pt x="1709927" y="566927"/>
                  </a:lnTo>
                  <a:lnTo>
                    <a:pt x="1709927" y="0"/>
                  </a:lnTo>
                  <a:close/>
                </a:path>
              </a:pathLst>
            </a:custGeom>
            <a:solidFill>
              <a:srgbClr val="DADADA"/>
            </a:solidFill>
          </p:spPr>
          <p:txBody>
            <a:bodyPr wrap="square" lIns="0" tIns="0" rIns="0" bIns="0" rtlCol="0"/>
            <a:lstStyle/>
            <a:p>
              <a:endParaRPr/>
            </a:p>
          </p:txBody>
        </p:sp>
        <p:sp>
          <p:nvSpPr>
            <p:cNvPr id="57" name="object 9">
              <a:extLst>
                <a:ext uri="{FF2B5EF4-FFF2-40B4-BE49-F238E27FC236}">
                  <a16:creationId xmlns:a16="http://schemas.microsoft.com/office/drawing/2014/main" id="{DD503BE3-2BCB-4EC8-6118-07B819EB821A}"/>
                </a:ext>
              </a:extLst>
            </p:cNvPr>
            <p:cNvSpPr/>
            <p:nvPr/>
          </p:nvSpPr>
          <p:spPr>
            <a:xfrm>
              <a:off x="2802636" y="1705356"/>
              <a:ext cx="1708785" cy="565785"/>
            </a:xfrm>
            <a:custGeom>
              <a:avLst/>
              <a:gdLst/>
              <a:ahLst/>
              <a:cxnLst/>
              <a:rect l="l" t="t" r="r" b="b"/>
              <a:pathLst>
                <a:path w="1708785" h="565785">
                  <a:moveTo>
                    <a:pt x="1708403" y="0"/>
                  </a:moveTo>
                  <a:lnTo>
                    <a:pt x="0" y="0"/>
                  </a:lnTo>
                  <a:lnTo>
                    <a:pt x="0" y="565277"/>
                  </a:lnTo>
                </a:path>
              </a:pathLst>
            </a:custGeom>
            <a:ln w="25400">
              <a:solidFill>
                <a:srgbClr val="FFFFFF"/>
              </a:solidFill>
            </a:ln>
          </p:spPr>
          <p:txBody>
            <a:bodyPr wrap="square" lIns="0" tIns="0" rIns="0" bIns="0" rtlCol="0"/>
            <a:lstStyle/>
            <a:p>
              <a:endParaRPr/>
            </a:p>
          </p:txBody>
        </p:sp>
        <p:sp>
          <p:nvSpPr>
            <p:cNvPr id="58" name="object 10">
              <a:extLst>
                <a:ext uri="{FF2B5EF4-FFF2-40B4-BE49-F238E27FC236}">
                  <a16:creationId xmlns:a16="http://schemas.microsoft.com/office/drawing/2014/main" id="{ECBCBD36-98BC-AAA8-10B8-64B53CC305DD}"/>
                </a:ext>
              </a:extLst>
            </p:cNvPr>
            <p:cNvSpPr/>
            <p:nvPr/>
          </p:nvSpPr>
          <p:spPr>
            <a:xfrm>
              <a:off x="2802636" y="1732788"/>
              <a:ext cx="1708785" cy="565785"/>
            </a:xfrm>
            <a:custGeom>
              <a:avLst/>
              <a:gdLst/>
              <a:ahLst/>
              <a:cxnLst/>
              <a:rect l="l" t="t" r="r" b="b"/>
              <a:pathLst>
                <a:path w="1708785" h="565785">
                  <a:moveTo>
                    <a:pt x="0" y="565276"/>
                  </a:moveTo>
                  <a:lnTo>
                    <a:pt x="1708403" y="565276"/>
                  </a:lnTo>
                  <a:lnTo>
                    <a:pt x="1708403" y="0"/>
                  </a:lnTo>
                </a:path>
              </a:pathLst>
            </a:custGeom>
            <a:ln w="25399">
              <a:solidFill>
                <a:srgbClr val="919191"/>
              </a:solidFill>
            </a:ln>
          </p:spPr>
          <p:txBody>
            <a:bodyPr wrap="square" lIns="0" tIns="0" rIns="0" bIns="0" rtlCol="0"/>
            <a:lstStyle/>
            <a:p>
              <a:endParaRPr/>
            </a:p>
          </p:txBody>
        </p:sp>
        <p:sp>
          <p:nvSpPr>
            <p:cNvPr id="59" name="object 11">
              <a:extLst>
                <a:ext uri="{FF2B5EF4-FFF2-40B4-BE49-F238E27FC236}">
                  <a16:creationId xmlns:a16="http://schemas.microsoft.com/office/drawing/2014/main" id="{20022EC8-51A6-1EDB-014F-4BA75013429F}"/>
                </a:ext>
              </a:extLst>
            </p:cNvPr>
            <p:cNvSpPr/>
            <p:nvPr/>
          </p:nvSpPr>
          <p:spPr>
            <a:xfrm>
              <a:off x="3749040" y="2542032"/>
              <a:ext cx="2249805" cy="402590"/>
            </a:xfrm>
            <a:custGeom>
              <a:avLst/>
              <a:gdLst/>
              <a:ahLst/>
              <a:cxnLst/>
              <a:rect l="l" t="t" r="r" b="b"/>
              <a:pathLst>
                <a:path w="2249804" h="402589">
                  <a:moveTo>
                    <a:pt x="2249424" y="0"/>
                  </a:moveTo>
                  <a:lnTo>
                    <a:pt x="0" y="0"/>
                  </a:lnTo>
                  <a:lnTo>
                    <a:pt x="0" y="402336"/>
                  </a:lnTo>
                  <a:lnTo>
                    <a:pt x="2249424" y="402336"/>
                  </a:lnTo>
                  <a:lnTo>
                    <a:pt x="2249424" y="0"/>
                  </a:lnTo>
                  <a:close/>
                </a:path>
              </a:pathLst>
            </a:custGeom>
            <a:solidFill>
              <a:srgbClr val="DADADA"/>
            </a:solidFill>
          </p:spPr>
          <p:txBody>
            <a:bodyPr wrap="square" lIns="0" tIns="0" rIns="0" bIns="0" rtlCol="0"/>
            <a:lstStyle/>
            <a:p>
              <a:endParaRPr/>
            </a:p>
          </p:txBody>
        </p:sp>
      </p:grpSp>
      <p:sp>
        <p:nvSpPr>
          <p:cNvPr id="60" name="object 12">
            <a:extLst>
              <a:ext uri="{FF2B5EF4-FFF2-40B4-BE49-F238E27FC236}">
                <a16:creationId xmlns:a16="http://schemas.microsoft.com/office/drawing/2014/main" id="{E3C60292-271E-E70A-36AB-62978D11FFB4}"/>
              </a:ext>
            </a:extLst>
          </p:cNvPr>
          <p:cNvSpPr txBox="1"/>
          <p:nvPr/>
        </p:nvSpPr>
        <p:spPr>
          <a:xfrm>
            <a:off x="4339336" y="1993870"/>
            <a:ext cx="3189605" cy="1148080"/>
          </a:xfrm>
          <a:prstGeom prst="rect">
            <a:avLst/>
          </a:prstGeom>
        </p:spPr>
        <p:txBody>
          <a:bodyPr vert="horz" wrap="square" lIns="0" tIns="15240" rIns="0" bIns="0" rtlCol="0">
            <a:spAutoFit/>
          </a:bodyPr>
          <a:lstStyle/>
          <a:p>
            <a:pPr marL="440055" marR="1731010" indent="-302260">
              <a:lnSpc>
                <a:spcPct val="100800"/>
              </a:lnSpc>
              <a:spcBef>
                <a:spcPts val="120"/>
              </a:spcBef>
            </a:pPr>
            <a:r>
              <a:rPr sz="1550" b="1" spc="30" dirty="0">
                <a:latin typeface="Arial"/>
                <a:cs typeface="Arial"/>
              </a:rPr>
              <a:t>R</a:t>
            </a:r>
            <a:r>
              <a:rPr sz="1550" b="1" dirty="0">
                <a:latin typeface="Arial"/>
                <a:cs typeface="Arial"/>
              </a:rPr>
              <a:t>e</a:t>
            </a:r>
            <a:r>
              <a:rPr sz="1550" b="1" spc="-15" dirty="0">
                <a:latin typeface="Arial"/>
                <a:cs typeface="Arial"/>
              </a:rPr>
              <a:t>qu</a:t>
            </a:r>
            <a:r>
              <a:rPr sz="1550" b="1" spc="-75" dirty="0">
                <a:latin typeface="Arial"/>
                <a:cs typeface="Arial"/>
              </a:rPr>
              <a:t>i</a:t>
            </a:r>
            <a:r>
              <a:rPr sz="1550" b="1" spc="-35" dirty="0">
                <a:latin typeface="Arial"/>
                <a:cs typeface="Arial"/>
              </a:rPr>
              <a:t>r</a:t>
            </a:r>
            <a:r>
              <a:rPr sz="1550" b="1" dirty="0">
                <a:latin typeface="Arial"/>
                <a:cs typeface="Arial"/>
              </a:rPr>
              <a:t>e</a:t>
            </a:r>
            <a:r>
              <a:rPr sz="1550" b="1" spc="-10" dirty="0">
                <a:latin typeface="Arial"/>
                <a:cs typeface="Arial"/>
              </a:rPr>
              <a:t>m</a:t>
            </a:r>
            <a:r>
              <a:rPr sz="1550" b="1" dirty="0">
                <a:latin typeface="Arial"/>
                <a:cs typeface="Arial"/>
              </a:rPr>
              <a:t>e</a:t>
            </a:r>
            <a:r>
              <a:rPr sz="1550" b="1" spc="55" dirty="0">
                <a:latin typeface="Arial"/>
                <a:cs typeface="Arial"/>
              </a:rPr>
              <a:t>n</a:t>
            </a:r>
            <a:r>
              <a:rPr sz="1550" b="1" spc="-15" dirty="0">
                <a:latin typeface="Arial"/>
                <a:cs typeface="Arial"/>
              </a:rPr>
              <a:t>t</a:t>
            </a:r>
            <a:r>
              <a:rPr sz="1550" b="1" spc="10" dirty="0">
                <a:latin typeface="Arial"/>
                <a:cs typeface="Arial"/>
              </a:rPr>
              <a:t>s  </a:t>
            </a:r>
            <a:r>
              <a:rPr sz="1550" b="1" spc="-15" dirty="0">
                <a:latin typeface="Arial"/>
                <a:cs typeface="Arial"/>
              </a:rPr>
              <a:t>planning</a:t>
            </a:r>
            <a:endParaRPr sz="1550">
              <a:latin typeface="Arial"/>
              <a:cs typeface="Arial"/>
            </a:endParaRPr>
          </a:p>
          <a:p>
            <a:pPr>
              <a:lnSpc>
                <a:spcPct val="100000"/>
              </a:lnSpc>
            </a:pPr>
            <a:endParaRPr sz="1700">
              <a:latin typeface="Arial"/>
              <a:cs typeface="Arial"/>
            </a:endParaRPr>
          </a:p>
          <a:p>
            <a:pPr marL="1024890">
              <a:spcBef>
                <a:spcPts val="1240"/>
              </a:spcBef>
            </a:pPr>
            <a:r>
              <a:rPr sz="1550" b="1" spc="10" dirty="0">
                <a:latin typeface="Arial"/>
                <a:cs typeface="Arial"/>
              </a:rPr>
              <a:t>Net</a:t>
            </a:r>
            <a:r>
              <a:rPr sz="1550" b="1" spc="45" dirty="0">
                <a:latin typeface="Arial"/>
                <a:cs typeface="Arial"/>
              </a:rPr>
              <a:t> </a:t>
            </a:r>
            <a:r>
              <a:rPr sz="1550" b="1" spc="-5" dirty="0">
                <a:latin typeface="Arial"/>
                <a:cs typeface="Arial"/>
              </a:rPr>
              <a:t>requirements</a:t>
            </a:r>
            <a:r>
              <a:rPr sz="1550" b="1" spc="340" dirty="0">
                <a:latin typeface="Arial"/>
                <a:cs typeface="Arial"/>
              </a:rPr>
              <a:t> </a:t>
            </a:r>
            <a:r>
              <a:rPr sz="1550" b="1" spc="-15" dirty="0">
                <a:latin typeface="Arial"/>
                <a:cs typeface="Arial"/>
              </a:rPr>
              <a:t>calc.</a:t>
            </a:r>
            <a:endParaRPr sz="1550">
              <a:latin typeface="Arial"/>
              <a:cs typeface="Arial"/>
            </a:endParaRPr>
          </a:p>
        </p:txBody>
      </p:sp>
      <p:grpSp>
        <p:nvGrpSpPr>
          <p:cNvPr id="61" name="object 13">
            <a:extLst>
              <a:ext uri="{FF2B5EF4-FFF2-40B4-BE49-F238E27FC236}">
                <a16:creationId xmlns:a16="http://schemas.microsoft.com/office/drawing/2014/main" id="{E33300DC-B7E1-871B-DFD4-14747342B31A}"/>
              </a:ext>
            </a:extLst>
          </p:cNvPr>
          <p:cNvGrpSpPr/>
          <p:nvPr/>
        </p:nvGrpSpPr>
        <p:grpSpPr>
          <a:xfrm>
            <a:off x="5264911" y="2799368"/>
            <a:ext cx="2273300" cy="444500"/>
            <a:chOff x="3740911" y="2533904"/>
            <a:chExt cx="2273300" cy="444500"/>
          </a:xfrm>
        </p:grpSpPr>
        <p:sp>
          <p:nvSpPr>
            <p:cNvPr id="62" name="object 14">
              <a:extLst>
                <a:ext uri="{FF2B5EF4-FFF2-40B4-BE49-F238E27FC236}">
                  <a16:creationId xmlns:a16="http://schemas.microsoft.com/office/drawing/2014/main" id="{A65EC20E-57B9-2E3A-26F3-DC0F50D74636}"/>
                </a:ext>
              </a:extLst>
            </p:cNvPr>
            <p:cNvSpPr/>
            <p:nvPr/>
          </p:nvSpPr>
          <p:spPr>
            <a:xfrm>
              <a:off x="3753611" y="2546604"/>
              <a:ext cx="2247900" cy="400685"/>
            </a:xfrm>
            <a:custGeom>
              <a:avLst/>
              <a:gdLst/>
              <a:ahLst/>
              <a:cxnLst/>
              <a:rect l="l" t="t" r="r" b="b"/>
              <a:pathLst>
                <a:path w="2247900" h="400685">
                  <a:moveTo>
                    <a:pt x="2247773" y="0"/>
                  </a:moveTo>
                  <a:lnTo>
                    <a:pt x="0" y="0"/>
                  </a:lnTo>
                  <a:lnTo>
                    <a:pt x="0" y="400685"/>
                  </a:lnTo>
                </a:path>
              </a:pathLst>
            </a:custGeom>
            <a:ln w="25400">
              <a:solidFill>
                <a:srgbClr val="FFFFFF"/>
              </a:solidFill>
            </a:ln>
          </p:spPr>
          <p:txBody>
            <a:bodyPr wrap="square" lIns="0" tIns="0" rIns="0" bIns="0" rtlCol="0"/>
            <a:lstStyle/>
            <a:p>
              <a:endParaRPr/>
            </a:p>
          </p:txBody>
        </p:sp>
        <p:sp>
          <p:nvSpPr>
            <p:cNvPr id="63" name="object 15">
              <a:extLst>
                <a:ext uri="{FF2B5EF4-FFF2-40B4-BE49-F238E27FC236}">
                  <a16:creationId xmlns:a16="http://schemas.microsoft.com/office/drawing/2014/main" id="{DECE6602-0399-C2B5-A5ED-C48535490FB6}"/>
                </a:ext>
              </a:extLst>
            </p:cNvPr>
            <p:cNvSpPr/>
            <p:nvPr/>
          </p:nvSpPr>
          <p:spPr>
            <a:xfrm>
              <a:off x="3753611" y="2564892"/>
              <a:ext cx="2247900" cy="400685"/>
            </a:xfrm>
            <a:custGeom>
              <a:avLst/>
              <a:gdLst/>
              <a:ahLst/>
              <a:cxnLst/>
              <a:rect l="l" t="t" r="r" b="b"/>
              <a:pathLst>
                <a:path w="2247900" h="400685">
                  <a:moveTo>
                    <a:pt x="0" y="400685"/>
                  </a:moveTo>
                  <a:lnTo>
                    <a:pt x="2247773" y="400685"/>
                  </a:lnTo>
                  <a:lnTo>
                    <a:pt x="2247773" y="0"/>
                  </a:lnTo>
                </a:path>
              </a:pathLst>
            </a:custGeom>
            <a:ln w="25400">
              <a:solidFill>
                <a:srgbClr val="919191"/>
              </a:solidFill>
            </a:ln>
          </p:spPr>
          <p:txBody>
            <a:bodyPr wrap="square" lIns="0" tIns="0" rIns="0" bIns="0" rtlCol="0"/>
            <a:lstStyle/>
            <a:p>
              <a:endParaRPr/>
            </a:p>
          </p:txBody>
        </p:sp>
      </p:grpSp>
      <p:sp>
        <p:nvSpPr>
          <p:cNvPr id="128" name="object 16">
            <a:extLst>
              <a:ext uri="{FF2B5EF4-FFF2-40B4-BE49-F238E27FC236}">
                <a16:creationId xmlns:a16="http://schemas.microsoft.com/office/drawing/2014/main" id="{EE765638-3D2A-D82B-E6E8-D6E721521EFE}"/>
              </a:ext>
            </a:extLst>
          </p:cNvPr>
          <p:cNvSpPr txBox="1"/>
          <p:nvPr/>
        </p:nvSpPr>
        <p:spPr>
          <a:xfrm>
            <a:off x="5272023" y="3377981"/>
            <a:ext cx="2222500" cy="273793"/>
          </a:xfrm>
          <a:prstGeom prst="rect">
            <a:avLst/>
          </a:prstGeom>
          <a:solidFill>
            <a:srgbClr val="DADADA"/>
          </a:solidFill>
        </p:spPr>
        <p:txBody>
          <a:bodyPr vert="horz" wrap="square" lIns="0" tIns="34925" rIns="0" bIns="0" rtlCol="0">
            <a:spAutoFit/>
          </a:bodyPr>
          <a:lstStyle/>
          <a:p>
            <a:pPr marL="80010">
              <a:spcBef>
                <a:spcPts val="275"/>
              </a:spcBef>
            </a:pPr>
            <a:r>
              <a:rPr sz="1550" b="1" spc="-5" dirty="0">
                <a:latin typeface="Arial"/>
                <a:cs typeface="Arial"/>
              </a:rPr>
              <a:t>Lot</a:t>
            </a:r>
            <a:r>
              <a:rPr sz="1550" b="1" spc="75" dirty="0">
                <a:latin typeface="Arial"/>
                <a:cs typeface="Arial"/>
              </a:rPr>
              <a:t> </a:t>
            </a:r>
            <a:r>
              <a:rPr sz="1550" b="1" spc="-25" dirty="0">
                <a:latin typeface="Arial"/>
                <a:cs typeface="Arial"/>
              </a:rPr>
              <a:t>sizing</a:t>
            </a:r>
            <a:endParaRPr sz="1550">
              <a:latin typeface="Arial"/>
              <a:cs typeface="Arial"/>
            </a:endParaRPr>
          </a:p>
        </p:txBody>
      </p:sp>
      <p:grpSp>
        <p:nvGrpSpPr>
          <p:cNvPr id="129" name="object 17">
            <a:extLst>
              <a:ext uri="{FF2B5EF4-FFF2-40B4-BE49-F238E27FC236}">
                <a16:creationId xmlns:a16="http://schemas.microsoft.com/office/drawing/2014/main" id="{13FA8104-EE19-E868-6D52-EE4A2F50E3D1}"/>
              </a:ext>
            </a:extLst>
          </p:cNvPr>
          <p:cNvGrpSpPr/>
          <p:nvPr/>
        </p:nvGrpSpPr>
        <p:grpSpPr>
          <a:xfrm>
            <a:off x="5245608" y="3320576"/>
            <a:ext cx="2274570" cy="922655"/>
            <a:chOff x="3721608" y="3055111"/>
            <a:chExt cx="2274570" cy="922655"/>
          </a:xfrm>
        </p:grpSpPr>
        <p:sp>
          <p:nvSpPr>
            <p:cNvPr id="130" name="object 18">
              <a:extLst>
                <a:ext uri="{FF2B5EF4-FFF2-40B4-BE49-F238E27FC236}">
                  <a16:creationId xmlns:a16="http://schemas.microsoft.com/office/drawing/2014/main" id="{A06DE60C-2348-AA55-DCE0-C70EFD69BAF2}"/>
                </a:ext>
              </a:extLst>
            </p:cNvPr>
            <p:cNvSpPr/>
            <p:nvPr/>
          </p:nvSpPr>
          <p:spPr>
            <a:xfrm>
              <a:off x="3735324" y="3067811"/>
              <a:ext cx="2247900" cy="400685"/>
            </a:xfrm>
            <a:custGeom>
              <a:avLst/>
              <a:gdLst/>
              <a:ahLst/>
              <a:cxnLst/>
              <a:rect l="l" t="t" r="r" b="b"/>
              <a:pathLst>
                <a:path w="2247900" h="400685">
                  <a:moveTo>
                    <a:pt x="2247773" y="0"/>
                  </a:moveTo>
                  <a:lnTo>
                    <a:pt x="0" y="0"/>
                  </a:lnTo>
                  <a:lnTo>
                    <a:pt x="0" y="400685"/>
                  </a:lnTo>
                </a:path>
              </a:pathLst>
            </a:custGeom>
            <a:ln w="25400">
              <a:solidFill>
                <a:srgbClr val="FFFFFF"/>
              </a:solidFill>
            </a:ln>
          </p:spPr>
          <p:txBody>
            <a:bodyPr wrap="square" lIns="0" tIns="0" rIns="0" bIns="0" rtlCol="0"/>
            <a:lstStyle/>
            <a:p>
              <a:endParaRPr/>
            </a:p>
          </p:txBody>
        </p:sp>
        <p:sp>
          <p:nvSpPr>
            <p:cNvPr id="131" name="object 19">
              <a:extLst>
                <a:ext uri="{FF2B5EF4-FFF2-40B4-BE49-F238E27FC236}">
                  <a16:creationId xmlns:a16="http://schemas.microsoft.com/office/drawing/2014/main" id="{9275A706-9F36-03A5-E0BB-801AB6725648}"/>
                </a:ext>
              </a:extLst>
            </p:cNvPr>
            <p:cNvSpPr/>
            <p:nvPr/>
          </p:nvSpPr>
          <p:spPr>
            <a:xfrm>
              <a:off x="3735324" y="3086099"/>
              <a:ext cx="2247900" cy="400685"/>
            </a:xfrm>
            <a:custGeom>
              <a:avLst/>
              <a:gdLst/>
              <a:ahLst/>
              <a:cxnLst/>
              <a:rect l="l" t="t" r="r" b="b"/>
              <a:pathLst>
                <a:path w="2247900" h="400685">
                  <a:moveTo>
                    <a:pt x="0" y="400685"/>
                  </a:moveTo>
                  <a:lnTo>
                    <a:pt x="2247773" y="400685"/>
                  </a:lnTo>
                  <a:lnTo>
                    <a:pt x="2247773" y="0"/>
                  </a:lnTo>
                </a:path>
              </a:pathLst>
            </a:custGeom>
            <a:ln w="25400">
              <a:solidFill>
                <a:srgbClr val="919191"/>
              </a:solidFill>
            </a:ln>
          </p:spPr>
          <p:txBody>
            <a:bodyPr wrap="square" lIns="0" tIns="0" rIns="0" bIns="0" rtlCol="0"/>
            <a:lstStyle/>
            <a:p>
              <a:endParaRPr/>
            </a:p>
          </p:txBody>
        </p:sp>
        <p:sp>
          <p:nvSpPr>
            <p:cNvPr id="132" name="object 20">
              <a:extLst>
                <a:ext uri="{FF2B5EF4-FFF2-40B4-BE49-F238E27FC236}">
                  <a16:creationId xmlns:a16="http://schemas.microsoft.com/office/drawing/2014/main" id="{14699A22-C82E-74F1-41C5-88EEC2A31931}"/>
                </a:ext>
              </a:extLst>
            </p:cNvPr>
            <p:cNvSpPr/>
            <p:nvPr/>
          </p:nvSpPr>
          <p:spPr>
            <a:xfrm>
              <a:off x="3721608" y="3584447"/>
              <a:ext cx="2249805" cy="393700"/>
            </a:xfrm>
            <a:custGeom>
              <a:avLst/>
              <a:gdLst/>
              <a:ahLst/>
              <a:cxnLst/>
              <a:rect l="l" t="t" r="r" b="b"/>
              <a:pathLst>
                <a:path w="2249804" h="393700">
                  <a:moveTo>
                    <a:pt x="2249424" y="0"/>
                  </a:moveTo>
                  <a:lnTo>
                    <a:pt x="0" y="0"/>
                  </a:lnTo>
                  <a:lnTo>
                    <a:pt x="0" y="393191"/>
                  </a:lnTo>
                  <a:lnTo>
                    <a:pt x="2249424" y="393191"/>
                  </a:lnTo>
                  <a:lnTo>
                    <a:pt x="2249424" y="0"/>
                  </a:lnTo>
                  <a:close/>
                </a:path>
              </a:pathLst>
            </a:custGeom>
            <a:solidFill>
              <a:srgbClr val="DADADA"/>
            </a:solidFill>
          </p:spPr>
          <p:txBody>
            <a:bodyPr wrap="square" lIns="0" tIns="0" rIns="0" bIns="0" rtlCol="0"/>
            <a:lstStyle/>
            <a:p>
              <a:endParaRPr/>
            </a:p>
          </p:txBody>
        </p:sp>
      </p:grpSp>
      <p:sp>
        <p:nvSpPr>
          <p:cNvPr id="133" name="object 21">
            <a:extLst>
              <a:ext uri="{FF2B5EF4-FFF2-40B4-BE49-F238E27FC236}">
                <a16:creationId xmlns:a16="http://schemas.microsoft.com/office/drawing/2014/main" id="{4BBBE2B3-35C2-50DB-7851-134843AB2EA4}"/>
              </a:ext>
            </a:extLst>
          </p:cNvPr>
          <p:cNvSpPr txBox="1"/>
          <p:nvPr/>
        </p:nvSpPr>
        <p:spPr>
          <a:xfrm>
            <a:off x="5262879" y="3917032"/>
            <a:ext cx="2222500" cy="255839"/>
          </a:xfrm>
          <a:prstGeom prst="rect">
            <a:avLst/>
          </a:prstGeom>
        </p:spPr>
        <p:txBody>
          <a:bodyPr vert="horz" wrap="square" lIns="0" tIns="17145" rIns="0" bIns="0" rtlCol="0">
            <a:spAutoFit/>
          </a:bodyPr>
          <a:lstStyle/>
          <a:p>
            <a:pPr marL="76200">
              <a:spcBef>
                <a:spcPts val="135"/>
              </a:spcBef>
            </a:pPr>
            <a:r>
              <a:rPr sz="1550" b="1" spc="-10" dirty="0">
                <a:latin typeface="Arial"/>
                <a:cs typeface="Arial"/>
              </a:rPr>
              <a:t>Scheduling</a:t>
            </a:r>
            <a:endParaRPr sz="1550">
              <a:latin typeface="Arial"/>
              <a:cs typeface="Arial"/>
            </a:endParaRPr>
          </a:p>
        </p:txBody>
      </p:sp>
      <p:sp>
        <p:nvSpPr>
          <p:cNvPr id="134" name="object 22">
            <a:extLst>
              <a:ext uri="{FF2B5EF4-FFF2-40B4-BE49-F238E27FC236}">
                <a16:creationId xmlns:a16="http://schemas.microsoft.com/office/drawing/2014/main" id="{309B0FE0-26D9-3390-C234-5B467AEA1FBD}"/>
              </a:ext>
            </a:extLst>
          </p:cNvPr>
          <p:cNvSpPr/>
          <p:nvPr/>
        </p:nvSpPr>
        <p:spPr>
          <a:xfrm>
            <a:off x="6196584" y="5541552"/>
            <a:ext cx="1965960" cy="685800"/>
          </a:xfrm>
          <a:custGeom>
            <a:avLst/>
            <a:gdLst/>
            <a:ahLst/>
            <a:cxnLst/>
            <a:rect l="l" t="t" r="r" b="b"/>
            <a:pathLst>
              <a:path w="1965959" h="685800">
                <a:moveTo>
                  <a:pt x="1965960" y="0"/>
                </a:moveTo>
                <a:lnTo>
                  <a:pt x="0" y="0"/>
                </a:lnTo>
                <a:lnTo>
                  <a:pt x="0" y="685800"/>
                </a:lnTo>
                <a:lnTo>
                  <a:pt x="1965960" y="685800"/>
                </a:lnTo>
                <a:lnTo>
                  <a:pt x="1965960" y="0"/>
                </a:lnTo>
                <a:close/>
              </a:path>
            </a:pathLst>
          </a:custGeom>
          <a:solidFill>
            <a:srgbClr val="DADADA"/>
          </a:solidFill>
        </p:spPr>
        <p:txBody>
          <a:bodyPr wrap="square" lIns="0" tIns="0" rIns="0" bIns="0" rtlCol="0"/>
          <a:lstStyle/>
          <a:p>
            <a:endParaRPr/>
          </a:p>
        </p:txBody>
      </p:sp>
      <p:grpSp>
        <p:nvGrpSpPr>
          <p:cNvPr id="135" name="object 23">
            <a:extLst>
              <a:ext uri="{FF2B5EF4-FFF2-40B4-BE49-F238E27FC236}">
                <a16:creationId xmlns:a16="http://schemas.microsoft.com/office/drawing/2014/main" id="{6E07B733-E4A1-FADD-982B-8256256D9AD1}"/>
              </a:ext>
            </a:extLst>
          </p:cNvPr>
          <p:cNvGrpSpPr/>
          <p:nvPr/>
        </p:nvGrpSpPr>
        <p:grpSpPr>
          <a:xfrm>
            <a:off x="5237479" y="3703608"/>
            <a:ext cx="5064760" cy="582930"/>
            <a:chOff x="3713479" y="3438144"/>
            <a:chExt cx="5064760" cy="582930"/>
          </a:xfrm>
        </p:grpSpPr>
        <p:sp>
          <p:nvSpPr>
            <p:cNvPr id="136" name="object 24">
              <a:extLst>
                <a:ext uri="{FF2B5EF4-FFF2-40B4-BE49-F238E27FC236}">
                  <a16:creationId xmlns:a16="http://schemas.microsoft.com/office/drawing/2014/main" id="{1338D763-2A18-4BC0-5B6C-4058307837A7}"/>
                </a:ext>
              </a:extLst>
            </p:cNvPr>
            <p:cNvSpPr/>
            <p:nvPr/>
          </p:nvSpPr>
          <p:spPr>
            <a:xfrm>
              <a:off x="3726179" y="3589020"/>
              <a:ext cx="2247900" cy="400685"/>
            </a:xfrm>
            <a:custGeom>
              <a:avLst/>
              <a:gdLst/>
              <a:ahLst/>
              <a:cxnLst/>
              <a:rect l="l" t="t" r="r" b="b"/>
              <a:pathLst>
                <a:path w="2247900" h="400685">
                  <a:moveTo>
                    <a:pt x="2247773" y="0"/>
                  </a:moveTo>
                  <a:lnTo>
                    <a:pt x="0" y="0"/>
                  </a:lnTo>
                  <a:lnTo>
                    <a:pt x="0" y="400684"/>
                  </a:lnTo>
                </a:path>
              </a:pathLst>
            </a:custGeom>
            <a:ln w="25399">
              <a:solidFill>
                <a:srgbClr val="FFFFFF"/>
              </a:solidFill>
            </a:ln>
          </p:spPr>
          <p:txBody>
            <a:bodyPr wrap="square" lIns="0" tIns="0" rIns="0" bIns="0" rtlCol="0"/>
            <a:lstStyle/>
            <a:p>
              <a:endParaRPr/>
            </a:p>
          </p:txBody>
        </p:sp>
        <p:sp>
          <p:nvSpPr>
            <p:cNvPr id="137" name="object 25">
              <a:extLst>
                <a:ext uri="{FF2B5EF4-FFF2-40B4-BE49-F238E27FC236}">
                  <a16:creationId xmlns:a16="http://schemas.microsoft.com/office/drawing/2014/main" id="{D11E59F1-4C56-ECC9-99C2-C580D1392CCB}"/>
                </a:ext>
              </a:extLst>
            </p:cNvPr>
            <p:cNvSpPr/>
            <p:nvPr/>
          </p:nvSpPr>
          <p:spPr>
            <a:xfrm>
              <a:off x="3726179" y="3607308"/>
              <a:ext cx="2247900" cy="400685"/>
            </a:xfrm>
            <a:custGeom>
              <a:avLst/>
              <a:gdLst/>
              <a:ahLst/>
              <a:cxnLst/>
              <a:rect l="l" t="t" r="r" b="b"/>
              <a:pathLst>
                <a:path w="2247900" h="400685">
                  <a:moveTo>
                    <a:pt x="0" y="400685"/>
                  </a:moveTo>
                  <a:lnTo>
                    <a:pt x="2247773" y="400685"/>
                  </a:lnTo>
                  <a:lnTo>
                    <a:pt x="2247773" y="0"/>
                  </a:lnTo>
                </a:path>
              </a:pathLst>
            </a:custGeom>
            <a:ln w="25400">
              <a:solidFill>
                <a:srgbClr val="919191"/>
              </a:solidFill>
            </a:ln>
          </p:spPr>
          <p:txBody>
            <a:bodyPr wrap="square" lIns="0" tIns="0" rIns="0" bIns="0" rtlCol="0"/>
            <a:lstStyle/>
            <a:p>
              <a:endParaRPr/>
            </a:p>
          </p:txBody>
        </p:sp>
        <p:sp>
          <p:nvSpPr>
            <p:cNvPr id="138" name="object 26">
              <a:extLst>
                <a:ext uri="{FF2B5EF4-FFF2-40B4-BE49-F238E27FC236}">
                  <a16:creationId xmlns:a16="http://schemas.microsoft.com/office/drawing/2014/main" id="{8F6F0368-4965-3FD3-76A1-BCE3CFF16EF4}"/>
                </a:ext>
              </a:extLst>
            </p:cNvPr>
            <p:cNvSpPr/>
            <p:nvPr/>
          </p:nvSpPr>
          <p:spPr>
            <a:xfrm>
              <a:off x="6711695" y="3438144"/>
              <a:ext cx="2066925" cy="485140"/>
            </a:xfrm>
            <a:custGeom>
              <a:avLst/>
              <a:gdLst/>
              <a:ahLst/>
              <a:cxnLst/>
              <a:rect l="l" t="t" r="r" b="b"/>
              <a:pathLst>
                <a:path w="2066925" h="485139">
                  <a:moveTo>
                    <a:pt x="2066544" y="0"/>
                  </a:moveTo>
                  <a:lnTo>
                    <a:pt x="0" y="0"/>
                  </a:lnTo>
                  <a:lnTo>
                    <a:pt x="0" y="484631"/>
                  </a:lnTo>
                  <a:lnTo>
                    <a:pt x="2066544" y="484631"/>
                  </a:lnTo>
                  <a:lnTo>
                    <a:pt x="2066544" y="0"/>
                  </a:lnTo>
                  <a:close/>
                </a:path>
              </a:pathLst>
            </a:custGeom>
            <a:solidFill>
              <a:srgbClr val="DADADA"/>
            </a:solidFill>
          </p:spPr>
          <p:txBody>
            <a:bodyPr wrap="square" lIns="0" tIns="0" rIns="0" bIns="0" rtlCol="0"/>
            <a:lstStyle/>
            <a:p>
              <a:endParaRPr/>
            </a:p>
          </p:txBody>
        </p:sp>
      </p:grpSp>
      <p:sp>
        <p:nvSpPr>
          <p:cNvPr id="139" name="object 27">
            <a:extLst>
              <a:ext uri="{FF2B5EF4-FFF2-40B4-BE49-F238E27FC236}">
                <a16:creationId xmlns:a16="http://schemas.microsoft.com/office/drawing/2014/main" id="{1307AAC5-3965-0DBF-7CFB-F948D2455AAA}"/>
              </a:ext>
            </a:extLst>
          </p:cNvPr>
          <p:cNvSpPr txBox="1"/>
          <p:nvPr/>
        </p:nvSpPr>
        <p:spPr>
          <a:xfrm>
            <a:off x="6196585" y="5587463"/>
            <a:ext cx="1956435" cy="570605"/>
          </a:xfrm>
          <a:prstGeom prst="rect">
            <a:avLst/>
          </a:prstGeom>
        </p:spPr>
        <p:txBody>
          <a:bodyPr vert="horz" wrap="square" lIns="0" tIns="13335" rIns="0" bIns="0" rtlCol="0">
            <a:spAutoFit/>
          </a:bodyPr>
          <a:lstStyle/>
          <a:p>
            <a:pPr marL="284480" marR="194945" indent="154940">
              <a:lnSpc>
                <a:spcPct val="100800"/>
              </a:lnSpc>
              <a:spcBef>
                <a:spcPts val="105"/>
              </a:spcBef>
            </a:pPr>
            <a:r>
              <a:rPr sz="1850" b="1" spc="20" dirty="0">
                <a:latin typeface="Arial"/>
                <a:cs typeface="Arial"/>
              </a:rPr>
              <a:t>Inventory </a:t>
            </a:r>
            <a:r>
              <a:rPr sz="1850" b="1" spc="25" dirty="0">
                <a:latin typeface="Arial"/>
                <a:cs typeface="Arial"/>
              </a:rPr>
              <a:t> </a:t>
            </a:r>
            <a:r>
              <a:rPr sz="1850" b="1" spc="80" dirty="0">
                <a:latin typeface="Arial"/>
                <a:cs typeface="Arial"/>
              </a:rPr>
              <a:t>m</a:t>
            </a:r>
            <a:r>
              <a:rPr sz="1850" b="1" spc="-25" dirty="0">
                <a:latin typeface="Arial"/>
                <a:cs typeface="Arial"/>
              </a:rPr>
              <a:t>a</a:t>
            </a:r>
            <a:r>
              <a:rPr sz="1850" b="1" spc="20" dirty="0">
                <a:latin typeface="Arial"/>
                <a:cs typeface="Arial"/>
              </a:rPr>
              <a:t>n</a:t>
            </a:r>
            <a:r>
              <a:rPr sz="1850" b="1" spc="-25" dirty="0">
                <a:latin typeface="Arial"/>
                <a:cs typeface="Arial"/>
              </a:rPr>
              <a:t>a</a:t>
            </a:r>
            <a:r>
              <a:rPr sz="1850" b="1" spc="20" dirty="0">
                <a:latin typeface="Arial"/>
                <a:cs typeface="Arial"/>
              </a:rPr>
              <a:t>g</a:t>
            </a:r>
            <a:r>
              <a:rPr sz="1850" b="1" spc="-25" dirty="0">
                <a:latin typeface="Arial"/>
                <a:cs typeface="Arial"/>
              </a:rPr>
              <a:t>e</a:t>
            </a:r>
            <a:r>
              <a:rPr sz="1850" b="1" spc="80" dirty="0">
                <a:latin typeface="Arial"/>
                <a:cs typeface="Arial"/>
              </a:rPr>
              <a:t>m</a:t>
            </a:r>
            <a:r>
              <a:rPr sz="1850" b="1" spc="-25" dirty="0">
                <a:latin typeface="Arial"/>
                <a:cs typeface="Arial"/>
              </a:rPr>
              <a:t>e</a:t>
            </a:r>
            <a:r>
              <a:rPr sz="1850" b="1" spc="20" dirty="0">
                <a:latin typeface="Arial"/>
                <a:cs typeface="Arial"/>
              </a:rPr>
              <a:t>n</a:t>
            </a:r>
            <a:r>
              <a:rPr sz="1850" b="1" spc="5" dirty="0">
                <a:latin typeface="Arial"/>
                <a:cs typeface="Arial"/>
              </a:rPr>
              <a:t>t</a:t>
            </a:r>
            <a:endParaRPr sz="1850">
              <a:latin typeface="Arial"/>
              <a:cs typeface="Arial"/>
            </a:endParaRPr>
          </a:p>
        </p:txBody>
      </p:sp>
      <p:grpSp>
        <p:nvGrpSpPr>
          <p:cNvPr id="140" name="object 28">
            <a:extLst>
              <a:ext uri="{FF2B5EF4-FFF2-40B4-BE49-F238E27FC236}">
                <a16:creationId xmlns:a16="http://schemas.microsoft.com/office/drawing/2014/main" id="{19AED9A1-8ECE-1EFF-3FE1-A9C7F4FFDC8F}"/>
              </a:ext>
            </a:extLst>
          </p:cNvPr>
          <p:cNvGrpSpPr/>
          <p:nvPr/>
        </p:nvGrpSpPr>
        <p:grpSpPr>
          <a:xfrm>
            <a:off x="6188456" y="5533424"/>
            <a:ext cx="1990089" cy="737235"/>
            <a:chOff x="4664455" y="5267959"/>
            <a:chExt cx="1990089" cy="737235"/>
          </a:xfrm>
        </p:grpSpPr>
        <p:sp>
          <p:nvSpPr>
            <p:cNvPr id="141" name="object 29">
              <a:extLst>
                <a:ext uri="{FF2B5EF4-FFF2-40B4-BE49-F238E27FC236}">
                  <a16:creationId xmlns:a16="http://schemas.microsoft.com/office/drawing/2014/main" id="{A4842951-C0D3-6629-D1AA-53E6DD5A43A1}"/>
                </a:ext>
              </a:extLst>
            </p:cNvPr>
            <p:cNvSpPr/>
            <p:nvPr/>
          </p:nvSpPr>
          <p:spPr>
            <a:xfrm>
              <a:off x="4677155" y="5280659"/>
              <a:ext cx="1964689" cy="684530"/>
            </a:xfrm>
            <a:custGeom>
              <a:avLst/>
              <a:gdLst/>
              <a:ahLst/>
              <a:cxnLst/>
              <a:rect l="l" t="t" r="r" b="b"/>
              <a:pathLst>
                <a:path w="1964690" h="684529">
                  <a:moveTo>
                    <a:pt x="1964309" y="0"/>
                  </a:moveTo>
                  <a:lnTo>
                    <a:pt x="0" y="0"/>
                  </a:lnTo>
                  <a:lnTo>
                    <a:pt x="0" y="684212"/>
                  </a:lnTo>
                </a:path>
              </a:pathLst>
            </a:custGeom>
            <a:ln w="25400">
              <a:solidFill>
                <a:srgbClr val="FFFFFF"/>
              </a:solidFill>
            </a:ln>
          </p:spPr>
          <p:txBody>
            <a:bodyPr wrap="square" lIns="0" tIns="0" rIns="0" bIns="0" rtlCol="0"/>
            <a:lstStyle/>
            <a:p>
              <a:endParaRPr/>
            </a:p>
          </p:txBody>
        </p:sp>
        <p:sp>
          <p:nvSpPr>
            <p:cNvPr id="142" name="object 30">
              <a:extLst>
                <a:ext uri="{FF2B5EF4-FFF2-40B4-BE49-F238E27FC236}">
                  <a16:creationId xmlns:a16="http://schemas.microsoft.com/office/drawing/2014/main" id="{FEBF0E9B-A63E-BD09-1381-1FACCF317C81}"/>
                </a:ext>
              </a:extLst>
            </p:cNvPr>
            <p:cNvSpPr/>
            <p:nvPr/>
          </p:nvSpPr>
          <p:spPr>
            <a:xfrm>
              <a:off x="4677155" y="5308091"/>
              <a:ext cx="1964689" cy="684530"/>
            </a:xfrm>
            <a:custGeom>
              <a:avLst/>
              <a:gdLst/>
              <a:ahLst/>
              <a:cxnLst/>
              <a:rect l="l" t="t" r="r" b="b"/>
              <a:pathLst>
                <a:path w="1964690" h="684529">
                  <a:moveTo>
                    <a:pt x="0" y="684212"/>
                  </a:moveTo>
                  <a:lnTo>
                    <a:pt x="1964309" y="684212"/>
                  </a:lnTo>
                  <a:lnTo>
                    <a:pt x="1964309" y="0"/>
                  </a:lnTo>
                </a:path>
              </a:pathLst>
            </a:custGeom>
            <a:ln w="25400">
              <a:solidFill>
                <a:srgbClr val="919191"/>
              </a:solidFill>
            </a:ln>
          </p:spPr>
          <p:txBody>
            <a:bodyPr wrap="square" lIns="0" tIns="0" rIns="0" bIns="0" rtlCol="0"/>
            <a:lstStyle/>
            <a:p>
              <a:endParaRPr/>
            </a:p>
          </p:txBody>
        </p:sp>
      </p:grpSp>
      <p:sp>
        <p:nvSpPr>
          <p:cNvPr id="143" name="object 31">
            <a:extLst>
              <a:ext uri="{FF2B5EF4-FFF2-40B4-BE49-F238E27FC236}">
                <a16:creationId xmlns:a16="http://schemas.microsoft.com/office/drawing/2014/main" id="{3C9C1F2C-FF45-223B-203A-2533F491E0D7}"/>
              </a:ext>
            </a:extLst>
          </p:cNvPr>
          <p:cNvSpPr txBox="1"/>
          <p:nvPr/>
        </p:nvSpPr>
        <p:spPr>
          <a:xfrm>
            <a:off x="8380983" y="3793333"/>
            <a:ext cx="1785620" cy="311150"/>
          </a:xfrm>
          <a:prstGeom prst="rect">
            <a:avLst/>
          </a:prstGeom>
        </p:spPr>
        <p:txBody>
          <a:bodyPr vert="horz" wrap="square" lIns="0" tIns="15875" rIns="0" bIns="0" rtlCol="0">
            <a:spAutoFit/>
          </a:bodyPr>
          <a:lstStyle/>
          <a:p>
            <a:pPr marL="12700">
              <a:spcBef>
                <a:spcPts val="125"/>
              </a:spcBef>
            </a:pPr>
            <a:r>
              <a:rPr sz="1850" b="1" spc="15" dirty="0">
                <a:latin typeface="Arial"/>
                <a:cs typeface="Arial"/>
              </a:rPr>
              <a:t>Material</a:t>
            </a:r>
            <a:r>
              <a:rPr sz="1850" b="1" spc="5" dirty="0">
                <a:latin typeface="Arial"/>
                <a:cs typeface="Arial"/>
              </a:rPr>
              <a:t> master</a:t>
            </a:r>
            <a:endParaRPr sz="1850">
              <a:latin typeface="Arial"/>
              <a:cs typeface="Arial"/>
            </a:endParaRPr>
          </a:p>
        </p:txBody>
      </p:sp>
      <p:grpSp>
        <p:nvGrpSpPr>
          <p:cNvPr id="144" name="object 32">
            <a:extLst>
              <a:ext uri="{FF2B5EF4-FFF2-40B4-BE49-F238E27FC236}">
                <a16:creationId xmlns:a16="http://schemas.microsoft.com/office/drawing/2014/main" id="{09C9DAAF-6BC9-CBF5-C4C2-FFC6476162A0}"/>
              </a:ext>
            </a:extLst>
          </p:cNvPr>
          <p:cNvGrpSpPr/>
          <p:nvPr/>
        </p:nvGrpSpPr>
        <p:grpSpPr>
          <a:xfrm>
            <a:off x="8227568" y="3055399"/>
            <a:ext cx="2319020" cy="1167130"/>
            <a:chOff x="6703568" y="2789935"/>
            <a:chExt cx="2319020" cy="1167130"/>
          </a:xfrm>
        </p:grpSpPr>
        <p:sp>
          <p:nvSpPr>
            <p:cNvPr id="145" name="object 33">
              <a:extLst>
                <a:ext uri="{FF2B5EF4-FFF2-40B4-BE49-F238E27FC236}">
                  <a16:creationId xmlns:a16="http://schemas.microsoft.com/office/drawing/2014/main" id="{623444C4-658E-05D4-6FA5-2A7BA0B8CB18}"/>
                </a:ext>
              </a:extLst>
            </p:cNvPr>
            <p:cNvSpPr/>
            <p:nvPr/>
          </p:nvSpPr>
          <p:spPr>
            <a:xfrm>
              <a:off x="6716268" y="3442715"/>
              <a:ext cx="2065020" cy="483234"/>
            </a:xfrm>
            <a:custGeom>
              <a:avLst/>
              <a:gdLst/>
              <a:ahLst/>
              <a:cxnLst/>
              <a:rect l="l" t="t" r="r" b="b"/>
              <a:pathLst>
                <a:path w="2065020" h="483235">
                  <a:moveTo>
                    <a:pt x="2064892" y="0"/>
                  </a:moveTo>
                  <a:lnTo>
                    <a:pt x="0" y="0"/>
                  </a:lnTo>
                  <a:lnTo>
                    <a:pt x="0" y="482981"/>
                  </a:lnTo>
                </a:path>
              </a:pathLst>
            </a:custGeom>
            <a:ln w="25400">
              <a:solidFill>
                <a:srgbClr val="FFFFFF"/>
              </a:solidFill>
            </a:ln>
          </p:spPr>
          <p:txBody>
            <a:bodyPr wrap="square" lIns="0" tIns="0" rIns="0" bIns="0" rtlCol="0"/>
            <a:lstStyle/>
            <a:p>
              <a:endParaRPr/>
            </a:p>
          </p:txBody>
        </p:sp>
        <p:sp>
          <p:nvSpPr>
            <p:cNvPr id="146" name="object 34">
              <a:extLst>
                <a:ext uri="{FF2B5EF4-FFF2-40B4-BE49-F238E27FC236}">
                  <a16:creationId xmlns:a16="http://schemas.microsoft.com/office/drawing/2014/main" id="{5BB27406-F57C-938D-ECD8-DEC86805FEB3}"/>
                </a:ext>
              </a:extLst>
            </p:cNvPr>
            <p:cNvSpPr/>
            <p:nvPr/>
          </p:nvSpPr>
          <p:spPr>
            <a:xfrm>
              <a:off x="6716268" y="3470147"/>
              <a:ext cx="2065020" cy="474345"/>
            </a:xfrm>
            <a:custGeom>
              <a:avLst/>
              <a:gdLst/>
              <a:ahLst/>
              <a:cxnLst/>
              <a:rect l="l" t="t" r="r" b="b"/>
              <a:pathLst>
                <a:path w="2065020" h="474345">
                  <a:moveTo>
                    <a:pt x="0" y="473963"/>
                  </a:moveTo>
                  <a:lnTo>
                    <a:pt x="2064892" y="473963"/>
                  </a:lnTo>
                  <a:lnTo>
                    <a:pt x="2064892" y="0"/>
                  </a:lnTo>
                </a:path>
              </a:pathLst>
            </a:custGeom>
            <a:ln w="25400">
              <a:solidFill>
                <a:srgbClr val="919191"/>
              </a:solidFill>
            </a:ln>
          </p:spPr>
          <p:txBody>
            <a:bodyPr wrap="square" lIns="0" tIns="0" rIns="0" bIns="0" rtlCol="0"/>
            <a:lstStyle/>
            <a:p>
              <a:endParaRPr/>
            </a:p>
          </p:txBody>
        </p:sp>
        <p:sp>
          <p:nvSpPr>
            <p:cNvPr id="147" name="object 35">
              <a:extLst>
                <a:ext uri="{FF2B5EF4-FFF2-40B4-BE49-F238E27FC236}">
                  <a16:creationId xmlns:a16="http://schemas.microsoft.com/office/drawing/2014/main" id="{73C983F3-0C7F-801A-EEB5-FFEB9ADE2A28}"/>
                </a:ext>
              </a:extLst>
            </p:cNvPr>
            <p:cNvSpPr/>
            <p:nvPr/>
          </p:nvSpPr>
          <p:spPr>
            <a:xfrm>
              <a:off x="7854696" y="2798063"/>
              <a:ext cx="1152525" cy="685800"/>
            </a:xfrm>
            <a:custGeom>
              <a:avLst/>
              <a:gdLst/>
              <a:ahLst/>
              <a:cxnLst/>
              <a:rect l="l" t="t" r="r" b="b"/>
              <a:pathLst>
                <a:path w="1152525" h="685800">
                  <a:moveTo>
                    <a:pt x="1152144" y="0"/>
                  </a:moveTo>
                  <a:lnTo>
                    <a:pt x="0" y="0"/>
                  </a:lnTo>
                  <a:lnTo>
                    <a:pt x="0" y="685800"/>
                  </a:lnTo>
                  <a:lnTo>
                    <a:pt x="1152144" y="685800"/>
                  </a:lnTo>
                  <a:lnTo>
                    <a:pt x="1152144" y="0"/>
                  </a:lnTo>
                  <a:close/>
                </a:path>
              </a:pathLst>
            </a:custGeom>
            <a:solidFill>
              <a:srgbClr val="DADADA"/>
            </a:solidFill>
          </p:spPr>
          <p:txBody>
            <a:bodyPr wrap="square" lIns="0" tIns="0" rIns="0" bIns="0" rtlCol="0"/>
            <a:lstStyle/>
            <a:p>
              <a:endParaRPr/>
            </a:p>
          </p:txBody>
        </p:sp>
        <p:sp>
          <p:nvSpPr>
            <p:cNvPr id="148" name="object 36">
              <a:extLst>
                <a:ext uri="{FF2B5EF4-FFF2-40B4-BE49-F238E27FC236}">
                  <a16:creationId xmlns:a16="http://schemas.microsoft.com/office/drawing/2014/main" id="{B9945DD9-3A3B-92A4-902B-7F99F076889E}"/>
                </a:ext>
              </a:extLst>
            </p:cNvPr>
            <p:cNvSpPr/>
            <p:nvPr/>
          </p:nvSpPr>
          <p:spPr>
            <a:xfrm>
              <a:off x="7859268" y="2802635"/>
              <a:ext cx="1150620" cy="684530"/>
            </a:xfrm>
            <a:custGeom>
              <a:avLst/>
              <a:gdLst/>
              <a:ahLst/>
              <a:cxnLst/>
              <a:rect l="l" t="t" r="r" b="b"/>
              <a:pathLst>
                <a:path w="1150620" h="684529">
                  <a:moveTo>
                    <a:pt x="1150492" y="0"/>
                  </a:moveTo>
                  <a:lnTo>
                    <a:pt x="0" y="0"/>
                  </a:lnTo>
                  <a:lnTo>
                    <a:pt x="0" y="684149"/>
                  </a:lnTo>
                </a:path>
              </a:pathLst>
            </a:custGeom>
            <a:ln w="25400">
              <a:solidFill>
                <a:srgbClr val="FFFFFF"/>
              </a:solidFill>
            </a:ln>
          </p:spPr>
          <p:txBody>
            <a:bodyPr wrap="square" lIns="0" tIns="0" rIns="0" bIns="0" rtlCol="0"/>
            <a:lstStyle/>
            <a:p>
              <a:endParaRPr/>
            </a:p>
          </p:txBody>
        </p:sp>
        <p:sp>
          <p:nvSpPr>
            <p:cNvPr id="149" name="object 37">
              <a:extLst>
                <a:ext uri="{FF2B5EF4-FFF2-40B4-BE49-F238E27FC236}">
                  <a16:creationId xmlns:a16="http://schemas.microsoft.com/office/drawing/2014/main" id="{763D2013-C679-A074-8126-439ADD69FBA7}"/>
                </a:ext>
              </a:extLst>
            </p:cNvPr>
            <p:cNvSpPr/>
            <p:nvPr/>
          </p:nvSpPr>
          <p:spPr>
            <a:xfrm>
              <a:off x="7859268" y="2839211"/>
              <a:ext cx="1150620" cy="684530"/>
            </a:xfrm>
            <a:custGeom>
              <a:avLst/>
              <a:gdLst/>
              <a:ahLst/>
              <a:cxnLst/>
              <a:rect l="l" t="t" r="r" b="b"/>
              <a:pathLst>
                <a:path w="1150620" h="684529">
                  <a:moveTo>
                    <a:pt x="0" y="684149"/>
                  </a:moveTo>
                  <a:lnTo>
                    <a:pt x="1150492" y="684149"/>
                  </a:lnTo>
                  <a:lnTo>
                    <a:pt x="1150492" y="0"/>
                  </a:lnTo>
                </a:path>
              </a:pathLst>
            </a:custGeom>
            <a:ln w="25400">
              <a:solidFill>
                <a:srgbClr val="919191"/>
              </a:solidFill>
            </a:ln>
          </p:spPr>
          <p:txBody>
            <a:bodyPr wrap="square" lIns="0" tIns="0" rIns="0" bIns="0" rtlCol="0"/>
            <a:lstStyle/>
            <a:p>
              <a:endParaRPr/>
            </a:p>
          </p:txBody>
        </p:sp>
        <p:sp>
          <p:nvSpPr>
            <p:cNvPr id="150" name="object 38">
              <a:extLst>
                <a:ext uri="{FF2B5EF4-FFF2-40B4-BE49-F238E27FC236}">
                  <a16:creationId xmlns:a16="http://schemas.microsoft.com/office/drawing/2014/main" id="{6A6A7E62-62B8-C8F8-C456-B49C3448C7F0}"/>
                </a:ext>
              </a:extLst>
            </p:cNvPr>
            <p:cNvSpPr/>
            <p:nvPr/>
          </p:nvSpPr>
          <p:spPr>
            <a:xfrm>
              <a:off x="8083296" y="3191255"/>
              <a:ext cx="657225" cy="90170"/>
            </a:xfrm>
            <a:custGeom>
              <a:avLst/>
              <a:gdLst/>
              <a:ahLst/>
              <a:cxnLst/>
              <a:rect l="l" t="t" r="r" b="b"/>
              <a:pathLst>
                <a:path w="657225" h="90170">
                  <a:moveTo>
                    <a:pt x="134874" y="0"/>
                  </a:moveTo>
                  <a:lnTo>
                    <a:pt x="0" y="89789"/>
                  </a:lnTo>
                  <a:lnTo>
                    <a:pt x="635888" y="89789"/>
                  </a:lnTo>
                  <a:lnTo>
                    <a:pt x="656717" y="1651"/>
                  </a:lnTo>
                  <a:lnTo>
                    <a:pt x="134874" y="0"/>
                  </a:lnTo>
                  <a:close/>
                </a:path>
              </a:pathLst>
            </a:custGeom>
            <a:solidFill>
              <a:srgbClr val="9E9E9E"/>
            </a:solidFill>
          </p:spPr>
          <p:txBody>
            <a:bodyPr wrap="square" lIns="0" tIns="0" rIns="0" bIns="0" rtlCol="0"/>
            <a:lstStyle/>
            <a:p>
              <a:endParaRPr/>
            </a:p>
          </p:txBody>
        </p:sp>
      </p:grpSp>
      <p:sp>
        <p:nvSpPr>
          <p:cNvPr id="151" name="object 39">
            <a:extLst>
              <a:ext uri="{FF2B5EF4-FFF2-40B4-BE49-F238E27FC236}">
                <a16:creationId xmlns:a16="http://schemas.microsoft.com/office/drawing/2014/main" id="{74AA7949-BFF9-D8EE-EEB5-0EE2349BCA2D}"/>
              </a:ext>
            </a:extLst>
          </p:cNvPr>
          <p:cNvSpPr txBox="1"/>
          <p:nvPr/>
        </p:nvSpPr>
        <p:spPr>
          <a:xfrm>
            <a:off x="9630157" y="3561875"/>
            <a:ext cx="603885" cy="141064"/>
          </a:xfrm>
          <a:prstGeom prst="rect">
            <a:avLst/>
          </a:prstGeom>
          <a:solidFill>
            <a:srgbClr val="FFFFFF"/>
          </a:solidFill>
          <a:ln w="12700">
            <a:solidFill>
              <a:srgbClr val="000000"/>
            </a:solidFill>
          </a:ln>
        </p:spPr>
        <p:txBody>
          <a:bodyPr vert="horz" wrap="square" lIns="0" tIns="0" rIns="0" bIns="0" rtlCol="0">
            <a:spAutoFit/>
          </a:bodyPr>
          <a:lstStyle/>
          <a:p>
            <a:pPr marL="80010">
              <a:lnSpc>
                <a:spcPts val="1080"/>
              </a:lnSpc>
            </a:pPr>
            <a:r>
              <a:rPr sz="1050" spc="-15" dirty="0">
                <a:latin typeface="Arial MT"/>
                <a:cs typeface="Arial MT"/>
              </a:rPr>
              <a:t>Material</a:t>
            </a:r>
            <a:endParaRPr sz="1050">
              <a:latin typeface="Arial MT"/>
              <a:cs typeface="Arial MT"/>
            </a:endParaRPr>
          </a:p>
        </p:txBody>
      </p:sp>
      <p:grpSp>
        <p:nvGrpSpPr>
          <p:cNvPr id="152" name="object 40">
            <a:extLst>
              <a:ext uri="{FF2B5EF4-FFF2-40B4-BE49-F238E27FC236}">
                <a16:creationId xmlns:a16="http://schemas.microsoft.com/office/drawing/2014/main" id="{6073E1E4-7710-EDD9-B3A1-D00F38C8B6DC}"/>
              </a:ext>
            </a:extLst>
          </p:cNvPr>
          <p:cNvGrpSpPr/>
          <p:nvPr/>
        </p:nvGrpSpPr>
        <p:grpSpPr>
          <a:xfrm>
            <a:off x="9671304" y="3200688"/>
            <a:ext cx="593090" cy="492759"/>
            <a:chOff x="8147304" y="2935223"/>
            <a:chExt cx="593090" cy="492759"/>
          </a:xfrm>
        </p:grpSpPr>
        <p:sp>
          <p:nvSpPr>
            <p:cNvPr id="153" name="object 41">
              <a:extLst>
                <a:ext uri="{FF2B5EF4-FFF2-40B4-BE49-F238E27FC236}">
                  <a16:creationId xmlns:a16="http://schemas.microsoft.com/office/drawing/2014/main" id="{C744DD7B-B3D2-082B-103A-62F855ADA8E6}"/>
                </a:ext>
              </a:extLst>
            </p:cNvPr>
            <p:cNvSpPr/>
            <p:nvPr/>
          </p:nvSpPr>
          <p:spPr>
            <a:xfrm>
              <a:off x="8714232" y="3191255"/>
              <a:ext cx="26034" cy="236220"/>
            </a:xfrm>
            <a:custGeom>
              <a:avLst/>
              <a:gdLst/>
              <a:ahLst/>
              <a:cxnLst/>
              <a:rect l="l" t="t" r="r" b="b"/>
              <a:pathLst>
                <a:path w="26034" h="236220">
                  <a:moveTo>
                    <a:pt x="25653" y="0"/>
                  </a:moveTo>
                  <a:lnTo>
                    <a:pt x="0" y="84455"/>
                  </a:lnTo>
                  <a:lnTo>
                    <a:pt x="0" y="236220"/>
                  </a:lnTo>
                  <a:lnTo>
                    <a:pt x="23749" y="98552"/>
                  </a:lnTo>
                  <a:lnTo>
                    <a:pt x="25653" y="0"/>
                  </a:lnTo>
                  <a:close/>
                </a:path>
              </a:pathLst>
            </a:custGeom>
            <a:solidFill>
              <a:srgbClr val="5390A8"/>
            </a:solidFill>
          </p:spPr>
          <p:txBody>
            <a:bodyPr wrap="square" lIns="0" tIns="0" rIns="0" bIns="0" rtlCol="0"/>
            <a:lstStyle/>
            <a:p>
              <a:endParaRPr/>
            </a:p>
          </p:txBody>
        </p:sp>
        <p:sp>
          <p:nvSpPr>
            <p:cNvPr id="154" name="object 42">
              <a:extLst>
                <a:ext uri="{FF2B5EF4-FFF2-40B4-BE49-F238E27FC236}">
                  <a16:creationId xmlns:a16="http://schemas.microsoft.com/office/drawing/2014/main" id="{DD0642BE-D68E-4856-3199-8B6191CBD3C7}"/>
                </a:ext>
              </a:extLst>
            </p:cNvPr>
            <p:cNvSpPr/>
            <p:nvPr/>
          </p:nvSpPr>
          <p:spPr>
            <a:xfrm>
              <a:off x="8147304" y="2944367"/>
              <a:ext cx="309880" cy="17145"/>
            </a:xfrm>
            <a:custGeom>
              <a:avLst/>
              <a:gdLst/>
              <a:ahLst/>
              <a:cxnLst/>
              <a:rect l="l" t="t" r="r" b="b"/>
              <a:pathLst>
                <a:path w="309879" h="17144">
                  <a:moveTo>
                    <a:pt x="309372" y="0"/>
                  </a:moveTo>
                  <a:lnTo>
                    <a:pt x="104140" y="0"/>
                  </a:lnTo>
                  <a:lnTo>
                    <a:pt x="0" y="17018"/>
                  </a:lnTo>
                  <a:lnTo>
                    <a:pt x="241426" y="17018"/>
                  </a:lnTo>
                  <a:lnTo>
                    <a:pt x="309372" y="0"/>
                  </a:lnTo>
                  <a:close/>
                </a:path>
              </a:pathLst>
            </a:custGeom>
            <a:solidFill>
              <a:srgbClr val="9E9E9E"/>
            </a:solidFill>
          </p:spPr>
          <p:txBody>
            <a:bodyPr wrap="square" lIns="0" tIns="0" rIns="0" bIns="0" rtlCol="0"/>
            <a:lstStyle/>
            <a:p>
              <a:endParaRPr/>
            </a:p>
          </p:txBody>
        </p:sp>
        <p:sp>
          <p:nvSpPr>
            <p:cNvPr id="155" name="object 43">
              <a:extLst>
                <a:ext uri="{FF2B5EF4-FFF2-40B4-BE49-F238E27FC236}">
                  <a16:creationId xmlns:a16="http://schemas.microsoft.com/office/drawing/2014/main" id="{80B2ACB6-22A3-4AAB-A326-77798755485D}"/>
                </a:ext>
              </a:extLst>
            </p:cNvPr>
            <p:cNvSpPr/>
            <p:nvPr/>
          </p:nvSpPr>
          <p:spPr>
            <a:xfrm>
              <a:off x="8161020" y="2976371"/>
              <a:ext cx="219710" cy="109855"/>
            </a:xfrm>
            <a:custGeom>
              <a:avLst/>
              <a:gdLst/>
              <a:ahLst/>
              <a:cxnLst/>
              <a:rect l="l" t="t" r="r" b="b"/>
              <a:pathLst>
                <a:path w="219709" h="109855">
                  <a:moveTo>
                    <a:pt x="219455" y="0"/>
                  </a:moveTo>
                  <a:lnTo>
                    <a:pt x="0" y="0"/>
                  </a:lnTo>
                  <a:lnTo>
                    <a:pt x="0" y="109727"/>
                  </a:lnTo>
                  <a:lnTo>
                    <a:pt x="219455" y="109727"/>
                  </a:lnTo>
                  <a:lnTo>
                    <a:pt x="219455" y="0"/>
                  </a:lnTo>
                  <a:close/>
                </a:path>
              </a:pathLst>
            </a:custGeom>
            <a:solidFill>
              <a:srgbClr val="FFFFFF"/>
            </a:solidFill>
          </p:spPr>
          <p:txBody>
            <a:bodyPr wrap="square" lIns="0" tIns="0" rIns="0" bIns="0" rtlCol="0"/>
            <a:lstStyle/>
            <a:p>
              <a:endParaRPr/>
            </a:p>
          </p:txBody>
        </p:sp>
        <p:sp>
          <p:nvSpPr>
            <p:cNvPr id="156" name="object 44">
              <a:extLst>
                <a:ext uri="{FF2B5EF4-FFF2-40B4-BE49-F238E27FC236}">
                  <a16:creationId xmlns:a16="http://schemas.microsoft.com/office/drawing/2014/main" id="{4F3CE509-DB15-58A7-1B0C-490B1DADE1B2}"/>
                </a:ext>
              </a:extLst>
            </p:cNvPr>
            <p:cNvSpPr/>
            <p:nvPr/>
          </p:nvSpPr>
          <p:spPr>
            <a:xfrm>
              <a:off x="8161020" y="2976371"/>
              <a:ext cx="219710" cy="109855"/>
            </a:xfrm>
            <a:custGeom>
              <a:avLst/>
              <a:gdLst/>
              <a:ahLst/>
              <a:cxnLst/>
              <a:rect l="l" t="t" r="r" b="b"/>
              <a:pathLst>
                <a:path w="219709" h="109855">
                  <a:moveTo>
                    <a:pt x="0" y="109727"/>
                  </a:moveTo>
                  <a:lnTo>
                    <a:pt x="219455" y="109727"/>
                  </a:lnTo>
                  <a:lnTo>
                    <a:pt x="219455" y="0"/>
                  </a:lnTo>
                  <a:lnTo>
                    <a:pt x="0" y="0"/>
                  </a:lnTo>
                  <a:lnTo>
                    <a:pt x="0" y="109727"/>
                  </a:lnTo>
                  <a:close/>
                </a:path>
              </a:pathLst>
            </a:custGeom>
            <a:ln w="12700">
              <a:solidFill>
                <a:srgbClr val="000000"/>
              </a:solidFill>
            </a:ln>
          </p:spPr>
          <p:txBody>
            <a:bodyPr wrap="square" lIns="0" tIns="0" rIns="0" bIns="0" rtlCol="0"/>
            <a:lstStyle/>
            <a:p>
              <a:endParaRPr/>
            </a:p>
          </p:txBody>
        </p:sp>
        <p:sp>
          <p:nvSpPr>
            <p:cNvPr id="157" name="object 45">
              <a:extLst>
                <a:ext uri="{FF2B5EF4-FFF2-40B4-BE49-F238E27FC236}">
                  <a16:creationId xmlns:a16="http://schemas.microsoft.com/office/drawing/2014/main" id="{F25B03CC-F08F-5000-7D7D-2A497FA4EAD6}"/>
                </a:ext>
              </a:extLst>
            </p:cNvPr>
            <p:cNvSpPr/>
            <p:nvPr/>
          </p:nvSpPr>
          <p:spPr>
            <a:xfrm>
              <a:off x="8385048" y="2935223"/>
              <a:ext cx="80645" cy="163195"/>
            </a:xfrm>
            <a:custGeom>
              <a:avLst/>
              <a:gdLst/>
              <a:ahLst/>
              <a:cxnLst/>
              <a:rect l="l" t="t" r="r" b="b"/>
              <a:pathLst>
                <a:path w="80645" h="163194">
                  <a:moveTo>
                    <a:pt x="80645" y="0"/>
                  </a:moveTo>
                  <a:lnTo>
                    <a:pt x="0" y="27431"/>
                  </a:lnTo>
                  <a:lnTo>
                    <a:pt x="0" y="162940"/>
                  </a:lnTo>
                  <a:lnTo>
                    <a:pt x="77216" y="100075"/>
                  </a:lnTo>
                  <a:lnTo>
                    <a:pt x="80645" y="0"/>
                  </a:lnTo>
                  <a:close/>
                </a:path>
              </a:pathLst>
            </a:custGeom>
            <a:solidFill>
              <a:srgbClr val="5390A8"/>
            </a:solidFill>
          </p:spPr>
          <p:txBody>
            <a:bodyPr wrap="square" lIns="0" tIns="0" rIns="0" bIns="0" rtlCol="0"/>
            <a:lstStyle/>
            <a:p>
              <a:endParaRPr/>
            </a:p>
          </p:txBody>
        </p:sp>
        <p:sp>
          <p:nvSpPr>
            <p:cNvPr id="158" name="object 46">
              <a:extLst>
                <a:ext uri="{FF2B5EF4-FFF2-40B4-BE49-F238E27FC236}">
                  <a16:creationId xmlns:a16="http://schemas.microsoft.com/office/drawing/2014/main" id="{E972F82E-63A8-0142-FAE3-725035FC868D}"/>
                </a:ext>
              </a:extLst>
            </p:cNvPr>
            <p:cNvSpPr/>
            <p:nvPr/>
          </p:nvSpPr>
          <p:spPr>
            <a:xfrm>
              <a:off x="8225028" y="3104387"/>
              <a:ext cx="210820" cy="165100"/>
            </a:xfrm>
            <a:custGeom>
              <a:avLst/>
              <a:gdLst/>
              <a:ahLst/>
              <a:cxnLst/>
              <a:rect l="l" t="t" r="r" b="b"/>
              <a:pathLst>
                <a:path w="210820" h="165100">
                  <a:moveTo>
                    <a:pt x="210311" y="0"/>
                  </a:moveTo>
                  <a:lnTo>
                    <a:pt x="0" y="0"/>
                  </a:lnTo>
                  <a:lnTo>
                    <a:pt x="0" y="164591"/>
                  </a:lnTo>
                  <a:lnTo>
                    <a:pt x="210311" y="164591"/>
                  </a:lnTo>
                  <a:lnTo>
                    <a:pt x="210311" y="0"/>
                  </a:lnTo>
                  <a:close/>
                </a:path>
              </a:pathLst>
            </a:custGeom>
            <a:solidFill>
              <a:srgbClr val="FFFFFF"/>
            </a:solidFill>
          </p:spPr>
          <p:txBody>
            <a:bodyPr wrap="square" lIns="0" tIns="0" rIns="0" bIns="0" rtlCol="0"/>
            <a:lstStyle/>
            <a:p>
              <a:endParaRPr/>
            </a:p>
          </p:txBody>
        </p:sp>
        <p:sp>
          <p:nvSpPr>
            <p:cNvPr id="159" name="object 47">
              <a:extLst>
                <a:ext uri="{FF2B5EF4-FFF2-40B4-BE49-F238E27FC236}">
                  <a16:creationId xmlns:a16="http://schemas.microsoft.com/office/drawing/2014/main" id="{3C129278-3B95-9D07-9712-7798AA99297C}"/>
                </a:ext>
              </a:extLst>
            </p:cNvPr>
            <p:cNvSpPr/>
            <p:nvPr/>
          </p:nvSpPr>
          <p:spPr>
            <a:xfrm>
              <a:off x="8225028" y="3104387"/>
              <a:ext cx="210820" cy="165100"/>
            </a:xfrm>
            <a:custGeom>
              <a:avLst/>
              <a:gdLst/>
              <a:ahLst/>
              <a:cxnLst/>
              <a:rect l="l" t="t" r="r" b="b"/>
              <a:pathLst>
                <a:path w="210820" h="165100">
                  <a:moveTo>
                    <a:pt x="0" y="164591"/>
                  </a:moveTo>
                  <a:lnTo>
                    <a:pt x="210311" y="164591"/>
                  </a:lnTo>
                  <a:lnTo>
                    <a:pt x="210311" y="0"/>
                  </a:lnTo>
                  <a:lnTo>
                    <a:pt x="0" y="0"/>
                  </a:lnTo>
                  <a:lnTo>
                    <a:pt x="0" y="164591"/>
                  </a:lnTo>
                  <a:close/>
                </a:path>
              </a:pathLst>
            </a:custGeom>
            <a:ln w="12700">
              <a:solidFill>
                <a:srgbClr val="000000"/>
              </a:solidFill>
            </a:ln>
          </p:spPr>
          <p:txBody>
            <a:bodyPr wrap="square" lIns="0" tIns="0" rIns="0" bIns="0" rtlCol="0"/>
            <a:lstStyle/>
            <a:p>
              <a:endParaRPr/>
            </a:p>
          </p:txBody>
        </p:sp>
      </p:grpSp>
      <p:sp>
        <p:nvSpPr>
          <p:cNvPr id="160" name="object 48">
            <a:extLst>
              <a:ext uri="{FF2B5EF4-FFF2-40B4-BE49-F238E27FC236}">
                <a16:creationId xmlns:a16="http://schemas.microsoft.com/office/drawing/2014/main" id="{AAC5BB4A-78F7-EF3D-16AB-DC918E396FE2}"/>
              </a:ext>
            </a:extLst>
          </p:cNvPr>
          <p:cNvSpPr txBox="1"/>
          <p:nvPr/>
        </p:nvSpPr>
        <p:spPr>
          <a:xfrm>
            <a:off x="9755379" y="3357025"/>
            <a:ext cx="225425" cy="178254"/>
          </a:xfrm>
          <a:prstGeom prst="rect">
            <a:avLst/>
          </a:prstGeom>
        </p:spPr>
        <p:txBody>
          <a:bodyPr vert="horz" wrap="square" lIns="0" tIns="16510" rIns="0" bIns="0" rtlCol="0">
            <a:spAutoFit/>
          </a:bodyPr>
          <a:lstStyle/>
          <a:p>
            <a:pPr marL="64769">
              <a:spcBef>
                <a:spcPts val="130"/>
              </a:spcBef>
            </a:pPr>
            <a:r>
              <a:rPr sz="1050" spc="20" dirty="0">
                <a:latin typeface="Arial MT"/>
                <a:cs typeface="Arial MT"/>
              </a:rPr>
              <a:t>A</a:t>
            </a:r>
            <a:endParaRPr sz="1050">
              <a:latin typeface="Arial MT"/>
              <a:cs typeface="Arial MT"/>
            </a:endParaRPr>
          </a:p>
        </p:txBody>
      </p:sp>
      <p:grpSp>
        <p:nvGrpSpPr>
          <p:cNvPr id="161" name="object 49">
            <a:extLst>
              <a:ext uri="{FF2B5EF4-FFF2-40B4-BE49-F238E27FC236}">
                <a16:creationId xmlns:a16="http://schemas.microsoft.com/office/drawing/2014/main" id="{FAE6559C-CBCB-F944-53D5-0FF9F858282E}"/>
              </a:ext>
            </a:extLst>
          </p:cNvPr>
          <p:cNvGrpSpPr/>
          <p:nvPr/>
        </p:nvGrpSpPr>
        <p:grpSpPr>
          <a:xfrm>
            <a:off x="3169920" y="3127536"/>
            <a:ext cx="6985000" cy="3108960"/>
            <a:chOff x="1645920" y="2862072"/>
            <a:chExt cx="6985000" cy="3108960"/>
          </a:xfrm>
        </p:grpSpPr>
        <p:sp>
          <p:nvSpPr>
            <p:cNvPr id="162" name="object 50">
              <a:extLst>
                <a:ext uri="{FF2B5EF4-FFF2-40B4-BE49-F238E27FC236}">
                  <a16:creationId xmlns:a16="http://schemas.microsoft.com/office/drawing/2014/main" id="{26D101FE-0ACB-2162-C0C8-339E7655A3DC}"/>
                </a:ext>
              </a:extLst>
            </p:cNvPr>
            <p:cNvSpPr/>
            <p:nvPr/>
          </p:nvSpPr>
          <p:spPr>
            <a:xfrm>
              <a:off x="8385048" y="3044952"/>
              <a:ext cx="62865" cy="44450"/>
            </a:xfrm>
            <a:custGeom>
              <a:avLst/>
              <a:gdLst/>
              <a:ahLst/>
              <a:cxnLst/>
              <a:rect l="l" t="t" r="r" b="b"/>
              <a:pathLst>
                <a:path w="62865" h="44450">
                  <a:moveTo>
                    <a:pt x="62483" y="0"/>
                  </a:moveTo>
                  <a:lnTo>
                    <a:pt x="0" y="44069"/>
                  </a:lnTo>
                  <a:lnTo>
                    <a:pt x="62483" y="44069"/>
                  </a:lnTo>
                  <a:lnTo>
                    <a:pt x="62483" y="0"/>
                  </a:lnTo>
                  <a:close/>
                </a:path>
              </a:pathLst>
            </a:custGeom>
            <a:solidFill>
              <a:srgbClr val="9E9E9E"/>
            </a:solidFill>
          </p:spPr>
          <p:txBody>
            <a:bodyPr wrap="square" lIns="0" tIns="0" rIns="0" bIns="0" rtlCol="0"/>
            <a:lstStyle/>
            <a:p>
              <a:endParaRPr/>
            </a:p>
          </p:txBody>
        </p:sp>
        <p:sp>
          <p:nvSpPr>
            <p:cNvPr id="163" name="object 51">
              <a:extLst>
                <a:ext uri="{FF2B5EF4-FFF2-40B4-BE49-F238E27FC236}">
                  <a16:creationId xmlns:a16="http://schemas.microsoft.com/office/drawing/2014/main" id="{D6D17944-F1EE-1C2B-C4EA-ADCBCC0F9521}"/>
                </a:ext>
              </a:extLst>
            </p:cNvPr>
            <p:cNvSpPr/>
            <p:nvPr/>
          </p:nvSpPr>
          <p:spPr>
            <a:xfrm>
              <a:off x="8439912" y="3081528"/>
              <a:ext cx="26034" cy="200025"/>
            </a:xfrm>
            <a:custGeom>
              <a:avLst/>
              <a:gdLst/>
              <a:ahLst/>
              <a:cxnLst/>
              <a:rect l="l" t="t" r="r" b="b"/>
              <a:pathLst>
                <a:path w="26034" h="200025">
                  <a:moveTo>
                    <a:pt x="25908" y="0"/>
                  </a:moveTo>
                  <a:lnTo>
                    <a:pt x="0" y="9651"/>
                  </a:lnTo>
                  <a:lnTo>
                    <a:pt x="0" y="199517"/>
                  </a:lnTo>
                  <a:lnTo>
                    <a:pt x="25908" y="154559"/>
                  </a:lnTo>
                  <a:lnTo>
                    <a:pt x="25908" y="0"/>
                  </a:lnTo>
                  <a:close/>
                </a:path>
              </a:pathLst>
            </a:custGeom>
            <a:solidFill>
              <a:srgbClr val="CECECE"/>
            </a:solidFill>
          </p:spPr>
          <p:txBody>
            <a:bodyPr wrap="square" lIns="0" tIns="0" rIns="0" bIns="0" rtlCol="0"/>
            <a:lstStyle/>
            <a:p>
              <a:endParaRPr/>
            </a:p>
          </p:txBody>
        </p:sp>
        <p:sp>
          <p:nvSpPr>
            <p:cNvPr id="164" name="object 52">
              <a:extLst>
                <a:ext uri="{FF2B5EF4-FFF2-40B4-BE49-F238E27FC236}">
                  <a16:creationId xmlns:a16="http://schemas.microsoft.com/office/drawing/2014/main" id="{076DDE70-64A3-A266-8A54-B3C19E3EC851}"/>
                </a:ext>
              </a:extLst>
            </p:cNvPr>
            <p:cNvSpPr/>
            <p:nvPr/>
          </p:nvSpPr>
          <p:spPr>
            <a:xfrm>
              <a:off x="8449055" y="2862072"/>
              <a:ext cx="181610" cy="17145"/>
            </a:xfrm>
            <a:custGeom>
              <a:avLst/>
              <a:gdLst/>
              <a:ahLst/>
              <a:cxnLst/>
              <a:rect l="l" t="t" r="r" b="b"/>
              <a:pathLst>
                <a:path w="181609" h="17144">
                  <a:moveTo>
                    <a:pt x="181355" y="0"/>
                  </a:moveTo>
                  <a:lnTo>
                    <a:pt x="56769" y="0"/>
                  </a:lnTo>
                  <a:lnTo>
                    <a:pt x="0" y="16637"/>
                  </a:lnTo>
                  <a:lnTo>
                    <a:pt x="135636" y="16637"/>
                  </a:lnTo>
                  <a:lnTo>
                    <a:pt x="181355" y="0"/>
                  </a:lnTo>
                  <a:close/>
                </a:path>
              </a:pathLst>
            </a:custGeom>
            <a:solidFill>
              <a:srgbClr val="9E9E9E"/>
            </a:solidFill>
          </p:spPr>
          <p:txBody>
            <a:bodyPr wrap="square" lIns="0" tIns="0" rIns="0" bIns="0" rtlCol="0"/>
            <a:lstStyle/>
            <a:p>
              <a:endParaRPr/>
            </a:p>
          </p:txBody>
        </p:sp>
        <p:sp>
          <p:nvSpPr>
            <p:cNvPr id="165" name="object 53">
              <a:extLst>
                <a:ext uri="{FF2B5EF4-FFF2-40B4-BE49-F238E27FC236}">
                  <a16:creationId xmlns:a16="http://schemas.microsoft.com/office/drawing/2014/main" id="{5D4B7E0D-03B7-762C-D2C7-DECFB07774F9}"/>
                </a:ext>
              </a:extLst>
            </p:cNvPr>
            <p:cNvSpPr/>
            <p:nvPr/>
          </p:nvSpPr>
          <p:spPr>
            <a:xfrm>
              <a:off x="8462772" y="2894076"/>
              <a:ext cx="119380" cy="384175"/>
            </a:xfrm>
            <a:custGeom>
              <a:avLst/>
              <a:gdLst/>
              <a:ahLst/>
              <a:cxnLst/>
              <a:rect l="l" t="t" r="r" b="b"/>
              <a:pathLst>
                <a:path w="119379" h="384175">
                  <a:moveTo>
                    <a:pt x="118872" y="0"/>
                  </a:moveTo>
                  <a:lnTo>
                    <a:pt x="0" y="0"/>
                  </a:lnTo>
                  <a:lnTo>
                    <a:pt x="0" y="384048"/>
                  </a:lnTo>
                  <a:lnTo>
                    <a:pt x="118872" y="384048"/>
                  </a:lnTo>
                  <a:lnTo>
                    <a:pt x="118872" y="0"/>
                  </a:lnTo>
                  <a:close/>
                </a:path>
              </a:pathLst>
            </a:custGeom>
            <a:solidFill>
              <a:srgbClr val="FFFFFF"/>
            </a:solidFill>
          </p:spPr>
          <p:txBody>
            <a:bodyPr wrap="square" lIns="0" tIns="0" rIns="0" bIns="0" rtlCol="0"/>
            <a:lstStyle/>
            <a:p>
              <a:endParaRPr/>
            </a:p>
          </p:txBody>
        </p:sp>
        <p:sp>
          <p:nvSpPr>
            <p:cNvPr id="166" name="object 54">
              <a:extLst>
                <a:ext uri="{FF2B5EF4-FFF2-40B4-BE49-F238E27FC236}">
                  <a16:creationId xmlns:a16="http://schemas.microsoft.com/office/drawing/2014/main" id="{925898D2-083B-9830-417F-5CFD0ED1AB43}"/>
                </a:ext>
              </a:extLst>
            </p:cNvPr>
            <p:cNvSpPr/>
            <p:nvPr/>
          </p:nvSpPr>
          <p:spPr>
            <a:xfrm>
              <a:off x="8462772" y="2894076"/>
              <a:ext cx="119380" cy="384175"/>
            </a:xfrm>
            <a:custGeom>
              <a:avLst/>
              <a:gdLst/>
              <a:ahLst/>
              <a:cxnLst/>
              <a:rect l="l" t="t" r="r" b="b"/>
              <a:pathLst>
                <a:path w="119379" h="384175">
                  <a:moveTo>
                    <a:pt x="0" y="384048"/>
                  </a:moveTo>
                  <a:lnTo>
                    <a:pt x="118872" y="384048"/>
                  </a:lnTo>
                  <a:lnTo>
                    <a:pt x="118872" y="0"/>
                  </a:lnTo>
                  <a:lnTo>
                    <a:pt x="0" y="0"/>
                  </a:lnTo>
                  <a:lnTo>
                    <a:pt x="0" y="384048"/>
                  </a:lnTo>
                  <a:close/>
                </a:path>
              </a:pathLst>
            </a:custGeom>
            <a:ln w="12700">
              <a:solidFill>
                <a:srgbClr val="000000"/>
              </a:solidFill>
            </a:ln>
          </p:spPr>
          <p:txBody>
            <a:bodyPr wrap="square" lIns="0" tIns="0" rIns="0" bIns="0" rtlCol="0"/>
            <a:lstStyle/>
            <a:p>
              <a:endParaRPr/>
            </a:p>
          </p:txBody>
        </p:sp>
        <p:sp>
          <p:nvSpPr>
            <p:cNvPr id="167" name="object 55">
              <a:extLst>
                <a:ext uri="{FF2B5EF4-FFF2-40B4-BE49-F238E27FC236}">
                  <a16:creationId xmlns:a16="http://schemas.microsoft.com/office/drawing/2014/main" id="{28D176FD-AE2F-14AF-86F3-3B85AFC6D8AD}"/>
                </a:ext>
              </a:extLst>
            </p:cNvPr>
            <p:cNvSpPr/>
            <p:nvPr/>
          </p:nvSpPr>
          <p:spPr>
            <a:xfrm>
              <a:off x="8586215" y="2862072"/>
              <a:ext cx="35560" cy="419100"/>
            </a:xfrm>
            <a:custGeom>
              <a:avLst/>
              <a:gdLst/>
              <a:ahLst/>
              <a:cxnLst/>
              <a:rect l="l" t="t" r="r" b="b"/>
              <a:pathLst>
                <a:path w="35559" h="419100">
                  <a:moveTo>
                    <a:pt x="35178" y="0"/>
                  </a:moveTo>
                  <a:lnTo>
                    <a:pt x="0" y="20574"/>
                  </a:lnTo>
                  <a:lnTo>
                    <a:pt x="0" y="419100"/>
                  </a:lnTo>
                  <a:lnTo>
                    <a:pt x="35178" y="322579"/>
                  </a:lnTo>
                  <a:lnTo>
                    <a:pt x="35178" y="0"/>
                  </a:lnTo>
                  <a:close/>
                </a:path>
              </a:pathLst>
            </a:custGeom>
            <a:solidFill>
              <a:srgbClr val="5390A8"/>
            </a:solidFill>
          </p:spPr>
          <p:txBody>
            <a:bodyPr wrap="square" lIns="0" tIns="0" rIns="0" bIns="0" rtlCol="0"/>
            <a:lstStyle/>
            <a:p>
              <a:endParaRPr/>
            </a:p>
          </p:txBody>
        </p:sp>
        <p:sp>
          <p:nvSpPr>
            <p:cNvPr id="168" name="object 56">
              <a:extLst>
                <a:ext uri="{FF2B5EF4-FFF2-40B4-BE49-F238E27FC236}">
                  <a16:creationId xmlns:a16="http://schemas.microsoft.com/office/drawing/2014/main" id="{A18D6342-4918-11C4-7C5C-7D3146888D38}"/>
                </a:ext>
              </a:extLst>
            </p:cNvPr>
            <p:cNvSpPr/>
            <p:nvPr/>
          </p:nvSpPr>
          <p:spPr>
            <a:xfrm>
              <a:off x="1645920" y="5486400"/>
              <a:ext cx="2057400" cy="485140"/>
            </a:xfrm>
            <a:custGeom>
              <a:avLst/>
              <a:gdLst/>
              <a:ahLst/>
              <a:cxnLst/>
              <a:rect l="l" t="t" r="r" b="b"/>
              <a:pathLst>
                <a:path w="2057400" h="485139">
                  <a:moveTo>
                    <a:pt x="2057400" y="0"/>
                  </a:moveTo>
                  <a:lnTo>
                    <a:pt x="0" y="0"/>
                  </a:lnTo>
                  <a:lnTo>
                    <a:pt x="0" y="484631"/>
                  </a:lnTo>
                  <a:lnTo>
                    <a:pt x="2057400" y="484631"/>
                  </a:lnTo>
                  <a:lnTo>
                    <a:pt x="2057400" y="0"/>
                  </a:lnTo>
                  <a:close/>
                </a:path>
              </a:pathLst>
            </a:custGeom>
            <a:solidFill>
              <a:srgbClr val="DADADA"/>
            </a:solidFill>
          </p:spPr>
          <p:txBody>
            <a:bodyPr wrap="square" lIns="0" tIns="0" rIns="0" bIns="0" rtlCol="0"/>
            <a:lstStyle/>
            <a:p>
              <a:endParaRPr/>
            </a:p>
          </p:txBody>
        </p:sp>
      </p:grpSp>
      <p:sp>
        <p:nvSpPr>
          <p:cNvPr id="169" name="object 57">
            <a:extLst>
              <a:ext uri="{FF2B5EF4-FFF2-40B4-BE49-F238E27FC236}">
                <a16:creationId xmlns:a16="http://schemas.microsoft.com/office/drawing/2014/main" id="{4AF13312-065A-3253-DBA1-61293107206F}"/>
              </a:ext>
            </a:extLst>
          </p:cNvPr>
          <p:cNvSpPr txBox="1"/>
          <p:nvPr/>
        </p:nvSpPr>
        <p:spPr>
          <a:xfrm>
            <a:off x="3169920" y="5932127"/>
            <a:ext cx="2056764" cy="218008"/>
          </a:xfrm>
          <a:prstGeom prst="rect">
            <a:avLst/>
          </a:prstGeom>
          <a:solidFill>
            <a:srgbClr val="DADADA"/>
          </a:solidFill>
        </p:spPr>
        <p:txBody>
          <a:bodyPr vert="horz" wrap="square" lIns="0" tIns="0" rIns="0" bIns="0" rtlCol="0">
            <a:spAutoFit/>
          </a:bodyPr>
          <a:lstStyle/>
          <a:p>
            <a:pPr marL="378460">
              <a:lnSpc>
                <a:spcPts val="1650"/>
              </a:lnSpc>
            </a:pPr>
            <a:r>
              <a:rPr sz="1850" b="1" spc="10" dirty="0">
                <a:latin typeface="Arial"/>
                <a:cs typeface="Arial"/>
              </a:rPr>
              <a:t>Purchasing</a:t>
            </a:r>
            <a:endParaRPr sz="1850">
              <a:latin typeface="Arial"/>
              <a:cs typeface="Arial"/>
            </a:endParaRPr>
          </a:p>
        </p:txBody>
      </p:sp>
      <p:grpSp>
        <p:nvGrpSpPr>
          <p:cNvPr id="170" name="object 58">
            <a:extLst>
              <a:ext uri="{FF2B5EF4-FFF2-40B4-BE49-F238E27FC236}">
                <a16:creationId xmlns:a16="http://schemas.microsoft.com/office/drawing/2014/main" id="{B162F271-4628-EBA9-E241-97F88916387D}"/>
              </a:ext>
            </a:extLst>
          </p:cNvPr>
          <p:cNvGrpSpPr/>
          <p:nvPr/>
        </p:nvGrpSpPr>
        <p:grpSpPr>
          <a:xfrm>
            <a:off x="1780031" y="3328704"/>
            <a:ext cx="4167504" cy="2941955"/>
            <a:chOff x="256031" y="3063239"/>
            <a:chExt cx="4167504" cy="2941955"/>
          </a:xfrm>
        </p:grpSpPr>
        <p:sp>
          <p:nvSpPr>
            <p:cNvPr id="171" name="object 59">
              <a:extLst>
                <a:ext uri="{FF2B5EF4-FFF2-40B4-BE49-F238E27FC236}">
                  <a16:creationId xmlns:a16="http://schemas.microsoft.com/office/drawing/2014/main" id="{9F1D88A3-B431-AA3E-5E4E-5A376D73462B}"/>
                </a:ext>
              </a:extLst>
            </p:cNvPr>
            <p:cNvSpPr/>
            <p:nvPr/>
          </p:nvSpPr>
          <p:spPr>
            <a:xfrm>
              <a:off x="256031" y="3063239"/>
              <a:ext cx="2057400" cy="485140"/>
            </a:xfrm>
            <a:custGeom>
              <a:avLst/>
              <a:gdLst/>
              <a:ahLst/>
              <a:cxnLst/>
              <a:rect l="l" t="t" r="r" b="b"/>
              <a:pathLst>
                <a:path w="2057400" h="485139">
                  <a:moveTo>
                    <a:pt x="2057400" y="0"/>
                  </a:moveTo>
                  <a:lnTo>
                    <a:pt x="0" y="0"/>
                  </a:lnTo>
                  <a:lnTo>
                    <a:pt x="0" y="484631"/>
                  </a:lnTo>
                  <a:lnTo>
                    <a:pt x="2057400" y="484631"/>
                  </a:lnTo>
                  <a:lnTo>
                    <a:pt x="2057400" y="0"/>
                  </a:lnTo>
                  <a:close/>
                </a:path>
              </a:pathLst>
            </a:custGeom>
            <a:solidFill>
              <a:srgbClr val="DADADA"/>
            </a:solidFill>
          </p:spPr>
          <p:txBody>
            <a:bodyPr wrap="square" lIns="0" tIns="0" rIns="0" bIns="0" rtlCol="0"/>
            <a:lstStyle/>
            <a:p>
              <a:endParaRPr/>
            </a:p>
          </p:txBody>
        </p:sp>
        <p:sp>
          <p:nvSpPr>
            <p:cNvPr id="244" name="object 60">
              <a:extLst>
                <a:ext uri="{FF2B5EF4-FFF2-40B4-BE49-F238E27FC236}">
                  <a16:creationId xmlns:a16="http://schemas.microsoft.com/office/drawing/2014/main" id="{514B1A07-EA42-B078-8BED-A5B7BE930AC1}"/>
                </a:ext>
              </a:extLst>
            </p:cNvPr>
            <p:cNvSpPr/>
            <p:nvPr/>
          </p:nvSpPr>
          <p:spPr>
            <a:xfrm>
              <a:off x="1650492" y="5490972"/>
              <a:ext cx="2065020" cy="483234"/>
            </a:xfrm>
            <a:custGeom>
              <a:avLst/>
              <a:gdLst/>
              <a:ahLst/>
              <a:cxnLst/>
              <a:rect l="l" t="t" r="r" b="b"/>
              <a:pathLst>
                <a:path w="2065020" h="483235">
                  <a:moveTo>
                    <a:pt x="2064893" y="0"/>
                  </a:moveTo>
                  <a:lnTo>
                    <a:pt x="0" y="0"/>
                  </a:lnTo>
                  <a:lnTo>
                    <a:pt x="0" y="483031"/>
                  </a:lnTo>
                </a:path>
              </a:pathLst>
            </a:custGeom>
            <a:ln w="25400">
              <a:solidFill>
                <a:srgbClr val="FFFFFF"/>
              </a:solidFill>
            </a:ln>
          </p:spPr>
          <p:txBody>
            <a:bodyPr wrap="square" lIns="0" tIns="0" rIns="0" bIns="0" rtlCol="0"/>
            <a:lstStyle/>
            <a:p>
              <a:endParaRPr/>
            </a:p>
          </p:txBody>
        </p:sp>
        <p:sp>
          <p:nvSpPr>
            <p:cNvPr id="245" name="object 61">
              <a:extLst>
                <a:ext uri="{FF2B5EF4-FFF2-40B4-BE49-F238E27FC236}">
                  <a16:creationId xmlns:a16="http://schemas.microsoft.com/office/drawing/2014/main" id="{C19CF4A6-2817-EB7F-085F-1B46E38A2053}"/>
                </a:ext>
              </a:extLst>
            </p:cNvPr>
            <p:cNvSpPr/>
            <p:nvPr/>
          </p:nvSpPr>
          <p:spPr>
            <a:xfrm>
              <a:off x="1650492" y="5518404"/>
              <a:ext cx="2065020" cy="474345"/>
            </a:xfrm>
            <a:custGeom>
              <a:avLst/>
              <a:gdLst/>
              <a:ahLst/>
              <a:cxnLst/>
              <a:rect l="l" t="t" r="r" b="b"/>
              <a:pathLst>
                <a:path w="2065020" h="474345">
                  <a:moveTo>
                    <a:pt x="0" y="473913"/>
                  </a:moveTo>
                  <a:lnTo>
                    <a:pt x="2064893" y="473913"/>
                  </a:lnTo>
                  <a:lnTo>
                    <a:pt x="2064893" y="0"/>
                  </a:lnTo>
                </a:path>
              </a:pathLst>
            </a:custGeom>
            <a:ln w="25400">
              <a:solidFill>
                <a:srgbClr val="919191"/>
              </a:solidFill>
            </a:ln>
          </p:spPr>
          <p:txBody>
            <a:bodyPr wrap="square" lIns="0" tIns="0" rIns="0" bIns="0" rtlCol="0"/>
            <a:lstStyle/>
            <a:p>
              <a:endParaRPr/>
            </a:p>
          </p:txBody>
        </p:sp>
        <p:sp>
          <p:nvSpPr>
            <p:cNvPr id="246" name="object 62">
              <a:extLst>
                <a:ext uri="{FF2B5EF4-FFF2-40B4-BE49-F238E27FC236}">
                  <a16:creationId xmlns:a16="http://schemas.microsoft.com/office/drawing/2014/main" id="{E232D7CE-5A70-CC13-25C7-E57E1FA46638}"/>
                </a:ext>
              </a:extLst>
            </p:cNvPr>
            <p:cNvSpPr/>
            <p:nvPr/>
          </p:nvSpPr>
          <p:spPr>
            <a:xfrm>
              <a:off x="3264408" y="5047488"/>
              <a:ext cx="1143000" cy="567055"/>
            </a:xfrm>
            <a:custGeom>
              <a:avLst/>
              <a:gdLst/>
              <a:ahLst/>
              <a:cxnLst/>
              <a:rect l="l" t="t" r="r" b="b"/>
              <a:pathLst>
                <a:path w="1143000" h="567054">
                  <a:moveTo>
                    <a:pt x="1143000" y="0"/>
                  </a:moveTo>
                  <a:lnTo>
                    <a:pt x="0" y="0"/>
                  </a:lnTo>
                  <a:lnTo>
                    <a:pt x="0" y="566928"/>
                  </a:lnTo>
                  <a:lnTo>
                    <a:pt x="1143000" y="566928"/>
                  </a:lnTo>
                  <a:lnTo>
                    <a:pt x="1143000" y="0"/>
                  </a:lnTo>
                  <a:close/>
                </a:path>
              </a:pathLst>
            </a:custGeom>
            <a:solidFill>
              <a:srgbClr val="DADADA"/>
            </a:solidFill>
          </p:spPr>
          <p:txBody>
            <a:bodyPr wrap="square" lIns="0" tIns="0" rIns="0" bIns="0" rtlCol="0"/>
            <a:lstStyle/>
            <a:p>
              <a:endParaRPr/>
            </a:p>
          </p:txBody>
        </p:sp>
        <p:sp>
          <p:nvSpPr>
            <p:cNvPr id="247" name="object 63">
              <a:extLst>
                <a:ext uri="{FF2B5EF4-FFF2-40B4-BE49-F238E27FC236}">
                  <a16:creationId xmlns:a16="http://schemas.microsoft.com/office/drawing/2014/main" id="{9CAD1FE8-2854-2A10-4470-F03F1EB405BF}"/>
                </a:ext>
              </a:extLst>
            </p:cNvPr>
            <p:cNvSpPr/>
            <p:nvPr/>
          </p:nvSpPr>
          <p:spPr>
            <a:xfrm>
              <a:off x="3268980" y="5052060"/>
              <a:ext cx="1141730" cy="565785"/>
            </a:xfrm>
            <a:custGeom>
              <a:avLst/>
              <a:gdLst/>
              <a:ahLst/>
              <a:cxnLst/>
              <a:rect l="l" t="t" r="r" b="b"/>
              <a:pathLst>
                <a:path w="1141729" h="565785">
                  <a:moveTo>
                    <a:pt x="1141476" y="0"/>
                  </a:moveTo>
                  <a:lnTo>
                    <a:pt x="0" y="0"/>
                  </a:lnTo>
                  <a:lnTo>
                    <a:pt x="0" y="565353"/>
                  </a:lnTo>
                </a:path>
              </a:pathLst>
            </a:custGeom>
            <a:ln w="25400">
              <a:solidFill>
                <a:srgbClr val="FFFFFF"/>
              </a:solidFill>
            </a:ln>
          </p:spPr>
          <p:txBody>
            <a:bodyPr wrap="square" lIns="0" tIns="0" rIns="0" bIns="0" rtlCol="0"/>
            <a:lstStyle/>
            <a:p>
              <a:endParaRPr/>
            </a:p>
          </p:txBody>
        </p:sp>
        <p:sp>
          <p:nvSpPr>
            <p:cNvPr id="248" name="object 64">
              <a:extLst>
                <a:ext uri="{FF2B5EF4-FFF2-40B4-BE49-F238E27FC236}">
                  <a16:creationId xmlns:a16="http://schemas.microsoft.com/office/drawing/2014/main" id="{EE088437-9C15-F14B-F54D-B96E142C7806}"/>
                </a:ext>
              </a:extLst>
            </p:cNvPr>
            <p:cNvSpPr/>
            <p:nvPr/>
          </p:nvSpPr>
          <p:spPr>
            <a:xfrm>
              <a:off x="3268980" y="5079491"/>
              <a:ext cx="1141730" cy="574675"/>
            </a:xfrm>
            <a:custGeom>
              <a:avLst/>
              <a:gdLst/>
              <a:ahLst/>
              <a:cxnLst/>
              <a:rect l="l" t="t" r="r" b="b"/>
              <a:pathLst>
                <a:path w="1141729" h="574675">
                  <a:moveTo>
                    <a:pt x="0" y="574471"/>
                  </a:moveTo>
                  <a:lnTo>
                    <a:pt x="1141476" y="574471"/>
                  </a:lnTo>
                  <a:lnTo>
                    <a:pt x="1141476" y="0"/>
                  </a:lnTo>
                </a:path>
              </a:pathLst>
            </a:custGeom>
            <a:ln w="25399">
              <a:solidFill>
                <a:srgbClr val="919191"/>
              </a:solidFill>
            </a:ln>
          </p:spPr>
          <p:txBody>
            <a:bodyPr wrap="square" lIns="0" tIns="0" rIns="0" bIns="0" rtlCol="0"/>
            <a:lstStyle/>
            <a:p>
              <a:endParaRPr/>
            </a:p>
          </p:txBody>
        </p:sp>
        <p:sp>
          <p:nvSpPr>
            <p:cNvPr id="249" name="object 65">
              <a:extLst>
                <a:ext uri="{FF2B5EF4-FFF2-40B4-BE49-F238E27FC236}">
                  <a16:creationId xmlns:a16="http://schemas.microsoft.com/office/drawing/2014/main" id="{EC263EE3-176B-5A97-CED8-AFBFD654F14E}"/>
                </a:ext>
              </a:extLst>
            </p:cNvPr>
            <p:cNvSpPr/>
            <p:nvPr/>
          </p:nvSpPr>
          <p:spPr>
            <a:xfrm>
              <a:off x="3529584" y="5294375"/>
              <a:ext cx="749935" cy="165100"/>
            </a:xfrm>
            <a:custGeom>
              <a:avLst/>
              <a:gdLst/>
              <a:ahLst/>
              <a:cxnLst/>
              <a:rect l="l" t="t" r="r" b="b"/>
              <a:pathLst>
                <a:path w="749935" h="165100">
                  <a:moveTo>
                    <a:pt x="512064" y="0"/>
                  </a:moveTo>
                  <a:lnTo>
                    <a:pt x="0" y="0"/>
                  </a:lnTo>
                  <a:lnTo>
                    <a:pt x="0" y="45720"/>
                  </a:lnTo>
                  <a:lnTo>
                    <a:pt x="0" y="54864"/>
                  </a:lnTo>
                  <a:lnTo>
                    <a:pt x="0" y="164592"/>
                  </a:lnTo>
                  <a:lnTo>
                    <a:pt x="512064" y="164592"/>
                  </a:lnTo>
                  <a:lnTo>
                    <a:pt x="512064" y="54864"/>
                  </a:lnTo>
                  <a:lnTo>
                    <a:pt x="512064" y="45720"/>
                  </a:lnTo>
                  <a:lnTo>
                    <a:pt x="512064" y="0"/>
                  </a:lnTo>
                  <a:close/>
                </a:path>
                <a:path w="749935" h="165100">
                  <a:moveTo>
                    <a:pt x="749808" y="0"/>
                  </a:moveTo>
                  <a:lnTo>
                    <a:pt x="676656" y="0"/>
                  </a:lnTo>
                  <a:lnTo>
                    <a:pt x="676656" y="164592"/>
                  </a:lnTo>
                  <a:lnTo>
                    <a:pt x="749808" y="164592"/>
                  </a:lnTo>
                  <a:lnTo>
                    <a:pt x="749808" y="0"/>
                  </a:lnTo>
                  <a:close/>
                </a:path>
              </a:pathLst>
            </a:custGeom>
            <a:solidFill>
              <a:srgbClr val="6BEABE"/>
            </a:solidFill>
          </p:spPr>
          <p:txBody>
            <a:bodyPr wrap="square" lIns="0" tIns="0" rIns="0" bIns="0" rtlCol="0"/>
            <a:lstStyle/>
            <a:p>
              <a:endParaRPr/>
            </a:p>
          </p:txBody>
        </p:sp>
        <p:sp>
          <p:nvSpPr>
            <p:cNvPr id="250" name="object 66">
              <a:extLst>
                <a:ext uri="{FF2B5EF4-FFF2-40B4-BE49-F238E27FC236}">
                  <a16:creationId xmlns:a16="http://schemas.microsoft.com/office/drawing/2014/main" id="{58DD65E5-BC10-B45F-E04E-58A768EE8417}"/>
                </a:ext>
              </a:extLst>
            </p:cNvPr>
            <p:cNvSpPr/>
            <p:nvPr/>
          </p:nvSpPr>
          <p:spPr>
            <a:xfrm>
              <a:off x="4041647" y="5129783"/>
              <a:ext cx="165100" cy="429895"/>
            </a:xfrm>
            <a:custGeom>
              <a:avLst/>
              <a:gdLst/>
              <a:ahLst/>
              <a:cxnLst/>
              <a:rect l="l" t="t" r="r" b="b"/>
              <a:pathLst>
                <a:path w="165100" h="429895">
                  <a:moveTo>
                    <a:pt x="164591" y="0"/>
                  </a:moveTo>
                  <a:lnTo>
                    <a:pt x="0" y="0"/>
                  </a:lnTo>
                  <a:lnTo>
                    <a:pt x="0" y="429767"/>
                  </a:lnTo>
                  <a:lnTo>
                    <a:pt x="164591" y="429767"/>
                  </a:lnTo>
                  <a:lnTo>
                    <a:pt x="164591" y="0"/>
                  </a:lnTo>
                  <a:close/>
                </a:path>
              </a:pathLst>
            </a:custGeom>
            <a:solidFill>
              <a:srgbClr val="4BCCFF"/>
            </a:solidFill>
          </p:spPr>
          <p:txBody>
            <a:bodyPr wrap="square" lIns="0" tIns="0" rIns="0" bIns="0" rtlCol="0"/>
            <a:lstStyle/>
            <a:p>
              <a:endParaRPr/>
            </a:p>
          </p:txBody>
        </p:sp>
        <p:sp>
          <p:nvSpPr>
            <p:cNvPr id="251" name="object 67">
              <a:extLst>
                <a:ext uri="{FF2B5EF4-FFF2-40B4-BE49-F238E27FC236}">
                  <a16:creationId xmlns:a16="http://schemas.microsoft.com/office/drawing/2014/main" id="{5790995C-D200-2226-43DF-DA36847F9151}"/>
                </a:ext>
              </a:extLst>
            </p:cNvPr>
            <p:cNvSpPr/>
            <p:nvPr/>
          </p:nvSpPr>
          <p:spPr>
            <a:xfrm>
              <a:off x="3611879" y="5184647"/>
              <a:ext cx="338455" cy="155575"/>
            </a:xfrm>
            <a:custGeom>
              <a:avLst/>
              <a:gdLst/>
              <a:ahLst/>
              <a:cxnLst/>
              <a:rect l="l" t="t" r="r" b="b"/>
              <a:pathLst>
                <a:path w="338454" h="155575">
                  <a:moveTo>
                    <a:pt x="338327" y="0"/>
                  </a:moveTo>
                  <a:lnTo>
                    <a:pt x="0" y="0"/>
                  </a:lnTo>
                  <a:lnTo>
                    <a:pt x="0" y="155447"/>
                  </a:lnTo>
                  <a:lnTo>
                    <a:pt x="338327" y="155447"/>
                  </a:lnTo>
                  <a:lnTo>
                    <a:pt x="338327" y="0"/>
                  </a:lnTo>
                  <a:close/>
                </a:path>
              </a:pathLst>
            </a:custGeom>
            <a:solidFill>
              <a:srgbClr val="009999"/>
            </a:solidFill>
          </p:spPr>
          <p:txBody>
            <a:bodyPr wrap="square" lIns="0" tIns="0" rIns="0" bIns="0" rtlCol="0"/>
            <a:lstStyle/>
            <a:p>
              <a:endParaRPr/>
            </a:p>
          </p:txBody>
        </p:sp>
        <p:sp>
          <p:nvSpPr>
            <p:cNvPr id="252" name="object 68">
              <a:extLst>
                <a:ext uri="{FF2B5EF4-FFF2-40B4-BE49-F238E27FC236}">
                  <a16:creationId xmlns:a16="http://schemas.microsoft.com/office/drawing/2014/main" id="{E106E02B-947A-B04A-391E-A1049929D0D6}"/>
                </a:ext>
              </a:extLst>
            </p:cNvPr>
            <p:cNvSpPr/>
            <p:nvPr/>
          </p:nvSpPr>
          <p:spPr>
            <a:xfrm>
              <a:off x="3429000" y="5202935"/>
              <a:ext cx="594360" cy="410209"/>
            </a:xfrm>
            <a:custGeom>
              <a:avLst/>
              <a:gdLst/>
              <a:ahLst/>
              <a:cxnLst/>
              <a:rect l="l" t="t" r="r" b="b"/>
              <a:pathLst>
                <a:path w="594360" h="410210">
                  <a:moveTo>
                    <a:pt x="245364" y="202565"/>
                  </a:moveTo>
                  <a:lnTo>
                    <a:pt x="0" y="0"/>
                  </a:lnTo>
                  <a:lnTo>
                    <a:pt x="0" y="409905"/>
                  </a:lnTo>
                  <a:lnTo>
                    <a:pt x="245364" y="202565"/>
                  </a:lnTo>
                  <a:close/>
                </a:path>
                <a:path w="594360" h="410210">
                  <a:moveTo>
                    <a:pt x="594360" y="146304"/>
                  </a:moveTo>
                  <a:lnTo>
                    <a:pt x="283464" y="146304"/>
                  </a:lnTo>
                  <a:lnTo>
                    <a:pt x="283464" y="356616"/>
                  </a:lnTo>
                  <a:lnTo>
                    <a:pt x="594360" y="356616"/>
                  </a:lnTo>
                  <a:lnTo>
                    <a:pt x="594360" y="146304"/>
                  </a:lnTo>
                  <a:close/>
                </a:path>
              </a:pathLst>
            </a:custGeom>
            <a:solidFill>
              <a:srgbClr val="000099"/>
            </a:solidFill>
          </p:spPr>
          <p:txBody>
            <a:bodyPr wrap="square" lIns="0" tIns="0" rIns="0" bIns="0" rtlCol="0"/>
            <a:lstStyle/>
            <a:p>
              <a:endParaRPr/>
            </a:p>
          </p:txBody>
        </p:sp>
        <p:sp>
          <p:nvSpPr>
            <p:cNvPr id="253" name="object 69">
              <a:extLst>
                <a:ext uri="{FF2B5EF4-FFF2-40B4-BE49-F238E27FC236}">
                  <a16:creationId xmlns:a16="http://schemas.microsoft.com/office/drawing/2014/main" id="{07341BBF-7143-0B3F-20D5-BF70129C759B}"/>
                </a:ext>
              </a:extLst>
            </p:cNvPr>
            <p:cNvSpPr/>
            <p:nvPr/>
          </p:nvSpPr>
          <p:spPr>
            <a:xfrm>
              <a:off x="3392424" y="5202935"/>
              <a:ext cx="245745" cy="410209"/>
            </a:xfrm>
            <a:custGeom>
              <a:avLst/>
              <a:gdLst/>
              <a:ahLst/>
              <a:cxnLst/>
              <a:rect l="l" t="t" r="r" b="b"/>
              <a:pathLst>
                <a:path w="245745" h="410210">
                  <a:moveTo>
                    <a:pt x="0" y="0"/>
                  </a:moveTo>
                  <a:lnTo>
                    <a:pt x="0" y="409905"/>
                  </a:lnTo>
                  <a:lnTo>
                    <a:pt x="245363" y="202564"/>
                  </a:lnTo>
                  <a:lnTo>
                    <a:pt x="0" y="0"/>
                  </a:lnTo>
                  <a:close/>
                </a:path>
              </a:pathLst>
            </a:custGeom>
            <a:solidFill>
              <a:srgbClr val="A1C1FD"/>
            </a:solidFill>
          </p:spPr>
          <p:txBody>
            <a:bodyPr wrap="square" lIns="0" tIns="0" rIns="0" bIns="0" rtlCol="0"/>
            <a:lstStyle/>
            <a:p>
              <a:endParaRPr/>
            </a:p>
          </p:txBody>
        </p:sp>
      </p:grpSp>
      <p:sp>
        <p:nvSpPr>
          <p:cNvPr id="254" name="object 70">
            <a:extLst>
              <a:ext uri="{FF2B5EF4-FFF2-40B4-BE49-F238E27FC236}">
                <a16:creationId xmlns:a16="http://schemas.microsoft.com/office/drawing/2014/main" id="{53270E55-5BD2-E74A-4A5F-493AF37A33A2}"/>
              </a:ext>
            </a:extLst>
          </p:cNvPr>
          <p:cNvSpPr txBox="1"/>
          <p:nvPr/>
        </p:nvSpPr>
        <p:spPr>
          <a:xfrm>
            <a:off x="1780032" y="3418175"/>
            <a:ext cx="2047875" cy="311150"/>
          </a:xfrm>
          <a:prstGeom prst="rect">
            <a:avLst/>
          </a:prstGeom>
        </p:spPr>
        <p:txBody>
          <a:bodyPr vert="horz" wrap="square" lIns="0" tIns="15875" rIns="0" bIns="0" rtlCol="0">
            <a:spAutoFit/>
          </a:bodyPr>
          <a:lstStyle/>
          <a:p>
            <a:pPr marL="358140">
              <a:spcBef>
                <a:spcPts val="125"/>
              </a:spcBef>
            </a:pPr>
            <a:r>
              <a:rPr sz="1850" b="1" spc="5" dirty="0">
                <a:latin typeface="Arial"/>
                <a:cs typeface="Arial"/>
              </a:rPr>
              <a:t>Forecasting</a:t>
            </a:r>
            <a:endParaRPr sz="1850">
              <a:latin typeface="Arial"/>
              <a:cs typeface="Arial"/>
            </a:endParaRPr>
          </a:p>
        </p:txBody>
      </p:sp>
      <p:grpSp>
        <p:nvGrpSpPr>
          <p:cNvPr id="255" name="object 71">
            <a:extLst>
              <a:ext uri="{FF2B5EF4-FFF2-40B4-BE49-F238E27FC236}">
                <a16:creationId xmlns:a16="http://schemas.microsoft.com/office/drawing/2014/main" id="{CE269486-74C4-21C4-805C-513186EFC8F9}"/>
              </a:ext>
            </a:extLst>
          </p:cNvPr>
          <p:cNvGrpSpPr/>
          <p:nvPr/>
        </p:nvGrpSpPr>
        <p:grpSpPr>
          <a:xfrm>
            <a:off x="1771904" y="2762791"/>
            <a:ext cx="6800850" cy="2503170"/>
            <a:chOff x="247904" y="2497327"/>
            <a:chExt cx="6800850" cy="2503170"/>
          </a:xfrm>
        </p:grpSpPr>
        <p:sp>
          <p:nvSpPr>
            <p:cNvPr id="256" name="object 72">
              <a:extLst>
                <a:ext uri="{FF2B5EF4-FFF2-40B4-BE49-F238E27FC236}">
                  <a16:creationId xmlns:a16="http://schemas.microsoft.com/office/drawing/2014/main" id="{5488EE80-662E-0090-14B5-B0B0894AA6D7}"/>
                </a:ext>
              </a:extLst>
            </p:cNvPr>
            <p:cNvSpPr/>
            <p:nvPr/>
          </p:nvSpPr>
          <p:spPr>
            <a:xfrm>
              <a:off x="260604" y="3095244"/>
              <a:ext cx="2056130" cy="474345"/>
            </a:xfrm>
            <a:custGeom>
              <a:avLst/>
              <a:gdLst/>
              <a:ahLst/>
              <a:cxnLst/>
              <a:rect l="l" t="t" r="r" b="b"/>
              <a:pathLst>
                <a:path w="2056130" h="474345">
                  <a:moveTo>
                    <a:pt x="0" y="473963"/>
                  </a:moveTo>
                  <a:lnTo>
                    <a:pt x="2055876" y="473963"/>
                  </a:lnTo>
                  <a:lnTo>
                    <a:pt x="2055876" y="0"/>
                  </a:lnTo>
                </a:path>
              </a:pathLst>
            </a:custGeom>
            <a:ln w="25400">
              <a:solidFill>
                <a:srgbClr val="919191"/>
              </a:solidFill>
            </a:ln>
          </p:spPr>
          <p:txBody>
            <a:bodyPr wrap="square" lIns="0" tIns="0" rIns="0" bIns="0" rtlCol="0"/>
            <a:lstStyle/>
            <a:p>
              <a:endParaRPr/>
            </a:p>
          </p:txBody>
        </p:sp>
        <p:sp>
          <p:nvSpPr>
            <p:cNvPr id="257" name="object 73">
              <a:extLst>
                <a:ext uri="{FF2B5EF4-FFF2-40B4-BE49-F238E27FC236}">
                  <a16:creationId xmlns:a16="http://schemas.microsoft.com/office/drawing/2014/main" id="{ADB1D796-17BA-D439-F1DA-42B847977E5E}"/>
                </a:ext>
              </a:extLst>
            </p:cNvPr>
            <p:cNvSpPr/>
            <p:nvPr/>
          </p:nvSpPr>
          <p:spPr>
            <a:xfrm>
              <a:off x="1792223" y="2505455"/>
              <a:ext cx="1152525" cy="622300"/>
            </a:xfrm>
            <a:custGeom>
              <a:avLst/>
              <a:gdLst/>
              <a:ahLst/>
              <a:cxnLst/>
              <a:rect l="l" t="t" r="r" b="b"/>
              <a:pathLst>
                <a:path w="1152525" h="622300">
                  <a:moveTo>
                    <a:pt x="1152144" y="0"/>
                  </a:moveTo>
                  <a:lnTo>
                    <a:pt x="0" y="0"/>
                  </a:lnTo>
                  <a:lnTo>
                    <a:pt x="0" y="621791"/>
                  </a:lnTo>
                  <a:lnTo>
                    <a:pt x="1152144" y="621791"/>
                  </a:lnTo>
                  <a:lnTo>
                    <a:pt x="1152144" y="0"/>
                  </a:lnTo>
                  <a:close/>
                </a:path>
              </a:pathLst>
            </a:custGeom>
            <a:solidFill>
              <a:srgbClr val="DADADA"/>
            </a:solidFill>
          </p:spPr>
          <p:txBody>
            <a:bodyPr wrap="square" lIns="0" tIns="0" rIns="0" bIns="0" rtlCol="0"/>
            <a:lstStyle/>
            <a:p>
              <a:endParaRPr/>
            </a:p>
          </p:txBody>
        </p:sp>
        <p:sp>
          <p:nvSpPr>
            <p:cNvPr id="258" name="object 74">
              <a:extLst>
                <a:ext uri="{FF2B5EF4-FFF2-40B4-BE49-F238E27FC236}">
                  <a16:creationId xmlns:a16="http://schemas.microsoft.com/office/drawing/2014/main" id="{47D873AA-0859-9D2A-91E5-44686418D6A3}"/>
                </a:ext>
              </a:extLst>
            </p:cNvPr>
            <p:cNvSpPr/>
            <p:nvPr/>
          </p:nvSpPr>
          <p:spPr>
            <a:xfrm>
              <a:off x="1796795" y="2510027"/>
              <a:ext cx="1150620" cy="620395"/>
            </a:xfrm>
            <a:custGeom>
              <a:avLst/>
              <a:gdLst/>
              <a:ahLst/>
              <a:cxnLst/>
              <a:rect l="l" t="t" r="r" b="b"/>
              <a:pathLst>
                <a:path w="1150620" h="620394">
                  <a:moveTo>
                    <a:pt x="1150493" y="0"/>
                  </a:moveTo>
                  <a:lnTo>
                    <a:pt x="0" y="0"/>
                  </a:lnTo>
                  <a:lnTo>
                    <a:pt x="0" y="620268"/>
                  </a:lnTo>
                </a:path>
              </a:pathLst>
            </a:custGeom>
            <a:ln w="25399">
              <a:solidFill>
                <a:srgbClr val="FFFFFF"/>
              </a:solidFill>
            </a:ln>
          </p:spPr>
          <p:txBody>
            <a:bodyPr wrap="square" lIns="0" tIns="0" rIns="0" bIns="0" rtlCol="0"/>
            <a:lstStyle/>
            <a:p>
              <a:endParaRPr/>
            </a:p>
          </p:txBody>
        </p:sp>
        <p:sp>
          <p:nvSpPr>
            <p:cNvPr id="259" name="object 75">
              <a:extLst>
                <a:ext uri="{FF2B5EF4-FFF2-40B4-BE49-F238E27FC236}">
                  <a16:creationId xmlns:a16="http://schemas.microsoft.com/office/drawing/2014/main" id="{DF40B23A-2F4F-9D7C-FB6D-074E820D925D}"/>
                </a:ext>
              </a:extLst>
            </p:cNvPr>
            <p:cNvSpPr/>
            <p:nvPr/>
          </p:nvSpPr>
          <p:spPr>
            <a:xfrm>
              <a:off x="1796795" y="2510027"/>
              <a:ext cx="1150620" cy="629285"/>
            </a:xfrm>
            <a:custGeom>
              <a:avLst/>
              <a:gdLst/>
              <a:ahLst/>
              <a:cxnLst/>
              <a:rect l="l" t="t" r="r" b="b"/>
              <a:pathLst>
                <a:path w="1150620" h="629285">
                  <a:moveTo>
                    <a:pt x="0" y="629285"/>
                  </a:moveTo>
                  <a:lnTo>
                    <a:pt x="1150493" y="629285"/>
                  </a:lnTo>
                  <a:lnTo>
                    <a:pt x="1150493" y="0"/>
                  </a:lnTo>
                </a:path>
              </a:pathLst>
            </a:custGeom>
            <a:ln w="25400">
              <a:solidFill>
                <a:srgbClr val="919191"/>
              </a:solidFill>
            </a:ln>
          </p:spPr>
          <p:txBody>
            <a:bodyPr wrap="square" lIns="0" tIns="0" rIns="0" bIns="0" rtlCol="0"/>
            <a:lstStyle/>
            <a:p>
              <a:endParaRPr/>
            </a:p>
          </p:txBody>
        </p:sp>
        <p:sp>
          <p:nvSpPr>
            <p:cNvPr id="260" name="object 76">
              <a:extLst>
                <a:ext uri="{FF2B5EF4-FFF2-40B4-BE49-F238E27FC236}">
                  <a16:creationId xmlns:a16="http://schemas.microsoft.com/office/drawing/2014/main" id="{63A74360-F894-C8D8-78A6-E2DE39BED323}"/>
                </a:ext>
              </a:extLst>
            </p:cNvPr>
            <p:cNvSpPr/>
            <p:nvPr/>
          </p:nvSpPr>
          <p:spPr>
            <a:xfrm>
              <a:off x="2025396" y="2747771"/>
              <a:ext cx="576580" cy="347980"/>
            </a:xfrm>
            <a:custGeom>
              <a:avLst/>
              <a:gdLst/>
              <a:ahLst/>
              <a:cxnLst/>
              <a:rect l="l" t="t" r="r" b="b"/>
              <a:pathLst>
                <a:path w="576580" h="347980">
                  <a:moveTo>
                    <a:pt x="576071" y="0"/>
                  </a:moveTo>
                  <a:lnTo>
                    <a:pt x="0" y="0"/>
                  </a:lnTo>
                  <a:lnTo>
                    <a:pt x="0" y="347472"/>
                  </a:lnTo>
                  <a:lnTo>
                    <a:pt x="576071" y="347472"/>
                  </a:lnTo>
                  <a:lnTo>
                    <a:pt x="576071" y="0"/>
                  </a:lnTo>
                  <a:close/>
                </a:path>
              </a:pathLst>
            </a:custGeom>
            <a:solidFill>
              <a:srgbClr val="FFFFFF"/>
            </a:solidFill>
          </p:spPr>
          <p:txBody>
            <a:bodyPr wrap="square" lIns="0" tIns="0" rIns="0" bIns="0" rtlCol="0"/>
            <a:lstStyle/>
            <a:p>
              <a:endParaRPr/>
            </a:p>
          </p:txBody>
        </p:sp>
        <p:sp>
          <p:nvSpPr>
            <p:cNvPr id="261" name="object 77">
              <a:extLst>
                <a:ext uri="{FF2B5EF4-FFF2-40B4-BE49-F238E27FC236}">
                  <a16:creationId xmlns:a16="http://schemas.microsoft.com/office/drawing/2014/main" id="{DDE68DFD-6909-7942-DBEB-7C0DCC2FEE7F}"/>
                </a:ext>
              </a:extLst>
            </p:cNvPr>
            <p:cNvSpPr/>
            <p:nvPr/>
          </p:nvSpPr>
          <p:spPr>
            <a:xfrm>
              <a:off x="2025396" y="2747771"/>
              <a:ext cx="576580" cy="347980"/>
            </a:xfrm>
            <a:custGeom>
              <a:avLst/>
              <a:gdLst/>
              <a:ahLst/>
              <a:cxnLst/>
              <a:rect l="l" t="t" r="r" b="b"/>
              <a:pathLst>
                <a:path w="576580" h="347980">
                  <a:moveTo>
                    <a:pt x="0" y="347472"/>
                  </a:moveTo>
                  <a:lnTo>
                    <a:pt x="576071" y="347472"/>
                  </a:lnTo>
                  <a:lnTo>
                    <a:pt x="576071" y="0"/>
                  </a:lnTo>
                  <a:lnTo>
                    <a:pt x="0" y="0"/>
                  </a:lnTo>
                  <a:lnTo>
                    <a:pt x="0" y="347472"/>
                  </a:lnTo>
                  <a:close/>
                </a:path>
              </a:pathLst>
            </a:custGeom>
            <a:ln w="12700">
              <a:solidFill>
                <a:srgbClr val="000000"/>
              </a:solidFill>
            </a:ln>
          </p:spPr>
          <p:txBody>
            <a:bodyPr wrap="square" lIns="0" tIns="0" rIns="0" bIns="0" rtlCol="0"/>
            <a:lstStyle/>
            <a:p>
              <a:endParaRPr/>
            </a:p>
          </p:txBody>
        </p:sp>
        <p:sp>
          <p:nvSpPr>
            <p:cNvPr id="262" name="object 78">
              <a:extLst>
                <a:ext uri="{FF2B5EF4-FFF2-40B4-BE49-F238E27FC236}">
                  <a16:creationId xmlns:a16="http://schemas.microsoft.com/office/drawing/2014/main" id="{CDC3538B-D809-28E3-C73B-1A885C619C46}"/>
                </a:ext>
              </a:extLst>
            </p:cNvPr>
            <p:cNvSpPr/>
            <p:nvPr/>
          </p:nvSpPr>
          <p:spPr>
            <a:xfrm>
              <a:off x="2016252" y="2656331"/>
              <a:ext cx="722630" cy="448309"/>
            </a:xfrm>
            <a:custGeom>
              <a:avLst/>
              <a:gdLst/>
              <a:ahLst/>
              <a:cxnLst/>
              <a:rect l="l" t="t" r="r" b="b"/>
              <a:pathLst>
                <a:path w="722630" h="448310">
                  <a:moveTo>
                    <a:pt x="9143" y="448055"/>
                  </a:moveTo>
                  <a:lnTo>
                    <a:pt x="9143" y="0"/>
                  </a:lnTo>
                </a:path>
                <a:path w="722630" h="448310">
                  <a:moveTo>
                    <a:pt x="0" y="448055"/>
                  </a:moveTo>
                  <a:lnTo>
                    <a:pt x="722376" y="448055"/>
                  </a:lnTo>
                </a:path>
              </a:pathLst>
            </a:custGeom>
            <a:ln w="12700">
              <a:solidFill>
                <a:srgbClr val="000000"/>
              </a:solidFill>
            </a:ln>
          </p:spPr>
          <p:txBody>
            <a:bodyPr wrap="square" lIns="0" tIns="0" rIns="0" bIns="0" rtlCol="0"/>
            <a:lstStyle/>
            <a:p>
              <a:endParaRPr/>
            </a:p>
          </p:txBody>
        </p:sp>
        <p:sp>
          <p:nvSpPr>
            <p:cNvPr id="263" name="object 79">
              <a:extLst>
                <a:ext uri="{FF2B5EF4-FFF2-40B4-BE49-F238E27FC236}">
                  <a16:creationId xmlns:a16="http://schemas.microsoft.com/office/drawing/2014/main" id="{D2926903-F6C0-09C8-CB03-977624E11F1E}"/>
                </a:ext>
              </a:extLst>
            </p:cNvPr>
            <p:cNvSpPr/>
            <p:nvPr/>
          </p:nvSpPr>
          <p:spPr>
            <a:xfrm>
              <a:off x="2372868" y="2793491"/>
              <a:ext cx="90170" cy="53340"/>
            </a:xfrm>
            <a:custGeom>
              <a:avLst/>
              <a:gdLst/>
              <a:ahLst/>
              <a:cxnLst/>
              <a:rect l="l" t="t" r="r" b="b"/>
              <a:pathLst>
                <a:path w="90169" h="53339">
                  <a:moveTo>
                    <a:pt x="0" y="53340"/>
                  </a:moveTo>
                  <a:lnTo>
                    <a:pt x="39243" y="53340"/>
                  </a:lnTo>
                  <a:lnTo>
                    <a:pt x="44957" y="24384"/>
                  </a:lnTo>
                  <a:lnTo>
                    <a:pt x="78358" y="16763"/>
                  </a:lnTo>
                  <a:lnTo>
                    <a:pt x="90043" y="0"/>
                  </a:lnTo>
                </a:path>
              </a:pathLst>
            </a:custGeom>
            <a:ln w="12700">
              <a:solidFill>
                <a:srgbClr val="000000"/>
              </a:solidFill>
              <a:prstDash val="dot"/>
            </a:ln>
          </p:spPr>
          <p:txBody>
            <a:bodyPr wrap="square" lIns="0" tIns="0" rIns="0" bIns="0" rtlCol="0"/>
            <a:lstStyle/>
            <a:p>
              <a:endParaRPr/>
            </a:p>
          </p:txBody>
        </p:sp>
        <p:sp>
          <p:nvSpPr>
            <p:cNvPr id="264" name="object 80">
              <a:extLst>
                <a:ext uri="{FF2B5EF4-FFF2-40B4-BE49-F238E27FC236}">
                  <a16:creationId xmlns:a16="http://schemas.microsoft.com/office/drawing/2014/main" id="{0FE4A897-DA36-EED4-3217-C38D61AB0285}"/>
                </a:ext>
              </a:extLst>
            </p:cNvPr>
            <p:cNvSpPr/>
            <p:nvPr/>
          </p:nvSpPr>
          <p:spPr>
            <a:xfrm>
              <a:off x="2683764" y="3076955"/>
              <a:ext cx="82550" cy="45720"/>
            </a:xfrm>
            <a:custGeom>
              <a:avLst/>
              <a:gdLst/>
              <a:ahLst/>
              <a:cxnLst/>
              <a:rect l="l" t="t" r="r" b="b"/>
              <a:pathLst>
                <a:path w="82550" h="45719">
                  <a:moveTo>
                    <a:pt x="0" y="0"/>
                  </a:moveTo>
                  <a:lnTo>
                    <a:pt x="0" y="45720"/>
                  </a:lnTo>
                  <a:lnTo>
                    <a:pt x="82296" y="22860"/>
                  </a:lnTo>
                  <a:lnTo>
                    <a:pt x="0" y="0"/>
                  </a:lnTo>
                  <a:close/>
                </a:path>
              </a:pathLst>
            </a:custGeom>
            <a:solidFill>
              <a:srgbClr val="003366"/>
            </a:solidFill>
          </p:spPr>
          <p:txBody>
            <a:bodyPr wrap="square" lIns="0" tIns="0" rIns="0" bIns="0" rtlCol="0"/>
            <a:lstStyle/>
            <a:p>
              <a:endParaRPr/>
            </a:p>
          </p:txBody>
        </p:sp>
        <p:sp>
          <p:nvSpPr>
            <p:cNvPr id="265" name="object 81">
              <a:extLst>
                <a:ext uri="{FF2B5EF4-FFF2-40B4-BE49-F238E27FC236}">
                  <a16:creationId xmlns:a16="http://schemas.microsoft.com/office/drawing/2014/main" id="{2011C69C-6BE2-C444-5E70-FB88096A2B25}"/>
                </a:ext>
              </a:extLst>
            </p:cNvPr>
            <p:cNvSpPr/>
            <p:nvPr/>
          </p:nvSpPr>
          <p:spPr>
            <a:xfrm>
              <a:off x="2683764" y="3076955"/>
              <a:ext cx="82550" cy="45720"/>
            </a:xfrm>
            <a:custGeom>
              <a:avLst/>
              <a:gdLst/>
              <a:ahLst/>
              <a:cxnLst/>
              <a:rect l="l" t="t" r="r" b="b"/>
              <a:pathLst>
                <a:path w="82550" h="45719">
                  <a:moveTo>
                    <a:pt x="0" y="0"/>
                  </a:moveTo>
                  <a:lnTo>
                    <a:pt x="82296" y="22860"/>
                  </a:lnTo>
                  <a:lnTo>
                    <a:pt x="0" y="45720"/>
                  </a:lnTo>
                  <a:lnTo>
                    <a:pt x="0" y="0"/>
                  </a:lnTo>
                  <a:close/>
                </a:path>
              </a:pathLst>
            </a:custGeom>
            <a:ln w="12700">
              <a:solidFill>
                <a:srgbClr val="000000"/>
              </a:solidFill>
            </a:ln>
          </p:spPr>
          <p:txBody>
            <a:bodyPr wrap="square" lIns="0" tIns="0" rIns="0" bIns="0" rtlCol="0"/>
            <a:lstStyle/>
            <a:p>
              <a:endParaRPr/>
            </a:p>
          </p:txBody>
        </p:sp>
        <p:sp>
          <p:nvSpPr>
            <p:cNvPr id="266" name="object 82">
              <a:extLst>
                <a:ext uri="{FF2B5EF4-FFF2-40B4-BE49-F238E27FC236}">
                  <a16:creationId xmlns:a16="http://schemas.microsoft.com/office/drawing/2014/main" id="{23B966FD-A64F-2873-5F0B-3FD4C38A68ED}"/>
                </a:ext>
              </a:extLst>
            </p:cNvPr>
            <p:cNvSpPr/>
            <p:nvPr/>
          </p:nvSpPr>
          <p:spPr>
            <a:xfrm>
              <a:off x="1997964" y="2583179"/>
              <a:ext cx="45720" cy="82550"/>
            </a:xfrm>
            <a:custGeom>
              <a:avLst/>
              <a:gdLst/>
              <a:ahLst/>
              <a:cxnLst/>
              <a:rect l="l" t="t" r="r" b="b"/>
              <a:pathLst>
                <a:path w="45719" h="82550">
                  <a:moveTo>
                    <a:pt x="22860" y="0"/>
                  </a:moveTo>
                  <a:lnTo>
                    <a:pt x="0" y="82296"/>
                  </a:lnTo>
                  <a:lnTo>
                    <a:pt x="45719" y="82296"/>
                  </a:lnTo>
                  <a:lnTo>
                    <a:pt x="22860" y="0"/>
                  </a:lnTo>
                  <a:close/>
                </a:path>
              </a:pathLst>
            </a:custGeom>
            <a:solidFill>
              <a:srgbClr val="003366"/>
            </a:solidFill>
          </p:spPr>
          <p:txBody>
            <a:bodyPr wrap="square" lIns="0" tIns="0" rIns="0" bIns="0" rtlCol="0"/>
            <a:lstStyle/>
            <a:p>
              <a:endParaRPr/>
            </a:p>
          </p:txBody>
        </p:sp>
        <p:sp>
          <p:nvSpPr>
            <p:cNvPr id="267" name="object 83">
              <a:extLst>
                <a:ext uri="{FF2B5EF4-FFF2-40B4-BE49-F238E27FC236}">
                  <a16:creationId xmlns:a16="http://schemas.microsoft.com/office/drawing/2014/main" id="{D6393553-8E20-FB08-5810-D22F0CFEC4CF}"/>
                </a:ext>
              </a:extLst>
            </p:cNvPr>
            <p:cNvSpPr/>
            <p:nvPr/>
          </p:nvSpPr>
          <p:spPr>
            <a:xfrm>
              <a:off x="1997964" y="2583179"/>
              <a:ext cx="45720" cy="82550"/>
            </a:xfrm>
            <a:custGeom>
              <a:avLst/>
              <a:gdLst/>
              <a:ahLst/>
              <a:cxnLst/>
              <a:rect l="l" t="t" r="r" b="b"/>
              <a:pathLst>
                <a:path w="45719" h="82550">
                  <a:moveTo>
                    <a:pt x="0" y="82296"/>
                  </a:moveTo>
                  <a:lnTo>
                    <a:pt x="22860" y="0"/>
                  </a:lnTo>
                  <a:lnTo>
                    <a:pt x="45719" y="82296"/>
                  </a:lnTo>
                  <a:lnTo>
                    <a:pt x="0" y="82296"/>
                  </a:lnTo>
                  <a:close/>
                </a:path>
              </a:pathLst>
            </a:custGeom>
            <a:ln w="12700">
              <a:solidFill>
                <a:srgbClr val="000000"/>
              </a:solidFill>
            </a:ln>
          </p:spPr>
          <p:txBody>
            <a:bodyPr wrap="square" lIns="0" tIns="0" rIns="0" bIns="0" rtlCol="0"/>
            <a:lstStyle/>
            <a:p>
              <a:endParaRPr/>
            </a:p>
          </p:txBody>
        </p:sp>
        <p:sp>
          <p:nvSpPr>
            <p:cNvPr id="268" name="object 84">
              <a:extLst>
                <a:ext uri="{FF2B5EF4-FFF2-40B4-BE49-F238E27FC236}">
                  <a16:creationId xmlns:a16="http://schemas.microsoft.com/office/drawing/2014/main" id="{D873A5EB-BF9A-8D88-A704-68A2E8214242}"/>
                </a:ext>
              </a:extLst>
            </p:cNvPr>
            <p:cNvSpPr/>
            <p:nvPr/>
          </p:nvSpPr>
          <p:spPr>
            <a:xfrm>
              <a:off x="2025396" y="2848355"/>
              <a:ext cx="337185" cy="254635"/>
            </a:xfrm>
            <a:custGeom>
              <a:avLst/>
              <a:gdLst/>
              <a:ahLst/>
              <a:cxnLst/>
              <a:rect l="l" t="t" r="r" b="b"/>
              <a:pathLst>
                <a:path w="337185" h="254635">
                  <a:moveTo>
                    <a:pt x="0" y="254508"/>
                  </a:moveTo>
                  <a:lnTo>
                    <a:pt x="68326" y="157988"/>
                  </a:lnTo>
                  <a:lnTo>
                    <a:pt x="98425" y="194437"/>
                  </a:lnTo>
                  <a:lnTo>
                    <a:pt x="160401" y="49022"/>
                  </a:lnTo>
                  <a:lnTo>
                    <a:pt x="203327" y="91694"/>
                  </a:lnTo>
                  <a:lnTo>
                    <a:pt x="270002" y="17399"/>
                  </a:lnTo>
                  <a:lnTo>
                    <a:pt x="312928" y="49022"/>
                  </a:lnTo>
                  <a:lnTo>
                    <a:pt x="336677" y="0"/>
                  </a:lnTo>
                </a:path>
              </a:pathLst>
            </a:custGeom>
            <a:ln w="12700">
              <a:solidFill>
                <a:srgbClr val="000000"/>
              </a:solidFill>
            </a:ln>
          </p:spPr>
          <p:txBody>
            <a:bodyPr wrap="square" lIns="0" tIns="0" rIns="0" bIns="0" rtlCol="0"/>
            <a:lstStyle/>
            <a:p>
              <a:endParaRPr/>
            </a:p>
          </p:txBody>
        </p:sp>
        <p:sp>
          <p:nvSpPr>
            <p:cNvPr id="269" name="object 85">
              <a:extLst>
                <a:ext uri="{FF2B5EF4-FFF2-40B4-BE49-F238E27FC236}">
                  <a16:creationId xmlns:a16="http://schemas.microsoft.com/office/drawing/2014/main" id="{16B80E2A-F889-8E18-F4A0-EC3F6807503D}"/>
                </a:ext>
              </a:extLst>
            </p:cNvPr>
            <p:cNvSpPr/>
            <p:nvPr/>
          </p:nvSpPr>
          <p:spPr>
            <a:xfrm>
              <a:off x="2025396" y="2903219"/>
              <a:ext cx="502920" cy="201295"/>
            </a:xfrm>
            <a:custGeom>
              <a:avLst/>
              <a:gdLst/>
              <a:ahLst/>
              <a:cxnLst/>
              <a:rect l="l" t="t" r="r" b="b"/>
              <a:pathLst>
                <a:path w="502919" h="201294">
                  <a:moveTo>
                    <a:pt x="0" y="201167"/>
                  </a:moveTo>
                  <a:lnTo>
                    <a:pt x="502920" y="0"/>
                  </a:lnTo>
                </a:path>
              </a:pathLst>
            </a:custGeom>
            <a:ln w="12700">
              <a:solidFill>
                <a:srgbClr val="000000"/>
              </a:solidFill>
              <a:prstDash val="sysDot"/>
            </a:ln>
          </p:spPr>
          <p:txBody>
            <a:bodyPr wrap="square" lIns="0" tIns="0" rIns="0" bIns="0" rtlCol="0"/>
            <a:lstStyle/>
            <a:p>
              <a:endParaRPr/>
            </a:p>
          </p:txBody>
        </p:sp>
        <p:sp>
          <p:nvSpPr>
            <p:cNvPr id="270" name="object 86">
              <a:extLst>
                <a:ext uri="{FF2B5EF4-FFF2-40B4-BE49-F238E27FC236}">
                  <a16:creationId xmlns:a16="http://schemas.microsoft.com/office/drawing/2014/main" id="{3A0DB3C8-55D8-E583-31F5-FF6F9AD32D43}"/>
                </a:ext>
              </a:extLst>
            </p:cNvPr>
            <p:cNvSpPr/>
            <p:nvPr/>
          </p:nvSpPr>
          <p:spPr>
            <a:xfrm>
              <a:off x="2075687" y="3666744"/>
              <a:ext cx="720725" cy="337185"/>
            </a:xfrm>
            <a:custGeom>
              <a:avLst/>
              <a:gdLst/>
              <a:ahLst/>
              <a:cxnLst/>
              <a:rect l="l" t="t" r="r" b="b"/>
              <a:pathLst>
                <a:path w="720725" h="337185">
                  <a:moveTo>
                    <a:pt x="440436" y="0"/>
                  </a:moveTo>
                  <a:lnTo>
                    <a:pt x="440436" y="106044"/>
                  </a:lnTo>
                  <a:lnTo>
                    <a:pt x="0" y="107568"/>
                  </a:lnTo>
                  <a:lnTo>
                    <a:pt x="0" y="227583"/>
                  </a:lnTo>
                  <a:lnTo>
                    <a:pt x="440436" y="227583"/>
                  </a:lnTo>
                  <a:lnTo>
                    <a:pt x="440436" y="336803"/>
                  </a:lnTo>
                  <a:lnTo>
                    <a:pt x="720725" y="168401"/>
                  </a:lnTo>
                  <a:lnTo>
                    <a:pt x="440436" y="0"/>
                  </a:lnTo>
                  <a:close/>
                </a:path>
              </a:pathLst>
            </a:custGeom>
            <a:solidFill>
              <a:srgbClr val="E0E0B7"/>
            </a:solidFill>
          </p:spPr>
          <p:txBody>
            <a:bodyPr wrap="square" lIns="0" tIns="0" rIns="0" bIns="0" rtlCol="0"/>
            <a:lstStyle/>
            <a:p>
              <a:endParaRPr/>
            </a:p>
          </p:txBody>
        </p:sp>
        <p:sp>
          <p:nvSpPr>
            <p:cNvPr id="271" name="object 87">
              <a:extLst>
                <a:ext uri="{FF2B5EF4-FFF2-40B4-BE49-F238E27FC236}">
                  <a16:creationId xmlns:a16="http://schemas.microsoft.com/office/drawing/2014/main" id="{626AF4F6-C311-DD95-80FD-ECCFA50CEF90}"/>
                </a:ext>
              </a:extLst>
            </p:cNvPr>
            <p:cNvSpPr/>
            <p:nvPr/>
          </p:nvSpPr>
          <p:spPr>
            <a:xfrm>
              <a:off x="2039111" y="3730752"/>
              <a:ext cx="44450" cy="200025"/>
            </a:xfrm>
            <a:custGeom>
              <a:avLst/>
              <a:gdLst/>
              <a:ahLst/>
              <a:cxnLst/>
              <a:rect l="l" t="t" r="r" b="b"/>
              <a:pathLst>
                <a:path w="44450" h="200025">
                  <a:moveTo>
                    <a:pt x="0" y="0"/>
                  </a:moveTo>
                  <a:lnTo>
                    <a:pt x="0" y="199644"/>
                  </a:lnTo>
                  <a:lnTo>
                    <a:pt x="44068" y="159004"/>
                  </a:lnTo>
                  <a:lnTo>
                    <a:pt x="44068" y="40512"/>
                  </a:lnTo>
                  <a:lnTo>
                    <a:pt x="0" y="0"/>
                  </a:lnTo>
                  <a:close/>
                </a:path>
              </a:pathLst>
            </a:custGeom>
            <a:solidFill>
              <a:srgbClr val="F82CA2"/>
            </a:solidFill>
          </p:spPr>
          <p:txBody>
            <a:bodyPr wrap="square" lIns="0" tIns="0" rIns="0" bIns="0" rtlCol="0"/>
            <a:lstStyle/>
            <a:p>
              <a:endParaRPr/>
            </a:p>
          </p:txBody>
        </p:sp>
        <p:sp>
          <p:nvSpPr>
            <p:cNvPr id="272" name="object 88">
              <a:extLst>
                <a:ext uri="{FF2B5EF4-FFF2-40B4-BE49-F238E27FC236}">
                  <a16:creationId xmlns:a16="http://schemas.microsoft.com/office/drawing/2014/main" id="{E2D58620-581F-EA5E-F2D3-57A0E10ABEB7}"/>
                </a:ext>
              </a:extLst>
            </p:cNvPr>
            <p:cNvSpPr/>
            <p:nvPr/>
          </p:nvSpPr>
          <p:spPr>
            <a:xfrm>
              <a:off x="2039111" y="3730752"/>
              <a:ext cx="483234" cy="44450"/>
            </a:xfrm>
            <a:custGeom>
              <a:avLst/>
              <a:gdLst/>
              <a:ahLst/>
              <a:cxnLst/>
              <a:rect l="l" t="t" r="r" b="b"/>
              <a:pathLst>
                <a:path w="483235" h="44450">
                  <a:moveTo>
                    <a:pt x="447548" y="0"/>
                  </a:moveTo>
                  <a:lnTo>
                    <a:pt x="0" y="0"/>
                  </a:lnTo>
                  <a:lnTo>
                    <a:pt x="41910" y="43942"/>
                  </a:lnTo>
                  <a:lnTo>
                    <a:pt x="482981" y="43942"/>
                  </a:lnTo>
                  <a:lnTo>
                    <a:pt x="447548" y="0"/>
                  </a:lnTo>
                  <a:close/>
                </a:path>
              </a:pathLst>
            </a:custGeom>
            <a:solidFill>
              <a:srgbClr val="F4008E"/>
            </a:solidFill>
          </p:spPr>
          <p:txBody>
            <a:bodyPr wrap="square" lIns="0" tIns="0" rIns="0" bIns="0" rtlCol="0"/>
            <a:lstStyle/>
            <a:p>
              <a:endParaRPr/>
            </a:p>
          </p:txBody>
        </p:sp>
        <p:sp>
          <p:nvSpPr>
            <p:cNvPr id="273" name="object 89">
              <a:extLst>
                <a:ext uri="{FF2B5EF4-FFF2-40B4-BE49-F238E27FC236}">
                  <a16:creationId xmlns:a16="http://schemas.microsoft.com/office/drawing/2014/main" id="{E8A7766F-94C2-32EC-8EA8-CE8C4F3B1734}"/>
                </a:ext>
              </a:extLst>
            </p:cNvPr>
            <p:cNvSpPr/>
            <p:nvPr/>
          </p:nvSpPr>
          <p:spPr>
            <a:xfrm>
              <a:off x="2487168" y="3575303"/>
              <a:ext cx="35560" cy="501650"/>
            </a:xfrm>
            <a:custGeom>
              <a:avLst/>
              <a:gdLst/>
              <a:ahLst/>
              <a:cxnLst/>
              <a:rect l="l" t="t" r="r" b="b"/>
              <a:pathLst>
                <a:path w="35560" h="501650">
                  <a:moveTo>
                    <a:pt x="34798" y="89662"/>
                  </a:moveTo>
                  <a:lnTo>
                    <a:pt x="0" y="0"/>
                  </a:lnTo>
                  <a:lnTo>
                    <a:pt x="0" y="153670"/>
                  </a:lnTo>
                  <a:lnTo>
                    <a:pt x="31369" y="190373"/>
                  </a:lnTo>
                  <a:lnTo>
                    <a:pt x="34798" y="89662"/>
                  </a:lnTo>
                  <a:close/>
                </a:path>
                <a:path w="35560" h="501650">
                  <a:moveTo>
                    <a:pt x="35052" y="320040"/>
                  </a:moveTo>
                  <a:lnTo>
                    <a:pt x="0" y="356362"/>
                  </a:lnTo>
                  <a:lnTo>
                    <a:pt x="0" y="501396"/>
                  </a:lnTo>
                  <a:lnTo>
                    <a:pt x="35052" y="428879"/>
                  </a:lnTo>
                  <a:lnTo>
                    <a:pt x="35052" y="320040"/>
                  </a:lnTo>
                  <a:close/>
                </a:path>
              </a:pathLst>
            </a:custGeom>
            <a:solidFill>
              <a:srgbClr val="F82CA2"/>
            </a:solidFill>
          </p:spPr>
          <p:txBody>
            <a:bodyPr wrap="square" lIns="0" tIns="0" rIns="0" bIns="0" rtlCol="0"/>
            <a:lstStyle/>
            <a:p>
              <a:endParaRPr/>
            </a:p>
          </p:txBody>
        </p:sp>
        <p:sp>
          <p:nvSpPr>
            <p:cNvPr id="274" name="object 90">
              <a:extLst>
                <a:ext uri="{FF2B5EF4-FFF2-40B4-BE49-F238E27FC236}">
                  <a16:creationId xmlns:a16="http://schemas.microsoft.com/office/drawing/2014/main" id="{C112C215-4D58-095E-7591-5F3DE186C202}"/>
                </a:ext>
              </a:extLst>
            </p:cNvPr>
            <p:cNvSpPr/>
            <p:nvPr/>
          </p:nvSpPr>
          <p:spPr>
            <a:xfrm>
              <a:off x="2039111" y="3895344"/>
              <a:ext cx="492125" cy="35560"/>
            </a:xfrm>
            <a:custGeom>
              <a:avLst/>
              <a:gdLst/>
              <a:ahLst/>
              <a:cxnLst/>
              <a:rect l="l" t="t" r="r" b="b"/>
              <a:pathLst>
                <a:path w="492125" h="35560">
                  <a:moveTo>
                    <a:pt x="492125" y="0"/>
                  </a:moveTo>
                  <a:lnTo>
                    <a:pt x="36830" y="0"/>
                  </a:lnTo>
                  <a:lnTo>
                    <a:pt x="0" y="35178"/>
                  </a:lnTo>
                  <a:lnTo>
                    <a:pt x="450469" y="35178"/>
                  </a:lnTo>
                  <a:lnTo>
                    <a:pt x="492125" y="0"/>
                  </a:lnTo>
                  <a:close/>
                </a:path>
              </a:pathLst>
            </a:custGeom>
            <a:solidFill>
              <a:srgbClr val="B50069"/>
            </a:solidFill>
          </p:spPr>
          <p:txBody>
            <a:bodyPr wrap="square" lIns="0" tIns="0" rIns="0" bIns="0" rtlCol="0"/>
            <a:lstStyle/>
            <a:p>
              <a:endParaRPr/>
            </a:p>
          </p:txBody>
        </p:sp>
        <p:sp>
          <p:nvSpPr>
            <p:cNvPr id="275" name="object 91">
              <a:extLst>
                <a:ext uri="{FF2B5EF4-FFF2-40B4-BE49-F238E27FC236}">
                  <a16:creationId xmlns:a16="http://schemas.microsoft.com/office/drawing/2014/main" id="{CD8DC23F-3D13-96AB-8269-36D1F95991DC}"/>
                </a:ext>
              </a:extLst>
            </p:cNvPr>
            <p:cNvSpPr/>
            <p:nvPr/>
          </p:nvSpPr>
          <p:spPr>
            <a:xfrm>
              <a:off x="2487168" y="3584447"/>
              <a:ext cx="410209" cy="254635"/>
            </a:xfrm>
            <a:custGeom>
              <a:avLst/>
              <a:gdLst/>
              <a:ahLst/>
              <a:cxnLst/>
              <a:rect l="l" t="t" r="r" b="b"/>
              <a:pathLst>
                <a:path w="410210" h="254635">
                  <a:moveTo>
                    <a:pt x="0" y="0"/>
                  </a:moveTo>
                  <a:lnTo>
                    <a:pt x="31495" y="80518"/>
                  </a:lnTo>
                  <a:lnTo>
                    <a:pt x="308990" y="254381"/>
                  </a:lnTo>
                  <a:lnTo>
                    <a:pt x="409956" y="254381"/>
                  </a:lnTo>
                  <a:lnTo>
                    <a:pt x="0" y="0"/>
                  </a:lnTo>
                  <a:close/>
                </a:path>
              </a:pathLst>
            </a:custGeom>
            <a:solidFill>
              <a:srgbClr val="F4008E"/>
            </a:solidFill>
          </p:spPr>
          <p:txBody>
            <a:bodyPr wrap="square" lIns="0" tIns="0" rIns="0" bIns="0" rtlCol="0"/>
            <a:lstStyle/>
            <a:p>
              <a:endParaRPr/>
            </a:p>
          </p:txBody>
        </p:sp>
        <p:sp>
          <p:nvSpPr>
            <p:cNvPr id="276" name="object 92">
              <a:extLst>
                <a:ext uri="{FF2B5EF4-FFF2-40B4-BE49-F238E27FC236}">
                  <a16:creationId xmlns:a16="http://schemas.microsoft.com/office/drawing/2014/main" id="{1F2389D9-DD71-F7EC-0D9C-63424B598647}"/>
                </a:ext>
              </a:extLst>
            </p:cNvPr>
            <p:cNvSpPr/>
            <p:nvPr/>
          </p:nvSpPr>
          <p:spPr>
            <a:xfrm>
              <a:off x="2487168" y="3840480"/>
              <a:ext cx="410209" cy="245745"/>
            </a:xfrm>
            <a:custGeom>
              <a:avLst/>
              <a:gdLst/>
              <a:ahLst/>
              <a:cxnLst/>
              <a:rect l="l" t="t" r="r" b="b"/>
              <a:pathLst>
                <a:path w="410210" h="245745">
                  <a:moveTo>
                    <a:pt x="409829" y="0"/>
                  </a:moveTo>
                  <a:lnTo>
                    <a:pt x="298704" y="3175"/>
                  </a:lnTo>
                  <a:lnTo>
                    <a:pt x="38100" y="163576"/>
                  </a:lnTo>
                  <a:lnTo>
                    <a:pt x="0" y="245364"/>
                  </a:lnTo>
                  <a:lnTo>
                    <a:pt x="409829" y="0"/>
                  </a:lnTo>
                  <a:close/>
                </a:path>
              </a:pathLst>
            </a:custGeom>
            <a:solidFill>
              <a:srgbClr val="B50069"/>
            </a:solidFill>
          </p:spPr>
          <p:txBody>
            <a:bodyPr wrap="square" lIns="0" tIns="0" rIns="0" bIns="0" rtlCol="0"/>
            <a:lstStyle/>
            <a:p>
              <a:endParaRPr/>
            </a:p>
          </p:txBody>
        </p:sp>
        <p:sp>
          <p:nvSpPr>
            <p:cNvPr id="277" name="object 93">
              <a:extLst>
                <a:ext uri="{FF2B5EF4-FFF2-40B4-BE49-F238E27FC236}">
                  <a16:creationId xmlns:a16="http://schemas.microsoft.com/office/drawing/2014/main" id="{B1EC275F-E170-F17D-CF1F-C917A507A50C}"/>
                </a:ext>
              </a:extLst>
            </p:cNvPr>
            <p:cNvSpPr/>
            <p:nvPr/>
          </p:nvSpPr>
          <p:spPr>
            <a:xfrm>
              <a:off x="3566159" y="4178807"/>
              <a:ext cx="337185" cy="711835"/>
            </a:xfrm>
            <a:custGeom>
              <a:avLst/>
              <a:gdLst/>
              <a:ahLst/>
              <a:cxnLst/>
              <a:rect l="l" t="t" r="r" b="b"/>
              <a:pathLst>
                <a:path w="337185" h="711835">
                  <a:moveTo>
                    <a:pt x="229235" y="0"/>
                  </a:moveTo>
                  <a:lnTo>
                    <a:pt x="110743" y="0"/>
                  </a:lnTo>
                  <a:lnTo>
                    <a:pt x="110743" y="434848"/>
                  </a:lnTo>
                  <a:lnTo>
                    <a:pt x="0" y="434848"/>
                  </a:lnTo>
                  <a:lnTo>
                    <a:pt x="168401" y="711708"/>
                  </a:lnTo>
                  <a:lnTo>
                    <a:pt x="336803" y="434848"/>
                  </a:lnTo>
                  <a:lnTo>
                    <a:pt x="232282" y="434848"/>
                  </a:lnTo>
                  <a:lnTo>
                    <a:pt x="229235" y="0"/>
                  </a:lnTo>
                  <a:close/>
                </a:path>
              </a:pathLst>
            </a:custGeom>
            <a:solidFill>
              <a:srgbClr val="E0E0B7"/>
            </a:solidFill>
          </p:spPr>
          <p:txBody>
            <a:bodyPr wrap="square" lIns="0" tIns="0" rIns="0" bIns="0" rtlCol="0"/>
            <a:lstStyle/>
            <a:p>
              <a:endParaRPr/>
            </a:p>
          </p:txBody>
        </p:sp>
        <p:sp>
          <p:nvSpPr>
            <p:cNvPr id="278" name="object 94">
              <a:extLst>
                <a:ext uri="{FF2B5EF4-FFF2-40B4-BE49-F238E27FC236}">
                  <a16:creationId xmlns:a16="http://schemas.microsoft.com/office/drawing/2014/main" id="{6C1F1565-1B8D-F7B7-8D30-5D5AC1525EA3}"/>
                </a:ext>
              </a:extLst>
            </p:cNvPr>
            <p:cNvSpPr/>
            <p:nvPr/>
          </p:nvSpPr>
          <p:spPr>
            <a:xfrm>
              <a:off x="3639312" y="4133088"/>
              <a:ext cx="200025" cy="44450"/>
            </a:xfrm>
            <a:custGeom>
              <a:avLst/>
              <a:gdLst/>
              <a:ahLst/>
              <a:cxnLst/>
              <a:rect l="l" t="t" r="r" b="b"/>
              <a:pathLst>
                <a:path w="200025" h="44450">
                  <a:moveTo>
                    <a:pt x="199643" y="0"/>
                  </a:moveTo>
                  <a:lnTo>
                    <a:pt x="0" y="0"/>
                  </a:lnTo>
                  <a:lnTo>
                    <a:pt x="40512" y="44068"/>
                  </a:lnTo>
                  <a:lnTo>
                    <a:pt x="159003" y="44068"/>
                  </a:lnTo>
                  <a:lnTo>
                    <a:pt x="199643" y="0"/>
                  </a:lnTo>
                  <a:close/>
                </a:path>
              </a:pathLst>
            </a:custGeom>
            <a:solidFill>
              <a:srgbClr val="F82CA2"/>
            </a:solidFill>
          </p:spPr>
          <p:txBody>
            <a:bodyPr wrap="square" lIns="0" tIns="0" rIns="0" bIns="0" rtlCol="0"/>
            <a:lstStyle/>
            <a:p>
              <a:endParaRPr/>
            </a:p>
          </p:txBody>
        </p:sp>
        <p:sp>
          <p:nvSpPr>
            <p:cNvPr id="279" name="object 95">
              <a:extLst>
                <a:ext uri="{FF2B5EF4-FFF2-40B4-BE49-F238E27FC236}">
                  <a16:creationId xmlns:a16="http://schemas.microsoft.com/office/drawing/2014/main" id="{84BDF01D-36DF-0E2A-B4B6-9FB73E10698D}"/>
                </a:ext>
              </a:extLst>
            </p:cNvPr>
            <p:cNvSpPr/>
            <p:nvPr/>
          </p:nvSpPr>
          <p:spPr>
            <a:xfrm>
              <a:off x="3794759" y="4142232"/>
              <a:ext cx="44450" cy="474345"/>
            </a:xfrm>
            <a:custGeom>
              <a:avLst/>
              <a:gdLst/>
              <a:ahLst/>
              <a:cxnLst/>
              <a:rect l="l" t="t" r="r" b="b"/>
              <a:pathLst>
                <a:path w="44450" h="474345">
                  <a:moveTo>
                    <a:pt x="43941" y="0"/>
                  </a:moveTo>
                  <a:lnTo>
                    <a:pt x="0" y="41021"/>
                  </a:lnTo>
                  <a:lnTo>
                    <a:pt x="0" y="473964"/>
                  </a:lnTo>
                  <a:lnTo>
                    <a:pt x="43941" y="439166"/>
                  </a:lnTo>
                  <a:lnTo>
                    <a:pt x="43941" y="0"/>
                  </a:lnTo>
                  <a:close/>
                </a:path>
              </a:pathLst>
            </a:custGeom>
            <a:solidFill>
              <a:srgbClr val="F4008E"/>
            </a:solidFill>
          </p:spPr>
          <p:txBody>
            <a:bodyPr wrap="square" lIns="0" tIns="0" rIns="0" bIns="0" rtlCol="0"/>
            <a:lstStyle/>
            <a:p>
              <a:endParaRPr/>
            </a:p>
          </p:txBody>
        </p:sp>
        <p:sp>
          <p:nvSpPr>
            <p:cNvPr id="280" name="object 96">
              <a:extLst>
                <a:ext uri="{FF2B5EF4-FFF2-40B4-BE49-F238E27FC236}">
                  <a16:creationId xmlns:a16="http://schemas.microsoft.com/office/drawing/2014/main" id="{6D42ADD9-0F02-B73F-213D-00C271189120}"/>
                </a:ext>
              </a:extLst>
            </p:cNvPr>
            <p:cNvSpPr/>
            <p:nvPr/>
          </p:nvSpPr>
          <p:spPr>
            <a:xfrm>
              <a:off x="3483864" y="4581143"/>
              <a:ext cx="510540" cy="35560"/>
            </a:xfrm>
            <a:custGeom>
              <a:avLst/>
              <a:gdLst/>
              <a:ahLst/>
              <a:cxnLst/>
              <a:rect l="l" t="t" r="r" b="b"/>
              <a:pathLst>
                <a:path w="510539" h="35560">
                  <a:moveTo>
                    <a:pt x="190373" y="35052"/>
                  </a:moveTo>
                  <a:lnTo>
                    <a:pt x="152273" y="0"/>
                  </a:lnTo>
                  <a:lnTo>
                    <a:pt x="0" y="0"/>
                  </a:lnTo>
                  <a:lnTo>
                    <a:pt x="76200" y="35052"/>
                  </a:lnTo>
                  <a:lnTo>
                    <a:pt x="190373" y="35052"/>
                  </a:lnTo>
                  <a:close/>
                </a:path>
                <a:path w="510539" h="35560">
                  <a:moveTo>
                    <a:pt x="510413" y="0"/>
                  </a:moveTo>
                  <a:lnTo>
                    <a:pt x="356870" y="0"/>
                  </a:lnTo>
                  <a:lnTo>
                    <a:pt x="320040" y="31369"/>
                  </a:lnTo>
                  <a:lnTo>
                    <a:pt x="420878" y="34798"/>
                  </a:lnTo>
                  <a:lnTo>
                    <a:pt x="510413" y="0"/>
                  </a:lnTo>
                  <a:close/>
                </a:path>
              </a:pathLst>
            </a:custGeom>
            <a:solidFill>
              <a:srgbClr val="F82CA2"/>
            </a:solidFill>
          </p:spPr>
          <p:txBody>
            <a:bodyPr wrap="square" lIns="0" tIns="0" rIns="0" bIns="0" rtlCol="0"/>
            <a:lstStyle/>
            <a:p>
              <a:endParaRPr/>
            </a:p>
          </p:txBody>
        </p:sp>
        <p:sp>
          <p:nvSpPr>
            <p:cNvPr id="281" name="object 97">
              <a:extLst>
                <a:ext uri="{FF2B5EF4-FFF2-40B4-BE49-F238E27FC236}">
                  <a16:creationId xmlns:a16="http://schemas.microsoft.com/office/drawing/2014/main" id="{7A3C4BB7-0D0D-7F58-F5F9-80FDCB6CA8DD}"/>
                </a:ext>
              </a:extLst>
            </p:cNvPr>
            <p:cNvSpPr/>
            <p:nvPr/>
          </p:nvSpPr>
          <p:spPr>
            <a:xfrm>
              <a:off x="3639312" y="4142232"/>
              <a:ext cx="35560" cy="483234"/>
            </a:xfrm>
            <a:custGeom>
              <a:avLst/>
              <a:gdLst/>
              <a:ahLst/>
              <a:cxnLst/>
              <a:rect l="l" t="t" r="r" b="b"/>
              <a:pathLst>
                <a:path w="35560" h="483235">
                  <a:moveTo>
                    <a:pt x="0" y="0"/>
                  </a:moveTo>
                  <a:lnTo>
                    <a:pt x="0" y="442087"/>
                  </a:lnTo>
                  <a:lnTo>
                    <a:pt x="35178" y="483108"/>
                  </a:lnTo>
                  <a:lnTo>
                    <a:pt x="35178" y="36195"/>
                  </a:lnTo>
                  <a:lnTo>
                    <a:pt x="0" y="0"/>
                  </a:lnTo>
                  <a:close/>
                </a:path>
              </a:pathLst>
            </a:custGeom>
            <a:solidFill>
              <a:srgbClr val="B50069"/>
            </a:solidFill>
          </p:spPr>
          <p:txBody>
            <a:bodyPr wrap="square" lIns="0" tIns="0" rIns="0" bIns="0" rtlCol="0"/>
            <a:lstStyle/>
            <a:p>
              <a:endParaRPr/>
            </a:p>
          </p:txBody>
        </p:sp>
        <p:sp>
          <p:nvSpPr>
            <p:cNvPr id="282" name="object 98">
              <a:extLst>
                <a:ext uri="{FF2B5EF4-FFF2-40B4-BE49-F238E27FC236}">
                  <a16:creationId xmlns:a16="http://schemas.microsoft.com/office/drawing/2014/main" id="{A89BAA91-E96B-F7AC-4DF6-C911C4D2EE5A}"/>
                </a:ext>
              </a:extLst>
            </p:cNvPr>
            <p:cNvSpPr/>
            <p:nvPr/>
          </p:nvSpPr>
          <p:spPr>
            <a:xfrm>
              <a:off x="3730751" y="4581144"/>
              <a:ext cx="254635" cy="419100"/>
            </a:xfrm>
            <a:custGeom>
              <a:avLst/>
              <a:gdLst/>
              <a:ahLst/>
              <a:cxnLst/>
              <a:rect l="l" t="t" r="r" b="b"/>
              <a:pathLst>
                <a:path w="254635" h="419100">
                  <a:moveTo>
                    <a:pt x="254381" y="0"/>
                  </a:moveTo>
                  <a:lnTo>
                    <a:pt x="173862" y="32257"/>
                  </a:lnTo>
                  <a:lnTo>
                    <a:pt x="0" y="315848"/>
                  </a:lnTo>
                  <a:lnTo>
                    <a:pt x="0" y="418972"/>
                  </a:lnTo>
                  <a:lnTo>
                    <a:pt x="254381" y="0"/>
                  </a:lnTo>
                  <a:close/>
                </a:path>
              </a:pathLst>
            </a:custGeom>
            <a:solidFill>
              <a:srgbClr val="F4008E"/>
            </a:solidFill>
          </p:spPr>
          <p:txBody>
            <a:bodyPr wrap="square" lIns="0" tIns="0" rIns="0" bIns="0" rtlCol="0"/>
            <a:lstStyle/>
            <a:p>
              <a:endParaRPr/>
            </a:p>
          </p:txBody>
        </p:sp>
        <p:sp>
          <p:nvSpPr>
            <p:cNvPr id="283" name="object 99">
              <a:extLst>
                <a:ext uri="{FF2B5EF4-FFF2-40B4-BE49-F238E27FC236}">
                  <a16:creationId xmlns:a16="http://schemas.microsoft.com/office/drawing/2014/main" id="{69B0B7DC-9CFF-A48E-7626-547EAE5896F9}"/>
                </a:ext>
              </a:extLst>
            </p:cNvPr>
            <p:cNvSpPr/>
            <p:nvPr/>
          </p:nvSpPr>
          <p:spPr>
            <a:xfrm>
              <a:off x="3483864" y="4581144"/>
              <a:ext cx="245745" cy="410209"/>
            </a:xfrm>
            <a:custGeom>
              <a:avLst/>
              <a:gdLst/>
              <a:ahLst/>
              <a:cxnLst/>
              <a:rect l="l" t="t" r="r" b="b"/>
              <a:pathLst>
                <a:path w="245745" h="410210">
                  <a:moveTo>
                    <a:pt x="0" y="0"/>
                  </a:moveTo>
                  <a:lnTo>
                    <a:pt x="245363" y="409828"/>
                  </a:lnTo>
                  <a:lnTo>
                    <a:pt x="243712" y="298703"/>
                  </a:lnTo>
                  <a:lnTo>
                    <a:pt x="83312" y="38099"/>
                  </a:lnTo>
                  <a:lnTo>
                    <a:pt x="0" y="0"/>
                  </a:lnTo>
                  <a:close/>
                </a:path>
              </a:pathLst>
            </a:custGeom>
            <a:solidFill>
              <a:srgbClr val="B50069"/>
            </a:solidFill>
          </p:spPr>
          <p:txBody>
            <a:bodyPr wrap="square" lIns="0" tIns="0" rIns="0" bIns="0" rtlCol="0"/>
            <a:lstStyle/>
            <a:p>
              <a:endParaRPr/>
            </a:p>
          </p:txBody>
        </p:sp>
        <p:sp>
          <p:nvSpPr>
            <p:cNvPr id="284" name="object 100">
              <a:extLst>
                <a:ext uri="{FF2B5EF4-FFF2-40B4-BE49-F238E27FC236}">
                  <a16:creationId xmlns:a16="http://schemas.microsoft.com/office/drawing/2014/main" id="{3EF952C3-2074-909B-1F66-148EE06B1157}"/>
                </a:ext>
              </a:extLst>
            </p:cNvPr>
            <p:cNvSpPr/>
            <p:nvPr/>
          </p:nvSpPr>
          <p:spPr>
            <a:xfrm>
              <a:off x="5321807" y="4206239"/>
              <a:ext cx="346075" cy="711835"/>
            </a:xfrm>
            <a:custGeom>
              <a:avLst/>
              <a:gdLst/>
              <a:ahLst/>
              <a:cxnLst/>
              <a:rect l="l" t="t" r="r" b="b"/>
              <a:pathLst>
                <a:path w="346075" h="711835">
                  <a:moveTo>
                    <a:pt x="172974" y="0"/>
                  </a:moveTo>
                  <a:lnTo>
                    <a:pt x="0" y="278384"/>
                  </a:lnTo>
                  <a:lnTo>
                    <a:pt x="108838" y="278384"/>
                  </a:lnTo>
                  <a:lnTo>
                    <a:pt x="110489" y="711708"/>
                  </a:lnTo>
                  <a:lnTo>
                    <a:pt x="233806" y="711708"/>
                  </a:lnTo>
                  <a:lnTo>
                    <a:pt x="233806" y="278384"/>
                  </a:lnTo>
                  <a:lnTo>
                    <a:pt x="345820" y="278384"/>
                  </a:lnTo>
                  <a:lnTo>
                    <a:pt x="172974" y="0"/>
                  </a:lnTo>
                  <a:close/>
                </a:path>
              </a:pathLst>
            </a:custGeom>
            <a:solidFill>
              <a:srgbClr val="E0E0B7"/>
            </a:solidFill>
          </p:spPr>
          <p:txBody>
            <a:bodyPr wrap="square" lIns="0" tIns="0" rIns="0" bIns="0" rtlCol="0"/>
            <a:lstStyle/>
            <a:p>
              <a:endParaRPr/>
            </a:p>
          </p:txBody>
        </p:sp>
        <p:sp>
          <p:nvSpPr>
            <p:cNvPr id="285" name="object 101">
              <a:extLst>
                <a:ext uri="{FF2B5EF4-FFF2-40B4-BE49-F238E27FC236}">
                  <a16:creationId xmlns:a16="http://schemas.microsoft.com/office/drawing/2014/main" id="{52212B12-B910-C6AF-7EFD-46CB5285F784}"/>
                </a:ext>
              </a:extLst>
            </p:cNvPr>
            <p:cNvSpPr/>
            <p:nvPr/>
          </p:nvSpPr>
          <p:spPr>
            <a:xfrm>
              <a:off x="5394959" y="4919472"/>
              <a:ext cx="200025" cy="35560"/>
            </a:xfrm>
            <a:custGeom>
              <a:avLst/>
              <a:gdLst/>
              <a:ahLst/>
              <a:cxnLst/>
              <a:rect l="l" t="t" r="r" b="b"/>
              <a:pathLst>
                <a:path w="200025" h="35560">
                  <a:moveTo>
                    <a:pt x="159003" y="0"/>
                  </a:moveTo>
                  <a:lnTo>
                    <a:pt x="40512" y="0"/>
                  </a:lnTo>
                  <a:lnTo>
                    <a:pt x="0" y="35178"/>
                  </a:lnTo>
                  <a:lnTo>
                    <a:pt x="199643" y="35178"/>
                  </a:lnTo>
                  <a:lnTo>
                    <a:pt x="159003" y="0"/>
                  </a:lnTo>
                  <a:close/>
                </a:path>
              </a:pathLst>
            </a:custGeom>
            <a:solidFill>
              <a:srgbClr val="F82CA2"/>
            </a:solidFill>
          </p:spPr>
          <p:txBody>
            <a:bodyPr wrap="square" lIns="0" tIns="0" rIns="0" bIns="0" rtlCol="0"/>
            <a:lstStyle/>
            <a:p>
              <a:endParaRPr/>
            </a:p>
          </p:txBody>
        </p:sp>
        <p:sp>
          <p:nvSpPr>
            <p:cNvPr id="286" name="object 102">
              <a:extLst>
                <a:ext uri="{FF2B5EF4-FFF2-40B4-BE49-F238E27FC236}">
                  <a16:creationId xmlns:a16="http://schemas.microsoft.com/office/drawing/2014/main" id="{95F47BC5-8805-4A31-E1EB-1ECB06A293C9}"/>
                </a:ext>
              </a:extLst>
            </p:cNvPr>
            <p:cNvSpPr/>
            <p:nvPr/>
          </p:nvSpPr>
          <p:spPr>
            <a:xfrm>
              <a:off x="5394959" y="4480560"/>
              <a:ext cx="35560" cy="474345"/>
            </a:xfrm>
            <a:custGeom>
              <a:avLst/>
              <a:gdLst/>
              <a:ahLst/>
              <a:cxnLst/>
              <a:rect l="l" t="t" r="r" b="b"/>
              <a:pathLst>
                <a:path w="35560" h="474345">
                  <a:moveTo>
                    <a:pt x="35051" y="0"/>
                  </a:moveTo>
                  <a:lnTo>
                    <a:pt x="0" y="36321"/>
                  </a:lnTo>
                  <a:lnTo>
                    <a:pt x="0" y="473963"/>
                  </a:lnTo>
                  <a:lnTo>
                    <a:pt x="35051" y="434466"/>
                  </a:lnTo>
                  <a:lnTo>
                    <a:pt x="35051" y="0"/>
                  </a:lnTo>
                  <a:close/>
                </a:path>
              </a:pathLst>
            </a:custGeom>
            <a:solidFill>
              <a:srgbClr val="F4008E"/>
            </a:solidFill>
          </p:spPr>
          <p:txBody>
            <a:bodyPr wrap="square" lIns="0" tIns="0" rIns="0" bIns="0" rtlCol="0"/>
            <a:lstStyle/>
            <a:p>
              <a:endParaRPr/>
            </a:p>
          </p:txBody>
        </p:sp>
        <p:sp>
          <p:nvSpPr>
            <p:cNvPr id="287" name="object 103">
              <a:extLst>
                <a:ext uri="{FF2B5EF4-FFF2-40B4-BE49-F238E27FC236}">
                  <a16:creationId xmlns:a16="http://schemas.microsoft.com/office/drawing/2014/main" id="{DE2B7A0A-4596-B314-A7DC-43F639B4277D}"/>
                </a:ext>
              </a:extLst>
            </p:cNvPr>
            <p:cNvSpPr/>
            <p:nvPr/>
          </p:nvSpPr>
          <p:spPr>
            <a:xfrm>
              <a:off x="5239512" y="4471415"/>
              <a:ext cx="501650" cy="35560"/>
            </a:xfrm>
            <a:custGeom>
              <a:avLst/>
              <a:gdLst/>
              <a:ahLst/>
              <a:cxnLst/>
              <a:rect l="l" t="t" r="r" b="b"/>
              <a:pathLst>
                <a:path w="501650" h="35560">
                  <a:moveTo>
                    <a:pt x="190373" y="11811"/>
                  </a:moveTo>
                  <a:lnTo>
                    <a:pt x="89662" y="9144"/>
                  </a:lnTo>
                  <a:lnTo>
                    <a:pt x="0" y="35306"/>
                  </a:lnTo>
                  <a:lnTo>
                    <a:pt x="153670" y="35306"/>
                  </a:lnTo>
                  <a:lnTo>
                    <a:pt x="190373" y="11811"/>
                  </a:lnTo>
                  <a:close/>
                </a:path>
                <a:path w="501650" h="35560">
                  <a:moveTo>
                    <a:pt x="501396" y="35052"/>
                  </a:moveTo>
                  <a:lnTo>
                    <a:pt x="428879" y="0"/>
                  </a:lnTo>
                  <a:lnTo>
                    <a:pt x="320040" y="0"/>
                  </a:lnTo>
                  <a:lnTo>
                    <a:pt x="356362" y="35052"/>
                  </a:lnTo>
                  <a:lnTo>
                    <a:pt x="501396" y="35052"/>
                  </a:lnTo>
                  <a:close/>
                </a:path>
              </a:pathLst>
            </a:custGeom>
            <a:solidFill>
              <a:srgbClr val="F82CA2"/>
            </a:solidFill>
          </p:spPr>
          <p:txBody>
            <a:bodyPr wrap="square" lIns="0" tIns="0" rIns="0" bIns="0" rtlCol="0"/>
            <a:lstStyle/>
            <a:p>
              <a:endParaRPr/>
            </a:p>
          </p:txBody>
        </p:sp>
        <p:sp>
          <p:nvSpPr>
            <p:cNvPr id="288" name="object 104">
              <a:extLst>
                <a:ext uri="{FF2B5EF4-FFF2-40B4-BE49-F238E27FC236}">
                  <a16:creationId xmlns:a16="http://schemas.microsoft.com/office/drawing/2014/main" id="{FB2F3F38-323B-444A-000F-D8486C44ABFE}"/>
                </a:ext>
              </a:extLst>
            </p:cNvPr>
            <p:cNvSpPr/>
            <p:nvPr/>
          </p:nvSpPr>
          <p:spPr>
            <a:xfrm>
              <a:off x="5550407" y="4471416"/>
              <a:ext cx="44450" cy="483234"/>
            </a:xfrm>
            <a:custGeom>
              <a:avLst/>
              <a:gdLst/>
              <a:ahLst/>
              <a:cxnLst/>
              <a:rect l="l" t="t" r="r" b="b"/>
              <a:pathLst>
                <a:path w="44450" h="483235">
                  <a:moveTo>
                    <a:pt x="0" y="0"/>
                  </a:moveTo>
                  <a:lnTo>
                    <a:pt x="0" y="446912"/>
                  </a:lnTo>
                  <a:lnTo>
                    <a:pt x="43941" y="483107"/>
                  </a:lnTo>
                  <a:lnTo>
                    <a:pt x="43941" y="40893"/>
                  </a:lnTo>
                  <a:lnTo>
                    <a:pt x="0" y="0"/>
                  </a:lnTo>
                  <a:close/>
                </a:path>
              </a:pathLst>
            </a:custGeom>
            <a:solidFill>
              <a:srgbClr val="B50069"/>
            </a:solidFill>
          </p:spPr>
          <p:txBody>
            <a:bodyPr wrap="square" lIns="0" tIns="0" rIns="0" bIns="0" rtlCol="0"/>
            <a:lstStyle/>
            <a:p>
              <a:endParaRPr/>
            </a:p>
          </p:txBody>
        </p:sp>
        <p:sp>
          <p:nvSpPr>
            <p:cNvPr id="289" name="object 105">
              <a:extLst>
                <a:ext uri="{FF2B5EF4-FFF2-40B4-BE49-F238E27FC236}">
                  <a16:creationId xmlns:a16="http://schemas.microsoft.com/office/drawing/2014/main" id="{9A1F1EB5-9600-21EF-FE56-B8FC47750E0B}"/>
                </a:ext>
              </a:extLst>
            </p:cNvPr>
            <p:cNvSpPr/>
            <p:nvPr/>
          </p:nvSpPr>
          <p:spPr>
            <a:xfrm>
              <a:off x="5248656" y="4096511"/>
              <a:ext cx="254635" cy="410209"/>
            </a:xfrm>
            <a:custGeom>
              <a:avLst/>
              <a:gdLst/>
              <a:ahLst/>
              <a:cxnLst/>
              <a:rect l="l" t="t" r="r" b="b"/>
              <a:pathLst>
                <a:path w="254635" h="410210">
                  <a:moveTo>
                    <a:pt x="254381" y="0"/>
                  </a:moveTo>
                  <a:lnTo>
                    <a:pt x="0" y="409956"/>
                  </a:lnTo>
                  <a:lnTo>
                    <a:pt x="80518" y="378332"/>
                  </a:lnTo>
                  <a:lnTo>
                    <a:pt x="254381" y="100837"/>
                  </a:lnTo>
                  <a:lnTo>
                    <a:pt x="254381" y="0"/>
                  </a:lnTo>
                  <a:close/>
                </a:path>
              </a:pathLst>
            </a:custGeom>
            <a:solidFill>
              <a:srgbClr val="F4008E"/>
            </a:solidFill>
          </p:spPr>
          <p:txBody>
            <a:bodyPr wrap="square" lIns="0" tIns="0" rIns="0" bIns="0" rtlCol="0"/>
            <a:lstStyle/>
            <a:p>
              <a:endParaRPr/>
            </a:p>
          </p:txBody>
        </p:sp>
        <p:sp>
          <p:nvSpPr>
            <p:cNvPr id="290" name="object 106">
              <a:extLst>
                <a:ext uri="{FF2B5EF4-FFF2-40B4-BE49-F238E27FC236}">
                  <a16:creationId xmlns:a16="http://schemas.microsoft.com/office/drawing/2014/main" id="{334DB499-1AAE-DA6B-D530-EC4E0DBCEFBC}"/>
                </a:ext>
              </a:extLst>
            </p:cNvPr>
            <p:cNvSpPr/>
            <p:nvPr/>
          </p:nvSpPr>
          <p:spPr>
            <a:xfrm>
              <a:off x="5495544" y="4096511"/>
              <a:ext cx="254635" cy="410209"/>
            </a:xfrm>
            <a:custGeom>
              <a:avLst/>
              <a:gdLst/>
              <a:ahLst/>
              <a:cxnLst/>
              <a:rect l="l" t="t" r="r" b="b"/>
              <a:pathLst>
                <a:path w="254635" h="410210">
                  <a:moveTo>
                    <a:pt x="0" y="0"/>
                  </a:moveTo>
                  <a:lnTo>
                    <a:pt x="3301" y="111251"/>
                  </a:lnTo>
                  <a:lnTo>
                    <a:pt x="169544" y="371729"/>
                  </a:lnTo>
                  <a:lnTo>
                    <a:pt x="254380" y="409829"/>
                  </a:lnTo>
                  <a:lnTo>
                    <a:pt x="0" y="0"/>
                  </a:lnTo>
                  <a:close/>
                </a:path>
              </a:pathLst>
            </a:custGeom>
            <a:solidFill>
              <a:srgbClr val="B50069"/>
            </a:solidFill>
          </p:spPr>
          <p:txBody>
            <a:bodyPr wrap="square" lIns="0" tIns="0" rIns="0" bIns="0" rtlCol="0"/>
            <a:lstStyle/>
            <a:p>
              <a:endParaRPr/>
            </a:p>
          </p:txBody>
        </p:sp>
        <p:sp>
          <p:nvSpPr>
            <p:cNvPr id="291" name="object 107">
              <a:extLst>
                <a:ext uri="{FF2B5EF4-FFF2-40B4-BE49-F238E27FC236}">
                  <a16:creationId xmlns:a16="http://schemas.microsoft.com/office/drawing/2014/main" id="{97E19315-26D5-5E8A-32C3-CC3BF4140B53}"/>
                </a:ext>
              </a:extLst>
            </p:cNvPr>
            <p:cNvSpPr/>
            <p:nvPr/>
          </p:nvSpPr>
          <p:spPr>
            <a:xfrm>
              <a:off x="6300215" y="2926079"/>
              <a:ext cx="711835" cy="346075"/>
            </a:xfrm>
            <a:custGeom>
              <a:avLst/>
              <a:gdLst/>
              <a:ahLst/>
              <a:cxnLst/>
              <a:rect l="l" t="t" r="r" b="b"/>
              <a:pathLst>
                <a:path w="711834" h="346075">
                  <a:moveTo>
                    <a:pt x="278384" y="0"/>
                  </a:moveTo>
                  <a:lnTo>
                    <a:pt x="0" y="172974"/>
                  </a:lnTo>
                  <a:lnTo>
                    <a:pt x="278384" y="345821"/>
                  </a:lnTo>
                  <a:lnTo>
                    <a:pt x="278384" y="233807"/>
                  </a:lnTo>
                  <a:lnTo>
                    <a:pt x="711708" y="233807"/>
                  </a:lnTo>
                  <a:lnTo>
                    <a:pt x="711708" y="110490"/>
                  </a:lnTo>
                  <a:lnTo>
                    <a:pt x="278384" y="108839"/>
                  </a:lnTo>
                  <a:lnTo>
                    <a:pt x="278384" y="0"/>
                  </a:lnTo>
                  <a:close/>
                </a:path>
              </a:pathLst>
            </a:custGeom>
            <a:solidFill>
              <a:srgbClr val="E0E0B7"/>
            </a:solidFill>
          </p:spPr>
          <p:txBody>
            <a:bodyPr wrap="square" lIns="0" tIns="0" rIns="0" bIns="0" rtlCol="0"/>
            <a:lstStyle/>
            <a:p>
              <a:endParaRPr/>
            </a:p>
          </p:txBody>
        </p:sp>
        <p:sp>
          <p:nvSpPr>
            <p:cNvPr id="292" name="object 108">
              <a:extLst>
                <a:ext uri="{FF2B5EF4-FFF2-40B4-BE49-F238E27FC236}">
                  <a16:creationId xmlns:a16="http://schemas.microsoft.com/office/drawing/2014/main" id="{326B78E8-40EA-59A3-7EEC-EF019B9D37F6}"/>
                </a:ext>
              </a:extLst>
            </p:cNvPr>
            <p:cNvSpPr/>
            <p:nvPr/>
          </p:nvSpPr>
          <p:spPr>
            <a:xfrm>
              <a:off x="7013447" y="2990087"/>
              <a:ext cx="35560" cy="208915"/>
            </a:xfrm>
            <a:custGeom>
              <a:avLst/>
              <a:gdLst/>
              <a:ahLst/>
              <a:cxnLst/>
              <a:rect l="l" t="t" r="r" b="b"/>
              <a:pathLst>
                <a:path w="35559" h="208914">
                  <a:moveTo>
                    <a:pt x="35178" y="0"/>
                  </a:moveTo>
                  <a:lnTo>
                    <a:pt x="0" y="42417"/>
                  </a:lnTo>
                  <a:lnTo>
                    <a:pt x="0" y="166242"/>
                  </a:lnTo>
                  <a:lnTo>
                    <a:pt x="35178" y="208661"/>
                  </a:lnTo>
                  <a:lnTo>
                    <a:pt x="35178" y="0"/>
                  </a:lnTo>
                  <a:close/>
                </a:path>
              </a:pathLst>
            </a:custGeom>
            <a:solidFill>
              <a:srgbClr val="F82CA2"/>
            </a:solidFill>
          </p:spPr>
          <p:txBody>
            <a:bodyPr wrap="square" lIns="0" tIns="0" rIns="0" bIns="0" rtlCol="0"/>
            <a:lstStyle/>
            <a:p>
              <a:endParaRPr/>
            </a:p>
          </p:txBody>
        </p:sp>
        <p:sp>
          <p:nvSpPr>
            <p:cNvPr id="293" name="object 109">
              <a:extLst>
                <a:ext uri="{FF2B5EF4-FFF2-40B4-BE49-F238E27FC236}">
                  <a16:creationId xmlns:a16="http://schemas.microsoft.com/office/drawing/2014/main" id="{57AC1713-D734-D892-FA51-8CBFE0C68C38}"/>
                </a:ext>
              </a:extLst>
            </p:cNvPr>
            <p:cNvSpPr/>
            <p:nvPr/>
          </p:nvSpPr>
          <p:spPr>
            <a:xfrm>
              <a:off x="6574536" y="2999231"/>
              <a:ext cx="474345" cy="35560"/>
            </a:xfrm>
            <a:custGeom>
              <a:avLst/>
              <a:gdLst/>
              <a:ahLst/>
              <a:cxnLst/>
              <a:rect l="l" t="t" r="r" b="b"/>
              <a:pathLst>
                <a:path w="474345" h="35560">
                  <a:moveTo>
                    <a:pt x="473964" y="0"/>
                  </a:moveTo>
                  <a:lnTo>
                    <a:pt x="36322" y="0"/>
                  </a:lnTo>
                  <a:lnTo>
                    <a:pt x="0" y="35051"/>
                  </a:lnTo>
                  <a:lnTo>
                    <a:pt x="434467" y="35051"/>
                  </a:lnTo>
                  <a:lnTo>
                    <a:pt x="473964" y="0"/>
                  </a:lnTo>
                  <a:close/>
                </a:path>
              </a:pathLst>
            </a:custGeom>
            <a:solidFill>
              <a:srgbClr val="F4008E"/>
            </a:solidFill>
          </p:spPr>
          <p:txBody>
            <a:bodyPr wrap="square" lIns="0" tIns="0" rIns="0" bIns="0" rtlCol="0"/>
            <a:lstStyle/>
            <a:p>
              <a:endParaRPr/>
            </a:p>
          </p:txBody>
        </p:sp>
        <p:sp>
          <p:nvSpPr>
            <p:cNvPr id="294" name="object 110">
              <a:extLst>
                <a:ext uri="{FF2B5EF4-FFF2-40B4-BE49-F238E27FC236}">
                  <a16:creationId xmlns:a16="http://schemas.microsoft.com/office/drawing/2014/main" id="{33BEAE90-AF87-F37B-1C6D-EDEF76022364}"/>
                </a:ext>
              </a:extLst>
            </p:cNvPr>
            <p:cNvSpPr/>
            <p:nvPr/>
          </p:nvSpPr>
          <p:spPr>
            <a:xfrm>
              <a:off x="6565392" y="2843783"/>
              <a:ext cx="35560" cy="501650"/>
            </a:xfrm>
            <a:custGeom>
              <a:avLst/>
              <a:gdLst/>
              <a:ahLst/>
              <a:cxnLst/>
              <a:rect l="l" t="t" r="r" b="b"/>
              <a:pathLst>
                <a:path w="35559" h="501650">
                  <a:moveTo>
                    <a:pt x="35052" y="356362"/>
                  </a:moveTo>
                  <a:lnTo>
                    <a:pt x="0" y="320040"/>
                  </a:lnTo>
                  <a:lnTo>
                    <a:pt x="0" y="428879"/>
                  </a:lnTo>
                  <a:lnTo>
                    <a:pt x="35052" y="501396"/>
                  </a:lnTo>
                  <a:lnTo>
                    <a:pt x="35052" y="356362"/>
                  </a:lnTo>
                  <a:close/>
                </a:path>
                <a:path w="35559" h="501650">
                  <a:moveTo>
                    <a:pt x="35306" y="0"/>
                  </a:moveTo>
                  <a:lnTo>
                    <a:pt x="9131" y="85344"/>
                  </a:lnTo>
                  <a:lnTo>
                    <a:pt x="11811" y="181356"/>
                  </a:lnTo>
                  <a:lnTo>
                    <a:pt x="35306" y="146304"/>
                  </a:lnTo>
                  <a:lnTo>
                    <a:pt x="35306" y="0"/>
                  </a:lnTo>
                  <a:close/>
                </a:path>
              </a:pathLst>
            </a:custGeom>
            <a:solidFill>
              <a:srgbClr val="F82CA2"/>
            </a:solidFill>
          </p:spPr>
          <p:txBody>
            <a:bodyPr wrap="square" lIns="0" tIns="0" rIns="0" bIns="0" rtlCol="0"/>
            <a:lstStyle/>
            <a:p>
              <a:endParaRPr/>
            </a:p>
          </p:txBody>
        </p:sp>
        <p:sp>
          <p:nvSpPr>
            <p:cNvPr id="295" name="object 111">
              <a:extLst>
                <a:ext uri="{FF2B5EF4-FFF2-40B4-BE49-F238E27FC236}">
                  <a16:creationId xmlns:a16="http://schemas.microsoft.com/office/drawing/2014/main" id="{3FEC28EC-5458-8F86-F34B-D99E494E57CE}"/>
                </a:ext>
              </a:extLst>
            </p:cNvPr>
            <p:cNvSpPr/>
            <p:nvPr/>
          </p:nvSpPr>
          <p:spPr>
            <a:xfrm>
              <a:off x="6565392" y="3154679"/>
              <a:ext cx="483234" cy="44450"/>
            </a:xfrm>
            <a:custGeom>
              <a:avLst/>
              <a:gdLst/>
              <a:ahLst/>
              <a:cxnLst/>
              <a:rect l="l" t="t" r="r" b="b"/>
              <a:pathLst>
                <a:path w="483234" h="44450">
                  <a:moveTo>
                    <a:pt x="446912" y="0"/>
                  </a:moveTo>
                  <a:lnTo>
                    <a:pt x="0" y="0"/>
                  </a:lnTo>
                  <a:lnTo>
                    <a:pt x="40893" y="43942"/>
                  </a:lnTo>
                  <a:lnTo>
                    <a:pt x="483107" y="43942"/>
                  </a:lnTo>
                  <a:lnTo>
                    <a:pt x="446912" y="0"/>
                  </a:lnTo>
                  <a:close/>
                </a:path>
              </a:pathLst>
            </a:custGeom>
            <a:solidFill>
              <a:srgbClr val="B50069"/>
            </a:solidFill>
          </p:spPr>
          <p:txBody>
            <a:bodyPr wrap="square" lIns="0" tIns="0" rIns="0" bIns="0" rtlCol="0"/>
            <a:lstStyle/>
            <a:p>
              <a:endParaRPr/>
            </a:p>
          </p:txBody>
        </p:sp>
        <p:sp>
          <p:nvSpPr>
            <p:cNvPr id="296" name="object 112">
              <a:extLst>
                <a:ext uri="{FF2B5EF4-FFF2-40B4-BE49-F238E27FC236}">
                  <a16:creationId xmlns:a16="http://schemas.microsoft.com/office/drawing/2014/main" id="{7F4ACB40-9BD0-4D00-5925-A9AC020FA91C}"/>
                </a:ext>
              </a:extLst>
            </p:cNvPr>
            <p:cNvSpPr/>
            <p:nvPr/>
          </p:nvSpPr>
          <p:spPr>
            <a:xfrm>
              <a:off x="6190488" y="2852927"/>
              <a:ext cx="410209" cy="245745"/>
            </a:xfrm>
            <a:custGeom>
              <a:avLst/>
              <a:gdLst/>
              <a:ahLst/>
              <a:cxnLst/>
              <a:rect l="l" t="t" r="r" b="b"/>
              <a:pathLst>
                <a:path w="410209" h="245744">
                  <a:moveTo>
                    <a:pt x="409956" y="0"/>
                  </a:moveTo>
                  <a:lnTo>
                    <a:pt x="0" y="245363"/>
                  </a:lnTo>
                  <a:lnTo>
                    <a:pt x="100837" y="245363"/>
                  </a:lnTo>
                  <a:lnTo>
                    <a:pt x="378333" y="77597"/>
                  </a:lnTo>
                  <a:lnTo>
                    <a:pt x="409956" y="0"/>
                  </a:lnTo>
                  <a:close/>
                </a:path>
              </a:pathLst>
            </a:custGeom>
            <a:solidFill>
              <a:srgbClr val="F4008E"/>
            </a:solidFill>
          </p:spPr>
          <p:txBody>
            <a:bodyPr wrap="square" lIns="0" tIns="0" rIns="0" bIns="0" rtlCol="0"/>
            <a:lstStyle/>
            <a:p>
              <a:endParaRPr/>
            </a:p>
          </p:txBody>
        </p:sp>
        <p:sp>
          <p:nvSpPr>
            <p:cNvPr id="297" name="object 113">
              <a:extLst>
                <a:ext uri="{FF2B5EF4-FFF2-40B4-BE49-F238E27FC236}">
                  <a16:creationId xmlns:a16="http://schemas.microsoft.com/office/drawing/2014/main" id="{BE872E0D-51F4-1781-5BC8-DC859A2AE6C1}"/>
                </a:ext>
              </a:extLst>
            </p:cNvPr>
            <p:cNvSpPr/>
            <p:nvPr/>
          </p:nvSpPr>
          <p:spPr>
            <a:xfrm>
              <a:off x="6190488" y="3099815"/>
              <a:ext cx="410209" cy="245745"/>
            </a:xfrm>
            <a:custGeom>
              <a:avLst/>
              <a:gdLst/>
              <a:ahLst/>
              <a:cxnLst/>
              <a:rect l="l" t="t" r="r" b="b"/>
              <a:pathLst>
                <a:path w="410209" h="245745">
                  <a:moveTo>
                    <a:pt x="0" y="0"/>
                  </a:moveTo>
                  <a:lnTo>
                    <a:pt x="409829" y="245363"/>
                  </a:lnTo>
                  <a:lnTo>
                    <a:pt x="371729" y="163575"/>
                  </a:lnTo>
                  <a:lnTo>
                    <a:pt x="111251" y="3175"/>
                  </a:lnTo>
                  <a:lnTo>
                    <a:pt x="0" y="0"/>
                  </a:lnTo>
                  <a:close/>
                </a:path>
              </a:pathLst>
            </a:custGeom>
            <a:solidFill>
              <a:srgbClr val="B50069"/>
            </a:solidFill>
          </p:spPr>
          <p:txBody>
            <a:bodyPr wrap="square" lIns="0" tIns="0" rIns="0" bIns="0" rtlCol="0"/>
            <a:lstStyle/>
            <a:p>
              <a:endParaRPr/>
            </a:p>
          </p:txBody>
        </p:sp>
        <p:sp>
          <p:nvSpPr>
            <p:cNvPr id="298" name="object 114">
              <a:extLst>
                <a:ext uri="{FF2B5EF4-FFF2-40B4-BE49-F238E27FC236}">
                  <a16:creationId xmlns:a16="http://schemas.microsoft.com/office/drawing/2014/main" id="{1BD776F9-FE39-C34D-3D9B-93E98485EBE3}"/>
                </a:ext>
              </a:extLst>
            </p:cNvPr>
            <p:cNvSpPr/>
            <p:nvPr/>
          </p:nvSpPr>
          <p:spPr>
            <a:xfrm>
              <a:off x="2926080" y="4142232"/>
              <a:ext cx="337185" cy="711835"/>
            </a:xfrm>
            <a:custGeom>
              <a:avLst/>
              <a:gdLst/>
              <a:ahLst/>
              <a:cxnLst/>
              <a:rect l="l" t="t" r="r" b="b"/>
              <a:pathLst>
                <a:path w="337185" h="711835">
                  <a:moveTo>
                    <a:pt x="168401" y="0"/>
                  </a:moveTo>
                  <a:lnTo>
                    <a:pt x="0" y="278384"/>
                  </a:lnTo>
                  <a:lnTo>
                    <a:pt x="106044" y="278384"/>
                  </a:lnTo>
                  <a:lnTo>
                    <a:pt x="107568" y="711708"/>
                  </a:lnTo>
                  <a:lnTo>
                    <a:pt x="227583" y="711708"/>
                  </a:lnTo>
                  <a:lnTo>
                    <a:pt x="227583" y="278384"/>
                  </a:lnTo>
                  <a:lnTo>
                    <a:pt x="336804" y="278384"/>
                  </a:lnTo>
                  <a:lnTo>
                    <a:pt x="168401" y="0"/>
                  </a:lnTo>
                  <a:close/>
                </a:path>
              </a:pathLst>
            </a:custGeom>
            <a:solidFill>
              <a:srgbClr val="E0E0B7"/>
            </a:solidFill>
          </p:spPr>
          <p:txBody>
            <a:bodyPr wrap="square" lIns="0" tIns="0" rIns="0" bIns="0" rtlCol="0"/>
            <a:lstStyle/>
            <a:p>
              <a:endParaRPr/>
            </a:p>
          </p:txBody>
        </p:sp>
        <p:sp>
          <p:nvSpPr>
            <p:cNvPr id="299" name="object 115">
              <a:extLst>
                <a:ext uri="{FF2B5EF4-FFF2-40B4-BE49-F238E27FC236}">
                  <a16:creationId xmlns:a16="http://schemas.microsoft.com/office/drawing/2014/main" id="{C5CEAB5C-5293-898D-2798-7FEA1A4EB894}"/>
                </a:ext>
              </a:extLst>
            </p:cNvPr>
            <p:cNvSpPr/>
            <p:nvPr/>
          </p:nvSpPr>
          <p:spPr>
            <a:xfrm>
              <a:off x="2990087" y="4855463"/>
              <a:ext cx="200025" cy="35560"/>
            </a:xfrm>
            <a:custGeom>
              <a:avLst/>
              <a:gdLst/>
              <a:ahLst/>
              <a:cxnLst/>
              <a:rect l="l" t="t" r="r" b="b"/>
              <a:pathLst>
                <a:path w="200025" h="35560">
                  <a:moveTo>
                    <a:pt x="159004" y="0"/>
                  </a:moveTo>
                  <a:lnTo>
                    <a:pt x="40512" y="0"/>
                  </a:lnTo>
                  <a:lnTo>
                    <a:pt x="0" y="35179"/>
                  </a:lnTo>
                  <a:lnTo>
                    <a:pt x="199644" y="35179"/>
                  </a:lnTo>
                  <a:lnTo>
                    <a:pt x="159004" y="0"/>
                  </a:lnTo>
                  <a:close/>
                </a:path>
              </a:pathLst>
            </a:custGeom>
            <a:solidFill>
              <a:srgbClr val="F82CA2"/>
            </a:solidFill>
          </p:spPr>
          <p:txBody>
            <a:bodyPr wrap="square" lIns="0" tIns="0" rIns="0" bIns="0" rtlCol="0"/>
            <a:lstStyle/>
            <a:p>
              <a:endParaRPr/>
            </a:p>
          </p:txBody>
        </p:sp>
        <p:sp>
          <p:nvSpPr>
            <p:cNvPr id="300" name="object 116">
              <a:extLst>
                <a:ext uri="{FF2B5EF4-FFF2-40B4-BE49-F238E27FC236}">
                  <a16:creationId xmlns:a16="http://schemas.microsoft.com/office/drawing/2014/main" id="{233D02DC-7ED1-171D-7B3B-4430D976F565}"/>
                </a:ext>
              </a:extLst>
            </p:cNvPr>
            <p:cNvSpPr/>
            <p:nvPr/>
          </p:nvSpPr>
          <p:spPr>
            <a:xfrm>
              <a:off x="2990087" y="4416551"/>
              <a:ext cx="44450" cy="474345"/>
            </a:xfrm>
            <a:custGeom>
              <a:avLst/>
              <a:gdLst/>
              <a:ahLst/>
              <a:cxnLst/>
              <a:rect l="l" t="t" r="r" b="b"/>
              <a:pathLst>
                <a:path w="44450" h="474345">
                  <a:moveTo>
                    <a:pt x="43942" y="0"/>
                  </a:moveTo>
                  <a:lnTo>
                    <a:pt x="0" y="36322"/>
                  </a:lnTo>
                  <a:lnTo>
                    <a:pt x="0" y="473964"/>
                  </a:lnTo>
                  <a:lnTo>
                    <a:pt x="43942" y="434467"/>
                  </a:lnTo>
                  <a:lnTo>
                    <a:pt x="43942" y="0"/>
                  </a:lnTo>
                  <a:close/>
                </a:path>
              </a:pathLst>
            </a:custGeom>
            <a:solidFill>
              <a:srgbClr val="F4008E"/>
            </a:solidFill>
          </p:spPr>
          <p:txBody>
            <a:bodyPr wrap="square" lIns="0" tIns="0" rIns="0" bIns="0" rtlCol="0"/>
            <a:lstStyle/>
            <a:p>
              <a:endParaRPr/>
            </a:p>
          </p:txBody>
        </p:sp>
        <p:sp>
          <p:nvSpPr>
            <p:cNvPr id="301" name="object 117">
              <a:extLst>
                <a:ext uri="{FF2B5EF4-FFF2-40B4-BE49-F238E27FC236}">
                  <a16:creationId xmlns:a16="http://schemas.microsoft.com/office/drawing/2014/main" id="{676FFC28-B216-E9B3-11D3-AF167EEE49AA}"/>
                </a:ext>
              </a:extLst>
            </p:cNvPr>
            <p:cNvSpPr/>
            <p:nvPr/>
          </p:nvSpPr>
          <p:spPr>
            <a:xfrm>
              <a:off x="2834640" y="4407407"/>
              <a:ext cx="510540" cy="35560"/>
            </a:xfrm>
            <a:custGeom>
              <a:avLst/>
              <a:gdLst/>
              <a:ahLst/>
              <a:cxnLst/>
              <a:rect l="l" t="t" r="r" b="b"/>
              <a:pathLst>
                <a:path w="510539" h="35560">
                  <a:moveTo>
                    <a:pt x="190373" y="11811"/>
                  </a:moveTo>
                  <a:lnTo>
                    <a:pt x="89662" y="9144"/>
                  </a:lnTo>
                  <a:lnTo>
                    <a:pt x="0" y="35306"/>
                  </a:lnTo>
                  <a:lnTo>
                    <a:pt x="153670" y="35306"/>
                  </a:lnTo>
                  <a:lnTo>
                    <a:pt x="190373" y="11811"/>
                  </a:lnTo>
                  <a:close/>
                </a:path>
                <a:path w="510539" h="35560">
                  <a:moveTo>
                    <a:pt x="510413" y="35052"/>
                  </a:moveTo>
                  <a:lnTo>
                    <a:pt x="434213" y="0"/>
                  </a:lnTo>
                  <a:lnTo>
                    <a:pt x="320040" y="0"/>
                  </a:lnTo>
                  <a:lnTo>
                    <a:pt x="358140" y="35052"/>
                  </a:lnTo>
                  <a:lnTo>
                    <a:pt x="510413" y="35052"/>
                  </a:lnTo>
                  <a:close/>
                </a:path>
              </a:pathLst>
            </a:custGeom>
            <a:solidFill>
              <a:srgbClr val="F82CA2"/>
            </a:solidFill>
          </p:spPr>
          <p:txBody>
            <a:bodyPr wrap="square" lIns="0" tIns="0" rIns="0" bIns="0" rtlCol="0"/>
            <a:lstStyle/>
            <a:p>
              <a:endParaRPr/>
            </a:p>
          </p:txBody>
        </p:sp>
        <p:sp>
          <p:nvSpPr>
            <p:cNvPr id="302" name="object 118">
              <a:extLst>
                <a:ext uri="{FF2B5EF4-FFF2-40B4-BE49-F238E27FC236}">
                  <a16:creationId xmlns:a16="http://schemas.microsoft.com/office/drawing/2014/main" id="{89D90AF8-9BF8-82BD-7790-CD8F893E0D8E}"/>
                </a:ext>
              </a:extLst>
            </p:cNvPr>
            <p:cNvSpPr/>
            <p:nvPr/>
          </p:nvSpPr>
          <p:spPr>
            <a:xfrm>
              <a:off x="3154680" y="4407407"/>
              <a:ext cx="35560" cy="483234"/>
            </a:xfrm>
            <a:custGeom>
              <a:avLst/>
              <a:gdLst/>
              <a:ahLst/>
              <a:cxnLst/>
              <a:rect l="l" t="t" r="r" b="b"/>
              <a:pathLst>
                <a:path w="35560" h="483235">
                  <a:moveTo>
                    <a:pt x="0" y="0"/>
                  </a:moveTo>
                  <a:lnTo>
                    <a:pt x="0" y="446913"/>
                  </a:lnTo>
                  <a:lnTo>
                    <a:pt x="35178" y="483108"/>
                  </a:lnTo>
                  <a:lnTo>
                    <a:pt x="35178" y="40894"/>
                  </a:lnTo>
                  <a:lnTo>
                    <a:pt x="0" y="0"/>
                  </a:lnTo>
                  <a:close/>
                </a:path>
              </a:pathLst>
            </a:custGeom>
            <a:solidFill>
              <a:srgbClr val="B50069"/>
            </a:solidFill>
          </p:spPr>
          <p:txBody>
            <a:bodyPr wrap="square" lIns="0" tIns="0" rIns="0" bIns="0" rtlCol="0"/>
            <a:lstStyle/>
            <a:p>
              <a:endParaRPr/>
            </a:p>
          </p:txBody>
        </p:sp>
        <p:sp>
          <p:nvSpPr>
            <p:cNvPr id="303" name="object 119">
              <a:extLst>
                <a:ext uri="{FF2B5EF4-FFF2-40B4-BE49-F238E27FC236}">
                  <a16:creationId xmlns:a16="http://schemas.microsoft.com/office/drawing/2014/main" id="{9E956065-628C-4749-6B1D-97055C28F005}"/>
                </a:ext>
              </a:extLst>
            </p:cNvPr>
            <p:cNvSpPr/>
            <p:nvPr/>
          </p:nvSpPr>
          <p:spPr>
            <a:xfrm>
              <a:off x="2843783" y="4032503"/>
              <a:ext cx="254635" cy="410209"/>
            </a:xfrm>
            <a:custGeom>
              <a:avLst/>
              <a:gdLst/>
              <a:ahLst/>
              <a:cxnLst/>
              <a:rect l="l" t="t" r="r" b="b"/>
              <a:pathLst>
                <a:path w="254635" h="410210">
                  <a:moveTo>
                    <a:pt x="254381" y="0"/>
                  </a:moveTo>
                  <a:lnTo>
                    <a:pt x="0" y="409956"/>
                  </a:lnTo>
                  <a:lnTo>
                    <a:pt x="80518" y="378333"/>
                  </a:lnTo>
                  <a:lnTo>
                    <a:pt x="254381" y="100838"/>
                  </a:lnTo>
                  <a:lnTo>
                    <a:pt x="254381" y="0"/>
                  </a:lnTo>
                  <a:close/>
                </a:path>
              </a:pathLst>
            </a:custGeom>
            <a:solidFill>
              <a:srgbClr val="F4008E"/>
            </a:solidFill>
          </p:spPr>
          <p:txBody>
            <a:bodyPr wrap="square" lIns="0" tIns="0" rIns="0" bIns="0" rtlCol="0"/>
            <a:lstStyle/>
            <a:p>
              <a:endParaRPr/>
            </a:p>
          </p:txBody>
        </p:sp>
        <p:sp>
          <p:nvSpPr>
            <p:cNvPr id="304" name="object 120">
              <a:extLst>
                <a:ext uri="{FF2B5EF4-FFF2-40B4-BE49-F238E27FC236}">
                  <a16:creationId xmlns:a16="http://schemas.microsoft.com/office/drawing/2014/main" id="{EF7106F2-E1C0-B0CF-515F-BF4B991AC171}"/>
                </a:ext>
              </a:extLst>
            </p:cNvPr>
            <p:cNvSpPr/>
            <p:nvPr/>
          </p:nvSpPr>
          <p:spPr>
            <a:xfrm>
              <a:off x="3099815" y="4032503"/>
              <a:ext cx="245745" cy="410209"/>
            </a:xfrm>
            <a:custGeom>
              <a:avLst/>
              <a:gdLst/>
              <a:ahLst/>
              <a:cxnLst/>
              <a:rect l="l" t="t" r="r" b="b"/>
              <a:pathLst>
                <a:path w="245745" h="410210">
                  <a:moveTo>
                    <a:pt x="0" y="0"/>
                  </a:moveTo>
                  <a:lnTo>
                    <a:pt x="3175" y="111252"/>
                  </a:lnTo>
                  <a:lnTo>
                    <a:pt x="163575" y="371729"/>
                  </a:lnTo>
                  <a:lnTo>
                    <a:pt x="245363" y="409829"/>
                  </a:lnTo>
                  <a:lnTo>
                    <a:pt x="0" y="0"/>
                  </a:lnTo>
                  <a:close/>
                </a:path>
              </a:pathLst>
            </a:custGeom>
            <a:solidFill>
              <a:srgbClr val="B50069"/>
            </a:solidFill>
          </p:spPr>
          <p:txBody>
            <a:bodyPr wrap="square" lIns="0" tIns="0" rIns="0" bIns="0" rtlCol="0"/>
            <a:lstStyle/>
            <a:p>
              <a:endParaRPr/>
            </a:p>
          </p:txBody>
        </p:sp>
      </p:grpSp>
      <p:sp>
        <p:nvSpPr>
          <p:cNvPr id="305" name="TextBox 304">
            <a:extLst>
              <a:ext uri="{FF2B5EF4-FFF2-40B4-BE49-F238E27FC236}">
                <a16:creationId xmlns:a16="http://schemas.microsoft.com/office/drawing/2014/main" id="{655C2CF0-C9C7-9913-444B-A3B777558570}"/>
              </a:ext>
            </a:extLst>
          </p:cNvPr>
          <p:cNvSpPr txBox="1"/>
          <p:nvPr/>
        </p:nvSpPr>
        <p:spPr>
          <a:xfrm>
            <a:off x="274421" y="958086"/>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MRP Planning for Stock Materials </a:t>
            </a:r>
          </a:p>
        </p:txBody>
      </p:sp>
    </p:spTree>
    <p:extLst>
      <p:ext uri="{BB962C8B-B14F-4D97-AF65-F5344CB8AC3E}">
        <p14:creationId xmlns:p14="http://schemas.microsoft.com/office/powerpoint/2010/main" val="1232913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B5D671EB-A584-2275-B014-EFB277F5860D}"/>
              </a:ext>
            </a:extLst>
          </p:cNvPr>
          <p:cNvSpPr txBox="1"/>
          <p:nvPr/>
        </p:nvSpPr>
        <p:spPr>
          <a:xfrm>
            <a:off x="274421" y="958086"/>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MRP Planning for Stock Materials </a:t>
            </a:r>
          </a:p>
        </p:txBody>
      </p:sp>
      <p:sp>
        <p:nvSpPr>
          <p:cNvPr id="5" name="TextBox 4">
            <a:extLst>
              <a:ext uri="{FF2B5EF4-FFF2-40B4-BE49-F238E27FC236}">
                <a16:creationId xmlns:a16="http://schemas.microsoft.com/office/drawing/2014/main" id="{C48FC9D5-6A0A-BA9F-3638-AC53CB74F14D}"/>
              </a:ext>
            </a:extLst>
          </p:cNvPr>
          <p:cNvSpPr txBox="1"/>
          <p:nvPr/>
        </p:nvSpPr>
        <p:spPr>
          <a:xfrm>
            <a:off x="1017638" y="1727527"/>
            <a:ext cx="10441859" cy="2230547"/>
          </a:xfrm>
          <a:prstGeom prst="rect">
            <a:avLst/>
          </a:prstGeom>
          <a:noFill/>
        </p:spPr>
        <p:txBody>
          <a:bodyPr wrap="square">
            <a:spAutoFit/>
          </a:bodyPr>
          <a:lstStyle/>
          <a:p>
            <a:pPr algn="just">
              <a:lnSpc>
                <a:spcPct val="200000"/>
              </a:lnSpc>
            </a:pPr>
            <a:r>
              <a:rPr lang="en-US" b="0" i="0" dirty="0">
                <a:solidFill>
                  <a:srgbClr val="222222"/>
                </a:solidFill>
                <a:effectLst/>
                <a:latin typeface="Source Sans Pro" panose="020B0503030403020204" pitchFamily="34" charset="0"/>
              </a:rPr>
              <a:t>The </a:t>
            </a:r>
            <a:r>
              <a:rPr lang="en-US" b="1" i="0" dirty="0">
                <a:solidFill>
                  <a:srgbClr val="222222"/>
                </a:solidFill>
                <a:effectLst/>
                <a:latin typeface="Source Sans Pro" panose="020B0503030403020204" pitchFamily="34" charset="0"/>
              </a:rPr>
              <a:t>SAP MRP (Material Requirement Planning)</a:t>
            </a:r>
            <a:r>
              <a:rPr lang="en-US" b="0" i="0" dirty="0">
                <a:solidFill>
                  <a:srgbClr val="222222"/>
                </a:solidFill>
                <a:effectLst/>
                <a:latin typeface="Source Sans Pro" panose="020B0503030403020204" pitchFamily="34" charset="0"/>
              </a:rPr>
              <a:t> is used to procure or produce the required material quantities on time for in-house purpose or for fulfilling customer demands. In manufacturing, the function of MRP is to guarantee material availability on time. The main objective is to plan the supply based on requirements and considering the current stock in hand and meet the shortages.</a:t>
            </a:r>
            <a:endParaRPr lang="en-IN" dirty="0"/>
          </a:p>
        </p:txBody>
      </p:sp>
      <p:sp>
        <p:nvSpPr>
          <p:cNvPr id="7" name="TextBox 6">
            <a:extLst>
              <a:ext uri="{FF2B5EF4-FFF2-40B4-BE49-F238E27FC236}">
                <a16:creationId xmlns:a16="http://schemas.microsoft.com/office/drawing/2014/main" id="{1B879B58-5CA9-A5F3-A9C6-B73B1F54E760}"/>
              </a:ext>
            </a:extLst>
          </p:cNvPr>
          <p:cNvSpPr txBox="1"/>
          <p:nvPr/>
        </p:nvSpPr>
        <p:spPr>
          <a:xfrm>
            <a:off x="1017639" y="4430987"/>
            <a:ext cx="10441858" cy="1398973"/>
          </a:xfrm>
          <a:prstGeom prst="rect">
            <a:avLst/>
          </a:prstGeom>
          <a:noFill/>
        </p:spPr>
        <p:txBody>
          <a:bodyPr wrap="square">
            <a:spAutoFit/>
          </a:bodyPr>
          <a:lstStyle/>
          <a:p>
            <a:r>
              <a:rPr lang="en-US" b="0" i="0" dirty="0">
                <a:solidFill>
                  <a:srgbClr val="202124"/>
                </a:solidFill>
                <a:effectLst/>
                <a:latin typeface="Source Sans Pro" panose="020B0503030403020204" pitchFamily="34" charset="0"/>
                <a:ea typeface="Source Sans Pro" panose="020B0503030403020204" pitchFamily="34" charset="0"/>
              </a:rPr>
              <a:t>MRP Types can be categorized in to 2 major categories, </a:t>
            </a:r>
          </a:p>
          <a:p>
            <a:pPr marL="742950" lvl="1" indent="-285750">
              <a:lnSpc>
                <a:spcPct val="200000"/>
              </a:lnSpc>
              <a:buFont typeface="Arial" panose="020B0604020202020204" pitchFamily="34" charset="0"/>
              <a:buChar char="•"/>
            </a:pPr>
            <a:r>
              <a:rPr lang="en-US" b="1" i="0" dirty="0">
                <a:solidFill>
                  <a:srgbClr val="202124"/>
                </a:solidFill>
                <a:effectLst/>
                <a:latin typeface="Source Sans Pro" panose="020B0503030403020204" pitchFamily="34" charset="0"/>
                <a:ea typeface="Source Sans Pro" panose="020B0503030403020204" pitchFamily="34" charset="0"/>
              </a:rPr>
              <a:t>Material Requirement planning </a:t>
            </a:r>
          </a:p>
          <a:p>
            <a:pPr marL="742950" lvl="1" indent="-285750">
              <a:lnSpc>
                <a:spcPct val="200000"/>
              </a:lnSpc>
              <a:buFont typeface="Arial" panose="020B0604020202020204" pitchFamily="34" charset="0"/>
              <a:buChar char="•"/>
            </a:pPr>
            <a:r>
              <a:rPr lang="en-US" b="1" i="0" dirty="0">
                <a:solidFill>
                  <a:srgbClr val="202124"/>
                </a:solidFill>
                <a:effectLst/>
                <a:latin typeface="Source Sans Pro" panose="020B0503030403020204" pitchFamily="34" charset="0"/>
                <a:ea typeface="Source Sans Pro" panose="020B0503030403020204" pitchFamily="34" charset="0"/>
              </a:rPr>
              <a:t>consumption-based planning</a:t>
            </a:r>
            <a:endParaRPr lang="en-IN"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94501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05" name="TextBox 304">
            <a:extLst>
              <a:ext uri="{FF2B5EF4-FFF2-40B4-BE49-F238E27FC236}">
                <a16:creationId xmlns:a16="http://schemas.microsoft.com/office/drawing/2014/main" id="{655C2CF0-C9C7-9913-444B-A3B777558570}"/>
              </a:ext>
            </a:extLst>
          </p:cNvPr>
          <p:cNvSpPr txBox="1"/>
          <p:nvPr/>
        </p:nvSpPr>
        <p:spPr>
          <a:xfrm>
            <a:off x="274421" y="958086"/>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Reorder Point Procedure</a:t>
            </a:r>
          </a:p>
        </p:txBody>
      </p:sp>
      <p:grpSp>
        <p:nvGrpSpPr>
          <p:cNvPr id="3" name="object 3">
            <a:extLst>
              <a:ext uri="{FF2B5EF4-FFF2-40B4-BE49-F238E27FC236}">
                <a16:creationId xmlns:a16="http://schemas.microsoft.com/office/drawing/2014/main" id="{68E8D4E9-6C94-7810-B864-049DFCB1A57E}"/>
              </a:ext>
            </a:extLst>
          </p:cNvPr>
          <p:cNvGrpSpPr/>
          <p:nvPr/>
        </p:nvGrpSpPr>
        <p:grpSpPr>
          <a:xfrm>
            <a:off x="1918208" y="2097957"/>
            <a:ext cx="7950200" cy="2882265"/>
            <a:chOff x="394208" y="1714500"/>
            <a:chExt cx="7950200" cy="2882265"/>
          </a:xfrm>
        </p:grpSpPr>
        <p:pic>
          <p:nvPicPr>
            <p:cNvPr id="4" name="object 4">
              <a:extLst>
                <a:ext uri="{FF2B5EF4-FFF2-40B4-BE49-F238E27FC236}">
                  <a16:creationId xmlns:a16="http://schemas.microsoft.com/office/drawing/2014/main" id="{C504938C-9639-6C62-A7BC-A26919FECE3B}"/>
                </a:ext>
              </a:extLst>
            </p:cNvPr>
            <p:cNvPicPr/>
            <p:nvPr/>
          </p:nvPicPr>
          <p:blipFill>
            <a:blip r:embed="rId2" cstate="print"/>
            <a:stretch>
              <a:fillRect/>
            </a:stretch>
          </p:blipFill>
          <p:spPr>
            <a:xfrm>
              <a:off x="2139696" y="2999232"/>
              <a:ext cx="5696711" cy="1554480"/>
            </a:xfrm>
            <a:prstGeom prst="rect">
              <a:avLst/>
            </a:prstGeom>
          </p:spPr>
        </p:pic>
        <p:sp>
          <p:nvSpPr>
            <p:cNvPr id="5" name="object 5">
              <a:extLst>
                <a:ext uri="{FF2B5EF4-FFF2-40B4-BE49-F238E27FC236}">
                  <a16:creationId xmlns:a16="http://schemas.microsoft.com/office/drawing/2014/main" id="{867C31DE-C424-39DE-EBEA-AB96D5D6C461}"/>
                </a:ext>
              </a:extLst>
            </p:cNvPr>
            <p:cNvSpPr/>
            <p:nvPr/>
          </p:nvSpPr>
          <p:spPr>
            <a:xfrm>
              <a:off x="2106168" y="1805939"/>
              <a:ext cx="6238240" cy="2790825"/>
            </a:xfrm>
            <a:custGeom>
              <a:avLst/>
              <a:gdLst/>
              <a:ahLst/>
              <a:cxnLst/>
              <a:rect l="l" t="t" r="r" b="b"/>
              <a:pathLst>
                <a:path w="6238240" h="2790825">
                  <a:moveTo>
                    <a:pt x="76200" y="76200"/>
                  </a:moveTo>
                  <a:lnTo>
                    <a:pt x="69850" y="63500"/>
                  </a:lnTo>
                  <a:lnTo>
                    <a:pt x="38100" y="0"/>
                  </a:lnTo>
                  <a:lnTo>
                    <a:pt x="0" y="76200"/>
                  </a:lnTo>
                  <a:lnTo>
                    <a:pt x="25400" y="76200"/>
                  </a:lnTo>
                  <a:lnTo>
                    <a:pt x="25400" y="2743200"/>
                  </a:lnTo>
                  <a:lnTo>
                    <a:pt x="50800" y="2743200"/>
                  </a:lnTo>
                  <a:lnTo>
                    <a:pt x="50800" y="76200"/>
                  </a:lnTo>
                  <a:lnTo>
                    <a:pt x="76200" y="76200"/>
                  </a:lnTo>
                  <a:close/>
                </a:path>
                <a:path w="6238240" h="2790825">
                  <a:moveTo>
                    <a:pt x="6237732" y="2752344"/>
                  </a:moveTo>
                  <a:lnTo>
                    <a:pt x="6212332" y="2739644"/>
                  </a:lnTo>
                  <a:lnTo>
                    <a:pt x="6161532" y="2714244"/>
                  </a:lnTo>
                  <a:lnTo>
                    <a:pt x="6161532" y="2739644"/>
                  </a:lnTo>
                  <a:lnTo>
                    <a:pt x="56388" y="2739644"/>
                  </a:lnTo>
                  <a:lnTo>
                    <a:pt x="56388" y="2765044"/>
                  </a:lnTo>
                  <a:lnTo>
                    <a:pt x="6161532" y="2765044"/>
                  </a:lnTo>
                  <a:lnTo>
                    <a:pt x="6161532" y="2790444"/>
                  </a:lnTo>
                  <a:lnTo>
                    <a:pt x="6212332" y="2765044"/>
                  </a:lnTo>
                  <a:lnTo>
                    <a:pt x="6237732" y="2752344"/>
                  </a:lnTo>
                  <a:close/>
                </a:path>
              </a:pathLst>
            </a:custGeom>
            <a:solidFill>
              <a:srgbClr val="000000"/>
            </a:solidFill>
          </p:spPr>
          <p:txBody>
            <a:bodyPr wrap="square" lIns="0" tIns="0" rIns="0" bIns="0" rtlCol="0"/>
            <a:lstStyle/>
            <a:p>
              <a:endParaRPr/>
            </a:p>
          </p:txBody>
        </p:sp>
        <p:sp>
          <p:nvSpPr>
            <p:cNvPr id="6" name="object 6">
              <a:extLst>
                <a:ext uri="{FF2B5EF4-FFF2-40B4-BE49-F238E27FC236}">
                  <a16:creationId xmlns:a16="http://schemas.microsoft.com/office/drawing/2014/main" id="{00214113-9F7B-7A1D-7CB0-43364AC0CB16}"/>
                </a:ext>
              </a:extLst>
            </p:cNvPr>
            <p:cNvSpPr/>
            <p:nvPr/>
          </p:nvSpPr>
          <p:spPr>
            <a:xfrm>
              <a:off x="406908" y="3003803"/>
              <a:ext cx="7425055" cy="1015365"/>
            </a:xfrm>
            <a:custGeom>
              <a:avLst/>
              <a:gdLst/>
              <a:ahLst/>
              <a:cxnLst/>
              <a:rect l="l" t="t" r="r" b="b"/>
              <a:pathLst>
                <a:path w="7425055" h="1015364">
                  <a:moveTo>
                    <a:pt x="0" y="0"/>
                  </a:moveTo>
                  <a:lnTo>
                    <a:pt x="7424928" y="0"/>
                  </a:lnTo>
                </a:path>
                <a:path w="7425055" h="1015364">
                  <a:moveTo>
                    <a:pt x="1097280" y="1014984"/>
                  </a:moveTo>
                  <a:lnTo>
                    <a:pt x="7424928" y="1014984"/>
                  </a:lnTo>
                </a:path>
              </a:pathLst>
            </a:custGeom>
            <a:ln w="25400">
              <a:solidFill>
                <a:srgbClr val="000000"/>
              </a:solidFill>
              <a:prstDash val="lgDash"/>
            </a:ln>
          </p:spPr>
          <p:txBody>
            <a:bodyPr wrap="square" lIns="0" tIns="0" rIns="0" bIns="0" rtlCol="0"/>
            <a:lstStyle/>
            <a:p>
              <a:endParaRPr/>
            </a:p>
          </p:txBody>
        </p:sp>
        <p:sp>
          <p:nvSpPr>
            <p:cNvPr id="7" name="object 7">
              <a:extLst>
                <a:ext uri="{FF2B5EF4-FFF2-40B4-BE49-F238E27FC236}">
                  <a16:creationId xmlns:a16="http://schemas.microsoft.com/office/drawing/2014/main" id="{153F4D24-8040-290A-E9ED-6BB9B5504286}"/>
                </a:ext>
              </a:extLst>
            </p:cNvPr>
            <p:cNvSpPr/>
            <p:nvPr/>
          </p:nvSpPr>
          <p:spPr>
            <a:xfrm>
              <a:off x="1603248" y="1714499"/>
              <a:ext cx="4328160" cy="2834640"/>
            </a:xfrm>
            <a:custGeom>
              <a:avLst/>
              <a:gdLst/>
              <a:ahLst/>
              <a:cxnLst/>
              <a:rect l="l" t="t" r="r" b="b"/>
              <a:pathLst>
                <a:path w="4328160" h="2834640">
                  <a:moveTo>
                    <a:pt x="76200" y="2398776"/>
                  </a:moveTo>
                  <a:lnTo>
                    <a:pt x="69850" y="2386076"/>
                  </a:lnTo>
                  <a:lnTo>
                    <a:pt x="38100" y="2322576"/>
                  </a:lnTo>
                  <a:lnTo>
                    <a:pt x="0" y="2398776"/>
                  </a:lnTo>
                  <a:lnTo>
                    <a:pt x="25400" y="2398776"/>
                  </a:lnTo>
                  <a:lnTo>
                    <a:pt x="25400" y="2758440"/>
                  </a:lnTo>
                  <a:lnTo>
                    <a:pt x="0" y="2758440"/>
                  </a:lnTo>
                  <a:lnTo>
                    <a:pt x="38100" y="2834640"/>
                  </a:lnTo>
                  <a:lnTo>
                    <a:pt x="69850" y="2771140"/>
                  </a:lnTo>
                  <a:lnTo>
                    <a:pt x="76200" y="2758440"/>
                  </a:lnTo>
                  <a:lnTo>
                    <a:pt x="50800" y="2758440"/>
                  </a:lnTo>
                  <a:lnTo>
                    <a:pt x="50800" y="2398776"/>
                  </a:lnTo>
                  <a:lnTo>
                    <a:pt x="76200" y="2398776"/>
                  </a:lnTo>
                  <a:close/>
                </a:path>
                <a:path w="4328160" h="2834640">
                  <a:moveTo>
                    <a:pt x="295656" y="1383792"/>
                  </a:moveTo>
                  <a:lnTo>
                    <a:pt x="289306" y="1371092"/>
                  </a:lnTo>
                  <a:lnTo>
                    <a:pt x="257556" y="1307592"/>
                  </a:lnTo>
                  <a:lnTo>
                    <a:pt x="219456" y="1383792"/>
                  </a:lnTo>
                  <a:lnTo>
                    <a:pt x="244856" y="1383792"/>
                  </a:lnTo>
                  <a:lnTo>
                    <a:pt x="244856" y="2758440"/>
                  </a:lnTo>
                  <a:lnTo>
                    <a:pt x="219456" y="2758440"/>
                  </a:lnTo>
                  <a:lnTo>
                    <a:pt x="257556" y="2834640"/>
                  </a:lnTo>
                  <a:lnTo>
                    <a:pt x="289306" y="2771140"/>
                  </a:lnTo>
                  <a:lnTo>
                    <a:pt x="295656" y="2758440"/>
                  </a:lnTo>
                  <a:lnTo>
                    <a:pt x="270256" y="2758440"/>
                  </a:lnTo>
                  <a:lnTo>
                    <a:pt x="270256" y="1383792"/>
                  </a:lnTo>
                  <a:lnTo>
                    <a:pt x="295656" y="1383792"/>
                  </a:lnTo>
                  <a:close/>
                </a:path>
                <a:path w="4328160" h="2834640">
                  <a:moveTo>
                    <a:pt x="4328160" y="76200"/>
                  </a:moveTo>
                  <a:lnTo>
                    <a:pt x="4321810" y="63500"/>
                  </a:lnTo>
                  <a:lnTo>
                    <a:pt x="4290060" y="0"/>
                  </a:lnTo>
                  <a:lnTo>
                    <a:pt x="4251960" y="76200"/>
                  </a:lnTo>
                  <a:lnTo>
                    <a:pt x="4277360" y="76200"/>
                  </a:lnTo>
                  <a:lnTo>
                    <a:pt x="4277360" y="2788920"/>
                  </a:lnTo>
                  <a:lnTo>
                    <a:pt x="4302760" y="2788920"/>
                  </a:lnTo>
                  <a:lnTo>
                    <a:pt x="4302760" y="76200"/>
                  </a:lnTo>
                  <a:lnTo>
                    <a:pt x="4328160" y="76200"/>
                  </a:lnTo>
                  <a:close/>
                </a:path>
              </a:pathLst>
            </a:custGeom>
            <a:solidFill>
              <a:srgbClr val="000000"/>
            </a:solidFill>
          </p:spPr>
          <p:txBody>
            <a:bodyPr wrap="square" lIns="0" tIns="0" rIns="0" bIns="0" rtlCol="0"/>
            <a:lstStyle/>
            <a:p>
              <a:endParaRPr/>
            </a:p>
          </p:txBody>
        </p:sp>
        <p:sp>
          <p:nvSpPr>
            <p:cNvPr id="8" name="object 8">
              <a:extLst>
                <a:ext uri="{FF2B5EF4-FFF2-40B4-BE49-F238E27FC236}">
                  <a16:creationId xmlns:a16="http://schemas.microsoft.com/office/drawing/2014/main" id="{F0456AAD-2813-3A16-87A3-81BE36766008}"/>
                </a:ext>
              </a:extLst>
            </p:cNvPr>
            <p:cNvSpPr/>
            <p:nvPr/>
          </p:nvSpPr>
          <p:spPr>
            <a:xfrm>
              <a:off x="2135124" y="1915668"/>
              <a:ext cx="5724525" cy="2112645"/>
            </a:xfrm>
            <a:custGeom>
              <a:avLst/>
              <a:gdLst/>
              <a:ahLst/>
              <a:cxnLst/>
              <a:rect l="l" t="t" r="r" b="b"/>
              <a:pathLst>
                <a:path w="5724525" h="2112645">
                  <a:moveTo>
                    <a:pt x="3767328" y="2112264"/>
                  </a:moveTo>
                  <a:lnTo>
                    <a:pt x="0" y="64008"/>
                  </a:lnTo>
                </a:path>
                <a:path w="5724525" h="2112645">
                  <a:moveTo>
                    <a:pt x="5724144" y="1106424"/>
                  </a:moveTo>
                  <a:lnTo>
                    <a:pt x="3794760" y="0"/>
                  </a:lnTo>
                </a:path>
              </a:pathLst>
            </a:custGeom>
            <a:ln w="25400">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35B5EB1E-5304-7565-AB54-10C714A89CCF}"/>
                </a:ext>
              </a:extLst>
            </p:cNvPr>
            <p:cNvSpPr/>
            <p:nvPr/>
          </p:nvSpPr>
          <p:spPr>
            <a:xfrm>
              <a:off x="2153412" y="4520183"/>
              <a:ext cx="3712845" cy="76200"/>
            </a:xfrm>
            <a:custGeom>
              <a:avLst/>
              <a:gdLst/>
              <a:ahLst/>
              <a:cxnLst/>
              <a:rect l="l" t="t" r="r" b="b"/>
              <a:pathLst>
                <a:path w="3712845" h="76200">
                  <a:moveTo>
                    <a:pt x="3636264" y="0"/>
                  </a:moveTo>
                  <a:lnTo>
                    <a:pt x="3636264" y="76200"/>
                  </a:lnTo>
                  <a:lnTo>
                    <a:pt x="3699764" y="44450"/>
                  </a:lnTo>
                  <a:lnTo>
                    <a:pt x="3648964" y="44450"/>
                  </a:lnTo>
                  <a:lnTo>
                    <a:pt x="3648964" y="31750"/>
                  </a:lnTo>
                  <a:lnTo>
                    <a:pt x="3699764" y="31750"/>
                  </a:lnTo>
                  <a:lnTo>
                    <a:pt x="3636264" y="0"/>
                  </a:lnTo>
                  <a:close/>
                </a:path>
                <a:path w="3712845" h="76200">
                  <a:moveTo>
                    <a:pt x="3636264" y="31750"/>
                  </a:moveTo>
                  <a:lnTo>
                    <a:pt x="0" y="31750"/>
                  </a:lnTo>
                  <a:lnTo>
                    <a:pt x="0" y="44450"/>
                  </a:lnTo>
                  <a:lnTo>
                    <a:pt x="3636264" y="44450"/>
                  </a:lnTo>
                  <a:lnTo>
                    <a:pt x="3636264" y="31750"/>
                  </a:lnTo>
                  <a:close/>
                </a:path>
                <a:path w="3712845" h="76200">
                  <a:moveTo>
                    <a:pt x="3699764" y="31750"/>
                  </a:moveTo>
                  <a:lnTo>
                    <a:pt x="3648964" y="31750"/>
                  </a:lnTo>
                  <a:lnTo>
                    <a:pt x="3648964" y="44450"/>
                  </a:lnTo>
                  <a:lnTo>
                    <a:pt x="3699764" y="44450"/>
                  </a:lnTo>
                  <a:lnTo>
                    <a:pt x="3712464" y="38100"/>
                  </a:lnTo>
                  <a:lnTo>
                    <a:pt x="3699764" y="31750"/>
                  </a:lnTo>
                  <a:close/>
                </a:path>
              </a:pathLst>
            </a:custGeom>
            <a:solidFill>
              <a:srgbClr val="000000"/>
            </a:solidFill>
          </p:spPr>
          <p:txBody>
            <a:bodyPr wrap="square" lIns="0" tIns="0" rIns="0" bIns="0" rtlCol="0"/>
            <a:lstStyle/>
            <a:p>
              <a:endParaRPr/>
            </a:p>
          </p:txBody>
        </p:sp>
      </p:grpSp>
      <p:grpSp>
        <p:nvGrpSpPr>
          <p:cNvPr id="10" name="object 10">
            <a:extLst>
              <a:ext uri="{FF2B5EF4-FFF2-40B4-BE49-F238E27FC236}">
                <a16:creationId xmlns:a16="http://schemas.microsoft.com/office/drawing/2014/main" id="{0E09737A-4509-D417-149B-27A6F79FA9A5}"/>
              </a:ext>
            </a:extLst>
          </p:cNvPr>
          <p:cNvGrpSpPr/>
          <p:nvPr/>
        </p:nvGrpSpPr>
        <p:grpSpPr>
          <a:xfrm>
            <a:off x="5557521" y="5499524"/>
            <a:ext cx="168275" cy="649605"/>
            <a:chOff x="4033520" y="5116067"/>
            <a:chExt cx="168275" cy="649605"/>
          </a:xfrm>
        </p:grpSpPr>
        <p:sp>
          <p:nvSpPr>
            <p:cNvPr id="11" name="object 11">
              <a:extLst>
                <a:ext uri="{FF2B5EF4-FFF2-40B4-BE49-F238E27FC236}">
                  <a16:creationId xmlns:a16="http://schemas.microsoft.com/office/drawing/2014/main" id="{8B3002F2-B6F3-112A-BE85-1FE614F5CEFF}"/>
                </a:ext>
              </a:extLst>
            </p:cNvPr>
            <p:cNvSpPr/>
            <p:nvPr/>
          </p:nvSpPr>
          <p:spPr>
            <a:xfrm>
              <a:off x="4046220" y="5116067"/>
              <a:ext cx="0" cy="649605"/>
            </a:xfrm>
            <a:custGeom>
              <a:avLst/>
              <a:gdLst/>
              <a:ahLst/>
              <a:cxnLst/>
              <a:rect l="l" t="t" r="r" b="b"/>
              <a:pathLst>
                <a:path h="649604">
                  <a:moveTo>
                    <a:pt x="0" y="0"/>
                  </a:moveTo>
                  <a:lnTo>
                    <a:pt x="0" y="649223"/>
                  </a:lnTo>
                </a:path>
              </a:pathLst>
            </a:custGeom>
            <a:ln w="25400">
              <a:solidFill>
                <a:srgbClr val="000000"/>
              </a:solidFill>
            </a:ln>
          </p:spPr>
          <p:txBody>
            <a:bodyPr wrap="square" lIns="0" tIns="0" rIns="0" bIns="0" rtlCol="0"/>
            <a:lstStyle/>
            <a:p>
              <a:endParaRPr/>
            </a:p>
          </p:txBody>
        </p:sp>
        <p:pic>
          <p:nvPicPr>
            <p:cNvPr id="12" name="object 12">
              <a:extLst>
                <a:ext uri="{FF2B5EF4-FFF2-40B4-BE49-F238E27FC236}">
                  <a16:creationId xmlns:a16="http://schemas.microsoft.com/office/drawing/2014/main" id="{15F6C218-E45E-813C-9000-0997C542DD2B}"/>
                </a:ext>
              </a:extLst>
            </p:cNvPr>
            <p:cNvPicPr/>
            <p:nvPr/>
          </p:nvPicPr>
          <p:blipFill>
            <a:blip r:embed="rId3" cstate="print"/>
            <a:stretch>
              <a:fillRect/>
            </a:stretch>
          </p:blipFill>
          <p:spPr>
            <a:xfrm>
              <a:off x="4037076" y="5407151"/>
              <a:ext cx="164591" cy="76200"/>
            </a:xfrm>
            <a:prstGeom prst="rect">
              <a:avLst/>
            </a:prstGeom>
          </p:spPr>
        </p:pic>
      </p:grpSp>
      <p:grpSp>
        <p:nvGrpSpPr>
          <p:cNvPr id="13" name="object 13">
            <a:extLst>
              <a:ext uri="{FF2B5EF4-FFF2-40B4-BE49-F238E27FC236}">
                <a16:creationId xmlns:a16="http://schemas.microsoft.com/office/drawing/2014/main" id="{85D9FA38-4617-2905-B0F8-1288F548408F}"/>
              </a:ext>
            </a:extLst>
          </p:cNvPr>
          <p:cNvGrpSpPr/>
          <p:nvPr/>
        </p:nvGrpSpPr>
        <p:grpSpPr>
          <a:xfrm>
            <a:off x="7325868" y="5499524"/>
            <a:ext cx="159385" cy="649605"/>
            <a:chOff x="5801867" y="5116067"/>
            <a:chExt cx="159385" cy="649605"/>
          </a:xfrm>
        </p:grpSpPr>
        <p:sp>
          <p:nvSpPr>
            <p:cNvPr id="14" name="object 14">
              <a:extLst>
                <a:ext uri="{FF2B5EF4-FFF2-40B4-BE49-F238E27FC236}">
                  <a16:creationId xmlns:a16="http://schemas.microsoft.com/office/drawing/2014/main" id="{0C902733-919C-3FAE-A10C-DC9C5EBFEF0E}"/>
                </a:ext>
              </a:extLst>
            </p:cNvPr>
            <p:cNvSpPr/>
            <p:nvPr/>
          </p:nvSpPr>
          <p:spPr>
            <a:xfrm>
              <a:off x="5948171" y="5116067"/>
              <a:ext cx="0" cy="649605"/>
            </a:xfrm>
            <a:custGeom>
              <a:avLst/>
              <a:gdLst/>
              <a:ahLst/>
              <a:cxnLst/>
              <a:rect l="l" t="t" r="r" b="b"/>
              <a:pathLst>
                <a:path h="649604">
                  <a:moveTo>
                    <a:pt x="0" y="0"/>
                  </a:moveTo>
                  <a:lnTo>
                    <a:pt x="0" y="649223"/>
                  </a:lnTo>
                </a:path>
              </a:pathLst>
            </a:custGeom>
            <a:ln w="25400">
              <a:solidFill>
                <a:srgbClr val="000000"/>
              </a:solidFill>
            </a:ln>
          </p:spPr>
          <p:txBody>
            <a:bodyPr wrap="square" lIns="0" tIns="0" rIns="0" bIns="0" rtlCol="0"/>
            <a:lstStyle/>
            <a:p>
              <a:endParaRPr/>
            </a:p>
          </p:txBody>
        </p:sp>
        <p:pic>
          <p:nvPicPr>
            <p:cNvPr id="15" name="object 15">
              <a:extLst>
                <a:ext uri="{FF2B5EF4-FFF2-40B4-BE49-F238E27FC236}">
                  <a16:creationId xmlns:a16="http://schemas.microsoft.com/office/drawing/2014/main" id="{7A677C62-B433-F31D-CCE3-9E3867D1A105}"/>
                </a:ext>
              </a:extLst>
            </p:cNvPr>
            <p:cNvPicPr/>
            <p:nvPr/>
          </p:nvPicPr>
          <p:blipFill>
            <a:blip r:embed="rId4" cstate="print"/>
            <a:stretch>
              <a:fillRect/>
            </a:stretch>
          </p:blipFill>
          <p:spPr>
            <a:xfrm>
              <a:off x="5801867" y="5407151"/>
              <a:ext cx="137160" cy="76200"/>
            </a:xfrm>
            <a:prstGeom prst="rect">
              <a:avLst/>
            </a:prstGeom>
          </p:spPr>
        </p:pic>
      </p:grpSp>
      <p:sp>
        <p:nvSpPr>
          <p:cNvPr id="16" name="object 16">
            <a:extLst>
              <a:ext uri="{FF2B5EF4-FFF2-40B4-BE49-F238E27FC236}">
                <a16:creationId xmlns:a16="http://schemas.microsoft.com/office/drawing/2014/main" id="{99588FDC-C71B-F04C-9ECA-BD77ACF533B2}"/>
              </a:ext>
            </a:extLst>
          </p:cNvPr>
          <p:cNvSpPr txBox="1"/>
          <p:nvPr/>
        </p:nvSpPr>
        <p:spPr>
          <a:xfrm>
            <a:off x="5048122" y="5048357"/>
            <a:ext cx="3022600" cy="1111885"/>
          </a:xfrm>
          <a:prstGeom prst="rect">
            <a:avLst/>
          </a:prstGeom>
        </p:spPr>
        <p:txBody>
          <a:bodyPr vert="horz" wrap="square" lIns="0" tIns="17145" rIns="0" bIns="0" rtlCol="0">
            <a:spAutoFit/>
          </a:bodyPr>
          <a:lstStyle/>
          <a:p>
            <a:pPr marL="12700">
              <a:spcBef>
                <a:spcPts val="135"/>
              </a:spcBef>
              <a:tabLst>
                <a:tab pos="1754505" algn="l"/>
              </a:tabLst>
            </a:pPr>
            <a:r>
              <a:rPr sz="1550" b="1" spc="-5" dirty="0">
                <a:latin typeface="Arial"/>
                <a:cs typeface="Arial"/>
              </a:rPr>
              <a:t>Reorder</a:t>
            </a:r>
            <a:r>
              <a:rPr sz="1550" b="1" spc="175" dirty="0">
                <a:latin typeface="Arial"/>
                <a:cs typeface="Arial"/>
              </a:rPr>
              <a:t> </a:t>
            </a:r>
            <a:r>
              <a:rPr sz="1550" b="1" spc="-20" dirty="0">
                <a:latin typeface="Arial"/>
                <a:cs typeface="Arial"/>
              </a:rPr>
              <a:t>point	</a:t>
            </a:r>
            <a:r>
              <a:rPr sz="2325" b="1" spc="-15" baseline="1792" dirty="0">
                <a:latin typeface="Arial"/>
                <a:cs typeface="Arial"/>
              </a:rPr>
              <a:t>Delivery</a:t>
            </a:r>
            <a:r>
              <a:rPr sz="2325" b="1" spc="315" baseline="1792" dirty="0">
                <a:latin typeface="Arial"/>
                <a:cs typeface="Arial"/>
              </a:rPr>
              <a:t> </a:t>
            </a:r>
            <a:r>
              <a:rPr sz="2325" b="1" spc="-7" baseline="1792" dirty="0">
                <a:latin typeface="Arial"/>
                <a:cs typeface="Arial"/>
              </a:rPr>
              <a:t>date</a:t>
            </a:r>
            <a:endParaRPr sz="2325" baseline="1792">
              <a:latin typeface="Arial"/>
              <a:cs typeface="Arial"/>
            </a:endParaRPr>
          </a:p>
          <a:p>
            <a:pPr>
              <a:spcBef>
                <a:spcPts val="25"/>
              </a:spcBef>
            </a:pPr>
            <a:endParaRPr sz="2500">
              <a:latin typeface="Arial"/>
              <a:cs typeface="Arial"/>
            </a:endParaRPr>
          </a:p>
          <a:p>
            <a:pPr marL="1036955" marR="839469" indent="-274955">
              <a:lnSpc>
                <a:spcPct val="100800"/>
              </a:lnSpc>
            </a:pPr>
            <a:r>
              <a:rPr sz="1550" b="1" spc="30" dirty="0">
                <a:latin typeface="Arial"/>
                <a:cs typeface="Arial"/>
              </a:rPr>
              <a:t>R</a:t>
            </a:r>
            <a:r>
              <a:rPr sz="1550" b="1" dirty="0">
                <a:latin typeface="Arial"/>
                <a:cs typeface="Arial"/>
              </a:rPr>
              <a:t>e</a:t>
            </a:r>
            <a:r>
              <a:rPr sz="1550" b="1" spc="-15" dirty="0">
                <a:latin typeface="Arial"/>
                <a:cs typeface="Arial"/>
              </a:rPr>
              <a:t>p</a:t>
            </a:r>
            <a:r>
              <a:rPr sz="1550" b="1" spc="-75" dirty="0">
                <a:latin typeface="Arial"/>
                <a:cs typeface="Arial"/>
              </a:rPr>
              <a:t>l</a:t>
            </a:r>
            <a:r>
              <a:rPr sz="1550" b="1" dirty="0">
                <a:latin typeface="Arial"/>
                <a:cs typeface="Arial"/>
              </a:rPr>
              <a:t>e</a:t>
            </a:r>
            <a:r>
              <a:rPr sz="1550" b="1" spc="-15" dirty="0">
                <a:latin typeface="Arial"/>
                <a:cs typeface="Arial"/>
              </a:rPr>
              <a:t>n</a:t>
            </a:r>
            <a:r>
              <a:rPr sz="1550" b="1" spc="-75" dirty="0">
                <a:latin typeface="Arial"/>
                <a:cs typeface="Arial"/>
              </a:rPr>
              <a:t>i</a:t>
            </a:r>
            <a:r>
              <a:rPr sz="1550" b="1" dirty="0">
                <a:latin typeface="Arial"/>
                <a:cs typeface="Arial"/>
              </a:rPr>
              <a:t>s</a:t>
            </a:r>
            <a:r>
              <a:rPr sz="1550" b="1" spc="55" dirty="0">
                <a:latin typeface="Arial"/>
                <a:cs typeface="Arial"/>
              </a:rPr>
              <a:t>h</a:t>
            </a:r>
            <a:r>
              <a:rPr sz="1550" b="1" spc="-10" dirty="0">
                <a:latin typeface="Arial"/>
                <a:cs typeface="Arial"/>
              </a:rPr>
              <a:t>m</a:t>
            </a:r>
            <a:r>
              <a:rPr sz="1550" b="1" spc="70" dirty="0">
                <a:latin typeface="Arial"/>
                <a:cs typeface="Arial"/>
              </a:rPr>
              <a:t>e</a:t>
            </a:r>
            <a:r>
              <a:rPr sz="1550" b="1" spc="-15" dirty="0">
                <a:latin typeface="Arial"/>
                <a:cs typeface="Arial"/>
              </a:rPr>
              <a:t>n</a:t>
            </a:r>
            <a:r>
              <a:rPr sz="1550" b="1" spc="10" dirty="0">
                <a:latin typeface="Arial"/>
                <a:cs typeface="Arial"/>
              </a:rPr>
              <a:t>t  </a:t>
            </a:r>
            <a:r>
              <a:rPr sz="1550" b="1" spc="-15" dirty="0">
                <a:latin typeface="Arial"/>
                <a:cs typeface="Arial"/>
              </a:rPr>
              <a:t>lead</a:t>
            </a:r>
            <a:r>
              <a:rPr sz="1550" b="1" spc="160" dirty="0">
                <a:latin typeface="Arial"/>
                <a:cs typeface="Arial"/>
              </a:rPr>
              <a:t> </a:t>
            </a:r>
            <a:r>
              <a:rPr sz="1550" b="1" spc="-20" dirty="0">
                <a:latin typeface="Arial"/>
                <a:cs typeface="Arial"/>
              </a:rPr>
              <a:t>time</a:t>
            </a:r>
            <a:endParaRPr sz="1550">
              <a:latin typeface="Arial"/>
              <a:cs typeface="Arial"/>
            </a:endParaRPr>
          </a:p>
        </p:txBody>
      </p:sp>
      <p:sp>
        <p:nvSpPr>
          <p:cNvPr id="17" name="object 17">
            <a:extLst>
              <a:ext uri="{FF2B5EF4-FFF2-40B4-BE49-F238E27FC236}">
                <a16:creationId xmlns:a16="http://schemas.microsoft.com/office/drawing/2014/main" id="{9704D919-91E1-0AB0-0C75-8E55C3E9FDA5}"/>
              </a:ext>
            </a:extLst>
          </p:cNvPr>
          <p:cNvSpPr txBox="1"/>
          <p:nvPr/>
        </p:nvSpPr>
        <p:spPr>
          <a:xfrm>
            <a:off x="3295650" y="1871960"/>
            <a:ext cx="567690" cy="255839"/>
          </a:xfrm>
          <a:prstGeom prst="rect">
            <a:avLst/>
          </a:prstGeom>
        </p:spPr>
        <p:txBody>
          <a:bodyPr vert="horz" wrap="square" lIns="0" tIns="17145" rIns="0" bIns="0" rtlCol="0">
            <a:spAutoFit/>
          </a:bodyPr>
          <a:lstStyle/>
          <a:p>
            <a:pPr marL="12700">
              <a:spcBef>
                <a:spcPts val="135"/>
              </a:spcBef>
            </a:pPr>
            <a:r>
              <a:rPr sz="1550" b="1" spc="40" dirty="0">
                <a:latin typeface="Arial"/>
                <a:cs typeface="Arial"/>
              </a:rPr>
              <a:t>S</a:t>
            </a:r>
            <a:r>
              <a:rPr sz="1550" b="1" spc="-15" dirty="0">
                <a:latin typeface="Arial"/>
                <a:cs typeface="Arial"/>
              </a:rPr>
              <a:t>to</a:t>
            </a:r>
            <a:r>
              <a:rPr sz="1550" b="1" dirty="0">
                <a:latin typeface="Arial"/>
                <a:cs typeface="Arial"/>
              </a:rPr>
              <a:t>c</a:t>
            </a:r>
            <a:r>
              <a:rPr sz="1550" b="1" spc="20" dirty="0">
                <a:latin typeface="Arial"/>
                <a:cs typeface="Arial"/>
              </a:rPr>
              <a:t>k</a:t>
            </a:r>
            <a:endParaRPr sz="1550">
              <a:latin typeface="Arial"/>
              <a:cs typeface="Arial"/>
            </a:endParaRPr>
          </a:p>
        </p:txBody>
      </p:sp>
      <p:sp>
        <p:nvSpPr>
          <p:cNvPr id="18" name="object 18">
            <a:extLst>
              <a:ext uri="{FF2B5EF4-FFF2-40B4-BE49-F238E27FC236}">
                <a16:creationId xmlns:a16="http://schemas.microsoft.com/office/drawing/2014/main" id="{8D27786C-B991-9393-DA74-DD1243502F9B}"/>
              </a:ext>
            </a:extLst>
          </p:cNvPr>
          <p:cNvSpPr txBox="1"/>
          <p:nvPr/>
        </p:nvSpPr>
        <p:spPr>
          <a:xfrm>
            <a:off x="7022973" y="1864975"/>
            <a:ext cx="768985" cy="255839"/>
          </a:xfrm>
          <a:prstGeom prst="rect">
            <a:avLst/>
          </a:prstGeom>
        </p:spPr>
        <p:txBody>
          <a:bodyPr vert="horz" wrap="square" lIns="0" tIns="17145" rIns="0" bIns="0" rtlCol="0">
            <a:spAutoFit/>
          </a:bodyPr>
          <a:lstStyle/>
          <a:p>
            <a:pPr marL="12700">
              <a:spcBef>
                <a:spcPts val="135"/>
              </a:spcBef>
            </a:pPr>
            <a:r>
              <a:rPr sz="1550" b="1" spc="-5" dirty="0">
                <a:latin typeface="Arial"/>
                <a:cs typeface="Arial"/>
              </a:rPr>
              <a:t>Lot</a:t>
            </a:r>
            <a:r>
              <a:rPr sz="1550" b="1" spc="35" dirty="0">
                <a:latin typeface="Arial"/>
                <a:cs typeface="Arial"/>
              </a:rPr>
              <a:t> </a:t>
            </a:r>
            <a:r>
              <a:rPr sz="1550" b="1" spc="-10" dirty="0">
                <a:latin typeface="Arial"/>
                <a:cs typeface="Arial"/>
              </a:rPr>
              <a:t>size</a:t>
            </a:r>
            <a:endParaRPr sz="1550">
              <a:latin typeface="Arial"/>
              <a:cs typeface="Arial"/>
            </a:endParaRPr>
          </a:p>
        </p:txBody>
      </p:sp>
      <p:sp>
        <p:nvSpPr>
          <p:cNvPr id="19" name="object 19">
            <a:extLst>
              <a:ext uri="{FF2B5EF4-FFF2-40B4-BE49-F238E27FC236}">
                <a16:creationId xmlns:a16="http://schemas.microsoft.com/office/drawing/2014/main" id="{697BB523-B2AD-262C-67C0-89E175554D01}"/>
              </a:ext>
            </a:extLst>
          </p:cNvPr>
          <p:cNvSpPr txBox="1"/>
          <p:nvPr/>
        </p:nvSpPr>
        <p:spPr>
          <a:xfrm>
            <a:off x="1907020" y="3421995"/>
            <a:ext cx="1297305" cy="1025281"/>
          </a:xfrm>
          <a:prstGeom prst="rect">
            <a:avLst/>
          </a:prstGeom>
        </p:spPr>
        <p:txBody>
          <a:bodyPr vert="horz" wrap="square" lIns="0" tIns="17145" rIns="0" bIns="0" rtlCol="0">
            <a:spAutoFit/>
          </a:bodyPr>
          <a:lstStyle/>
          <a:p>
            <a:pPr marL="12700">
              <a:spcBef>
                <a:spcPts val="135"/>
              </a:spcBef>
            </a:pPr>
            <a:r>
              <a:rPr sz="1550" b="1" spc="-5" dirty="0">
                <a:latin typeface="Arial"/>
                <a:cs typeface="Arial"/>
              </a:rPr>
              <a:t>Reorder</a:t>
            </a:r>
            <a:r>
              <a:rPr sz="1550" b="1" spc="105" dirty="0">
                <a:latin typeface="Arial"/>
                <a:cs typeface="Arial"/>
              </a:rPr>
              <a:t> </a:t>
            </a:r>
            <a:r>
              <a:rPr sz="1550" b="1" dirty="0">
                <a:latin typeface="Arial"/>
                <a:cs typeface="Arial"/>
              </a:rPr>
              <a:t>level</a:t>
            </a:r>
            <a:endParaRPr sz="1550">
              <a:latin typeface="Arial"/>
              <a:cs typeface="Arial"/>
            </a:endParaRPr>
          </a:p>
          <a:p>
            <a:pPr>
              <a:lnSpc>
                <a:spcPct val="100000"/>
              </a:lnSpc>
            </a:pPr>
            <a:endParaRPr sz="1700">
              <a:latin typeface="Arial"/>
              <a:cs typeface="Arial"/>
            </a:endParaRPr>
          </a:p>
          <a:p>
            <a:pPr>
              <a:spcBef>
                <a:spcPts val="35"/>
              </a:spcBef>
            </a:pPr>
            <a:endParaRPr sz="1750">
              <a:latin typeface="Arial"/>
              <a:cs typeface="Arial"/>
            </a:endParaRPr>
          </a:p>
          <a:p>
            <a:pPr marL="12700"/>
            <a:r>
              <a:rPr sz="1550" b="1" spc="5" dirty="0">
                <a:latin typeface="Arial"/>
                <a:cs typeface="Arial"/>
              </a:rPr>
              <a:t>Safety</a:t>
            </a:r>
            <a:r>
              <a:rPr sz="1550" b="1" spc="80" dirty="0">
                <a:latin typeface="Arial"/>
                <a:cs typeface="Arial"/>
              </a:rPr>
              <a:t> </a:t>
            </a:r>
            <a:r>
              <a:rPr sz="1550" b="1" spc="-5" dirty="0">
                <a:latin typeface="Arial"/>
                <a:cs typeface="Arial"/>
              </a:rPr>
              <a:t>stock</a:t>
            </a:r>
            <a:endParaRPr sz="1550">
              <a:latin typeface="Arial"/>
              <a:cs typeface="Arial"/>
            </a:endParaRPr>
          </a:p>
        </p:txBody>
      </p:sp>
      <p:sp>
        <p:nvSpPr>
          <p:cNvPr id="20" name="object 20">
            <a:extLst>
              <a:ext uri="{FF2B5EF4-FFF2-40B4-BE49-F238E27FC236}">
                <a16:creationId xmlns:a16="http://schemas.microsoft.com/office/drawing/2014/main" id="{2D59514B-A1EA-F7B6-47B9-D8B5B501D4AE}"/>
              </a:ext>
            </a:extLst>
          </p:cNvPr>
          <p:cNvSpPr txBox="1"/>
          <p:nvPr/>
        </p:nvSpPr>
        <p:spPr>
          <a:xfrm>
            <a:off x="9434703" y="5048357"/>
            <a:ext cx="494030" cy="255839"/>
          </a:xfrm>
          <a:prstGeom prst="rect">
            <a:avLst/>
          </a:prstGeom>
        </p:spPr>
        <p:txBody>
          <a:bodyPr vert="horz" wrap="square" lIns="0" tIns="17145" rIns="0" bIns="0" rtlCol="0">
            <a:spAutoFit/>
          </a:bodyPr>
          <a:lstStyle/>
          <a:p>
            <a:pPr marL="12700">
              <a:spcBef>
                <a:spcPts val="135"/>
              </a:spcBef>
            </a:pPr>
            <a:r>
              <a:rPr sz="1550" b="1" spc="125" dirty="0">
                <a:latin typeface="Arial"/>
                <a:cs typeface="Arial"/>
              </a:rPr>
              <a:t>T</a:t>
            </a:r>
            <a:r>
              <a:rPr sz="1550" b="1" spc="-75" dirty="0">
                <a:latin typeface="Arial"/>
                <a:cs typeface="Arial"/>
              </a:rPr>
              <a:t>i</a:t>
            </a:r>
            <a:r>
              <a:rPr sz="1550" b="1" spc="-15" dirty="0">
                <a:latin typeface="Arial"/>
                <a:cs typeface="Arial"/>
              </a:rPr>
              <a:t>m</a:t>
            </a:r>
            <a:r>
              <a:rPr sz="1550" b="1" spc="20" dirty="0">
                <a:latin typeface="Arial"/>
                <a:cs typeface="Arial"/>
              </a:rPr>
              <a:t>e</a:t>
            </a:r>
            <a:endParaRPr sz="1550">
              <a:latin typeface="Arial"/>
              <a:cs typeface="Arial"/>
            </a:endParaRPr>
          </a:p>
        </p:txBody>
      </p:sp>
      <p:grpSp>
        <p:nvGrpSpPr>
          <p:cNvPr id="21" name="object 21">
            <a:extLst>
              <a:ext uri="{FF2B5EF4-FFF2-40B4-BE49-F238E27FC236}">
                <a16:creationId xmlns:a16="http://schemas.microsoft.com/office/drawing/2014/main" id="{133C459C-4F49-01F9-7214-D3C2993D9CED}"/>
              </a:ext>
            </a:extLst>
          </p:cNvPr>
          <p:cNvGrpSpPr/>
          <p:nvPr/>
        </p:nvGrpSpPr>
        <p:grpSpPr>
          <a:xfrm>
            <a:off x="5499862" y="3326045"/>
            <a:ext cx="1997075" cy="1695450"/>
            <a:chOff x="3975861" y="2942589"/>
            <a:chExt cx="1997075" cy="1695450"/>
          </a:xfrm>
        </p:grpSpPr>
        <p:sp>
          <p:nvSpPr>
            <p:cNvPr id="22" name="object 22">
              <a:extLst>
                <a:ext uri="{FF2B5EF4-FFF2-40B4-BE49-F238E27FC236}">
                  <a16:creationId xmlns:a16="http://schemas.microsoft.com/office/drawing/2014/main" id="{F018B595-410F-4692-EDDB-6A72D693E426}"/>
                </a:ext>
              </a:extLst>
            </p:cNvPr>
            <p:cNvSpPr/>
            <p:nvPr/>
          </p:nvSpPr>
          <p:spPr>
            <a:xfrm>
              <a:off x="4008119" y="2994659"/>
              <a:ext cx="76200" cy="1508760"/>
            </a:xfrm>
            <a:custGeom>
              <a:avLst/>
              <a:gdLst/>
              <a:ahLst/>
              <a:cxnLst/>
              <a:rect l="l" t="t" r="r" b="b"/>
              <a:pathLst>
                <a:path w="76200" h="1508760">
                  <a:moveTo>
                    <a:pt x="25400" y="1432559"/>
                  </a:moveTo>
                  <a:lnTo>
                    <a:pt x="0" y="1432559"/>
                  </a:lnTo>
                  <a:lnTo>
                    <a:pt x="38100" y="1508759"/>
                  </a:lnTo>
                  <a:lnTo>
                    <a:pt x="69850" y="1445259"/>
                  </a:lnTo>
                  <a:lnTo>
                    <a:pt x="25400" y="1445259"/>
                  </a:lnTo>
                  <a:lnTo>
                    <a:pt x="25400" y="1432559"/>
                  </a:lnTo>
                  <a:close/>
                </a:path>
                <a:path w="76200" h="1508760">
                  <a:moveTo>
                    <a:pt x="50800" y="0"/>
                  </a:moveTo>
                  <a:lnTo>
                    <a:pt x="25400" y="0"/>
                  </a:lnTo>
                  <a:lnTo>
                    <a:pt x="25400" y="1445259"/>
                  </a:lnTo>
                  <a:lnTo>
                    <a:pt x="50800" y="1445259"/>
                  </a:lnTo>
                  <a:lnTo>
                    <a:pt x="50800" y="0"/>
                  </a:lnTo>
                  <a:close/>
                </a:path>
                <a:path w="76200" h="1508760">
                  <a:moveTo>
                    <a:pt x="76200" y="1432559"/>
                  </a:moveTo>
                  <a:lnTo>
                    <a:pt x="50800" y="1432559"/>
                  </a:lnTo>
                  <a:lnTo>
                    <a:pt x="50800" y="1445259"/>
                  </a:lnTo>
                  <a:lnTo>
                    <a:pt x="69850" y="1445259"/>
                  </a:lnTo>
                  <a:lnTo>
                    <a:pt x="76200" y="1432559"/>
                  </a:lnTo>
                  <a:close/>
                </a:path>
              </a:pathLst>
            </a:custGeom>
            <a:solidFill>
              <a:srgbClr val="000000"/>
            </a:solidFill>
          </p:spPr>
          <p:txBody>
            <a:bodyPr wrap="square" lIns="0" tIns="0" rIns="0" bIns="0" rtlCol="0"/>
            <a:lstStyle/>
            <a:p>
              <a:endParaRPr/>
            </a:p>
          </p:txBody>
        </p:sp>
        <p:pic>
          <p:nvPicPr>
            <p:cNvPr id="23" name="object 23">
              <a:extLst>
                <a:ext uri="{FF2B5EF4-FFF2-40B4-BE49-F238E27FC236}">
                  <a16:creationId xmlns:a16="http://schemas.microsoft.com/office/drawing/2014/main" id="{2E252BB3-E222-1654-37CF-8C94D14E1C52}"/>
                </a:ext>
              </a:extLst>
            </p:cNvPr>
            <p:cNvPicPr/>
            <p:nvPr/>
          </p:nvPicPr>
          <p:blipFill>
            <a:blip r:embed="rId5" cstate="print"/>
            <a:stretch>
              <a:fillRect/>
            </a:stretch>
          </p:blipFill>
          <p:spPr>
            <a:xfrm>
              <a:off x="3975861" y="4497069"/>
              <a:ext cx="140715" cy="131572"/>
            </a:xfrm>
            <a:prstGeom prst="rect">
              <a:avLst/>
            </a:prstGeom>
          </p:spPr>
        </p:pic>
        <p:pic>
          <p:nvPicPr>
            <p:cNvPr id="24" name="object 24">
              <a:extLst>
                <a:ext uri="{FF2B5EF4-FFF2-40B4-BE49-F238E27FC236}">
                  <a16:creationId xmlns:a16="http://schemas.microsoft.com/office/drawing/2014/main" id="{33AC43E1-8A85-EB87-3D07-BEE7E037CBDA}"/>
                </a:ext>
              </a:extLst>
            </p:cNvPr>
            <p:cNvPicPr/>
            <p:nvPr/>
          </p:nvPicPr>
          <p:blipFill>
            <a:blip r:embed="rId6" cstate="print"/>
            <a:stretch>
              <a:fillRect/>
            </a:stretch>
          </p:blipFill>
          <p:spPr>
            <a:xfrm>
              <a:off x="5822950" y="4497069"/>
              <a:ext cx="149860" cy="140716"/>
            </a:xfrm>
            <a:prstGeom prst="rect">
              <a:avLst/>
            </a:prstGeom>
          </p:spPr>
        </p:pic>
        <p:pic>
          <p:nvPicPr>
            <p:cNvPr id="25" name="object 25">
              <a:extLst>
                <a:ext uri="{FF2B5EF4-FFF2-40B4-BE49-F238E27FC236}">
                  <a16:creationId xmlns:a16="http://schemas.microsoft.com/office/drawing/2014/main" id="{65BC04D4-F4C8-5060-2CFE-8E916112351E}"/>
                </a:ext>
              </a:extLst>
            </p:cNvPr>
            <p:cNvPicPr/>
            <p:nvPr/>
          </p:nvPicPr>
          <p:blipFill>
            <a:blip r:embed="rId7" cstate="print"/>
            <a:stretch>
              <a:fillRect/>
            </a:stretch>
          </p:blipFill>
          <p:spPr>
            <a:xfrm>
              <a:off x="3975861" y="2942589"/>
              <a:ext cx="140715" cy="131572"/>
            </a:xfrm>
            <a:prstGeom prst="rect">
              <a:avLst/>
            </a:prstGeom>
          </p:spPr>
        </p:pic>
      </p:grpSp>
    </p:spTree>
    <p:extLst>
      <p:ext uri="{BB962C8B-B14F-4D97-AF65-F5344CB8AC3E}">
        <p14:creationId xmlns:p14="http://schemas.microsoft.com/office/powerpoint/2010/main" val="11590044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05" name="TextBox 304">
            <a:extLst>
              <a:ext uri="{FF2B5EF4-FFF2-40B4-BE49-F238E27FC236}">
                <a16:creationId xmlns:a16="http://schemas.microsoft.com/office/drawing/2014/main" id="{655C2CF0-C9C7-9913-444B-A3B777558570}"/>
              </a:ext>
            </a:extLst>
          </p:cNvPr>
          <p:cNvSpPr txBox="1"/>
          <p:nvPr/>
        </p:nvSpPr>
        <p:spPr>
          <a:xfrm>
            <a:off x="274421" y="958086"/>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Purchase requisition processing</a:t>
            </a:r>
          </a:p>
        </p:txBody>
      </p:sp>
      <p:pic>
        <p:nvPicPr>
          <p:cNvPr id="293" name="Picture 292">
            <a:extLst>
              <a:ext uri="{FF2B5EF4-FFF2-40B4-BE49-F238E27FC236}">
                <a16:creationId xmlns:a16="http://schemas.microsoft.com/office/drawing/2014/main" id="{BDF0B06B-6128-AD1D-0241-53DC4ED882DE}"/>
              </a:ext>
            </a:extLst>
          </p:cNvPr>
          <p:cNvPicPr>
            <a:picLocks noChangeAspect="1"/>
          </p:cNvPicPr>
          <p:nvPr/>
        </p:nvPicPr>
        <p:blipFill>
          <a:blip r:embed="rId2"/>
          <a:stretch>
            <a:fillRect/>
          </a:stretch>
        </p:blipFill>
        <p:spPr>
          <a:xfrm>
            <a:off x="2733765" y="1860262"/>
            <a:ext cx="6424984" cy="4451188"/>
          </a:xfrm>
          <a:prstGeom prst="rect">
            <a:avLst/>
          </a:prstGeom>
        </p:spPr>
      </p:pic>
    </p:spTree>
    <p:extLst>
      <p:ext uri="{BB962C8B-B14F-4D97-AF65-F5344CB8AC3E}">
        <p14:creationId xmlns:p14="http://schemas.microsoft.com/office/powerpoint/2010/main" val="13923919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05" name="TextBox 304">
            <a:extLst>
              <a:ext uri="{FF2B5EF4-FFF2-40B4-BE49-F238E27FC236}">
                <a16:creationId xmlns:a16="http://schemas.microsoft.com/office/drawing/2014/main" id="{655C2CF0-C9C7-9913-444B-A3B777558570}"/>
              </a:ext>
            </a:extLst>
          </p:cNvPr>
          <p:cNvSpPr txBox="1"/>
          <p:nvPr/>
        </p:nvSpPr>
        <p:spPr>
          <a:xfrm>
            <a:off x="118622" y="866660"/>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Purchase requisition processing</a:t>
            </a:r>
          </a:p>
        </p:txBody>
      </p:sp>
      <p:sp>
        <p:nvSpPr>
          <p:cNvPr id="4" name="TextBox 3">
            <a:extLst>
              <a:ext uri="{FF2B5EF4-FFF2-40B4-BE49-F238E27FC236}">
                <a16:creationId xmlns:a16="http://schemas.microsoft.com/office/drawing/2014/main" id="{DE112A64-ED21-95BE-F27F-71D169B3D9AA}"/>
              </a:ext>
            </a:extLst>
          </p:cNvPr>
          <p:cNvSpPr txBox="1"/>
          <p:nvPr/>
        </p:nvSpPr>
        <p:spPr>
          <a:xfrm>
            <a:off x="557980" y="1727527"/>
            <a:ext cx="11076039" cy="4247317"/>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b="0" i="0" dirty="0">
                <a:solidFill>
                  <a:srgbClr val="000000"/>
                </a:solidFill>
                <a:effectLst/>
                <a:latin typeface="Source Sans Pro" panose="020B0503030403020204" pitchFamily="34" charset="0"/>
                <a:ea typeface="Source Sans Pro" panose="020B0503030403020204" pitchFamily="34" charset="0"/>
              </a:rPr>
              <a:t>A purchase requisition is a request that is made to the purchasing organization to procure a certain list of materials.</a:t>
            </a:r>
          </a:p>
          <a:p>
            <a:pPr marL="285750" indent="-285750" algn="just">
              <a:lnSpc>
                <a:spcPct val="150000"/>
              </a:lnSpc>
              <a:buFont typeface="Wingdings" panose="05000000000000000000" pitchFamily="2" charset="2"/>
              <a:buChar char="v"/>
            </a:pPr>
            <a:r>
              <a:rPr lang="en-US" b="0" i="0" dirty="0">
                <a:solidFill>
                  <a:srgbClr val="000000"/>
                </a:solidFill>
                <a:effectLst/>
                <a:latin typeface="Source Sans Pro" panose="020B0503030403020204" pitchFamily="34" charset="0"/>
                <a:ea typeface="Source Sans Pro" panose="020B0503030403020204" pitchFamily="34" charset="0"/>
              </a:rPr>
              <a:t>It is an internal document and remains within the organization.</a:t>
            </a:r>
          </a:p>
          <a:p>
            <a:pPr marL="285750" indent="-285750" algn="just">
              <a:lnSpc>
                <a:spcPct val="150000"/>
              </a:lnSpc>
              <a:buFont typeface="Wingdings" panose="05000000000000000000" pitchFamily="2" charset="2"/>
              <a:buChar char="v"/>
            </a:pPr>
            <a:r>
              <a:rPr lang="en-US" b="0" i="0" dirty="0">
                <a:solidFill>
                  <a:srgbClr val="000000"/>
                </a:solidFill>
                <a:effectLst/>
                <a:latin typeface="Source Sans Pro" panose="020B0503030403020204" pitchFamily="34" charset="0"/>
                <a:ea typeface="Source Sans Pro" panose="020B0503030403020204" pitchFamily="34" charset="0"/>
              </a:rPr>
              <a:t>Purchase requisition needs approval from the purchasing organization.</a:t>
            </a:r>
          </a:p>
          <a:p>
            <a:pPr marL="285750" indent="-285750" algn="just">
              <a:lnSpc>
                <a:spcPct val="150000"/>
              </a:lnSpc>
              <a:buFont typeface="Wingdings" panose="05000000000000000000" pitchFamily="2" charset="2"/>
              <a:buChar char="v"/>
            </a:pPr>
            <a:r>
              <a:rPr lang="en-US" b="0" i="0" dirty="0">
                <a:solidFill>
                  <a:srgbClr val="000000"/>
                </a:solidFill>
                <a:effectLst/>
                <a:latin typeface="Source Sans Pro" panose="020B0503030403020204" pitchFamily="34" charset="0"/>
                <a:ea typeface="Source Sans Pro" panose="020B0503030403020204" pitchFamily="34" charset="0"/>
              </a:rPr>
              <a:t>If a purchase requisition has already been approved, then it can be modified only to a limited extent.</a:t>
            </a:r>
          </a:p>
          <a:p>
            <a:pPr algn="just">
              <a:lnSpc>
                <a:spcPct val="150000"/>
              </a:lnSpc>
            </a:pPr>
            <a:endParaRPr lang="en-US" b="0" i="0" dirty="0">
              <a:solidFill>
                <a:srgbClr val="000000"/>
              </a:solidFill>
              <a:effectLst/>
              <a:latin typeface="Source Sans Pro" panose="020B0503030403020204" pitchFamily="34" charset="0"/>
              <a:ea typeface="Source Sans Pro" panose="020B0503030403020204" pitchFamily="34" charset="0"/>
            </a:endParaRPr>
          </a:p>
          <a:p>
            <a:pPr algn="just"/>
            <a:r>
              <a:rPr lang="en-US" b="0" i="0" dirty="0">
                <a:solidFill>
                  <a:srgbClr val="000000"/>
                </a:solidFill>
                <a:effectLst/>
                <a:latin typeface="Source Sans Pro" panose="020B0503030403020204" pitchFamily="34" charset="0"/>
                <a:ea typeface="Source Sans Pro" panose="020B0503030403020204" pitchFamily="34" charset="0"/>
              </a:rPr>
              <a:t>Purchase requisition can be created for the following procurement types −</a:t>
            </a:r>
          </a:p>
          <a:p>
            <a:pPr marL="742950" lvl="1" indent="-285750" algn="just">
              <a:buFont typeface="Arial" panose="020B0604020202020204" pitchFamily="34" charset="0"/>
              <a:buChar char="•"/>
            </a:pPr>
            <a:r>
              <a:rPr lang="en-US" b="1" i="0" dirty="0">
                <a:solidFill>
                  <a:srgbClr val="000000"/>
                </a:solidFill>
                <a:effectLst/>
                <a:latin typeface="Source Sans Pro" panose="020B0503030403020204" pitchFamily="34" charset="0"/>
                <a:ea typeface="Source Sans Pro" panose="020B0503030403020204" pitchFamily="34" charset="0"/>
              </a:rPr>
              <a:t>Standard</a:t>
            </a:r>
            <a:r>
              <a:rPr lang="en-US" b="0" i="0" dirty="0">
                <a:solidFill>
                  <a:srgbClr val="000000"/>
                </a:solidFill>
                <a:effectLst/>
                <a:latin typeface="Source Sans Pro" panose="020B0503030403020204" pitchFamily="34" charset="0"/>
                <a:ea typeface="Source Sans Pro" panose="020B0503030403020204" pitchFamily="34" charset="0"/>
              </a:rPr>
              <a:t> − Getting finished material from vendor.</a:t>
            </a:r>
          </a:p>
          <a:p>
            <a:pPr marL="742950" lvl="1" indent="-285750" algn="just">
              <a:buFont typeface="Arial" panose="020B0604020202020204" pitchFamily="34" charset="0"/>
              <a:buChar char="•"/>
            </a:pPr>
            <a:r>
              <a:rPr lang="en-US" b="1" i="0" dirty="0">
                <a:solidFill>
                  <a:srgbClr val="000000"/>
                </a:solidFill>
                <a:effectLst/>
                <a:latin typeface="Source Sans Pro" panose="020B0503030403020204" pitchFamily="34" charset="0"/>
                <a:ea typeface="Source Sans Pro" panose="020B0503030403020204" pitchFamily="34" charset="0"/>
              </a:rPr>
              <a:t>Subcontracting</a:t>
            </a:r>
            <a:r>
              <a:rPr lang="en-US" b="0" i="0" dirty="0">
                <a:solidFill>
                  <a:srgbClr val="000000"/>
                </a:solidFill>
                <a:effectLst/>
                <a:latin typeface="Source Sans Pro" panose="020B0503030403020204" pitchFamily="34" charset="0"/>
                <a:ea typeface="Source Sans Pro" panose="020B0503030403020204" pitchFamily="34" charset="0"/>
              </a:rPr>
              <a:t> − Providing raw material to vendor and getting finished material.</a:t>
            </a:r>
          </a:p>
          <a:p>
            <a:pPr marL="742950" lvl="1" indent="-285750" algn="just">
              <a:buFont typeface="Arial" panose="020B0604020202020204" pitchFamily="34" charset="0"/>
              <a:buChar char="•"/>
            </a:pPr>
            <a:r>
              <a:rPr lang="en-US" b="1" i="0" dirty="0">
                <a:solidFill>
                  <a:srgbClr val="000000"/>
                </a:solidFill>
                <a:effectLst/>
                <a:latin typeface="Source Sans Pro" panose="020B0503030403020204" pitchFamily="34" charset="0"/>
                <a:ea typeface="Source Sans Pro" panose="020B0503030403020204" pitchFamily="34" charset="0"/>
              </a:rPr>
              <a:t>Consignment</a:t>
            </a:r>
            <a:r>
              <a:rPr lang="en-US" b="0" i="0" dirty="0">
                <a:solidFill>
                  <a:srgbClr val="000000"/>
                </a:solidFill>
                <a:effectLst/>
                <a:latin typeface="Source Sans Pro" panose="020B0503030403020204" pitchFamily="34" charset="0"/>
                <a:ea typeface="Source Sans Pro" panose="020B0503030403020204" pitchFamily="34" charset="0"/>
              </a:rPr>
              <a:t> − Procuring material that is kept in company’s premises and paying to vendor for that.</a:t>
            </a:r>
          </a:p>
          <a:p>
            <a:pPr marL="742950" lvl="1" indent="-285750" algn="just">
              <a:buFont typeface="Arial" panose="020B0604020202020204" pitchFamily="34" charset="0"/>
              <a:buChar char="•"/>
            </a:pPr>
            <a:r>
              <a:rPr lang="en-US" b="1" i="0" dirty="0">
                <a:solidFill>
                  <a:srgbClr val="000000"/>
                </a:solidFill>
                <a:effectLst/>
                <a:latin typeface="Source Sans Pro" panose="020B0503030403020204" pitchFamily="34" charset="0"/>
                <a:ea typeface="Source Sans Pro" panose="020B0503030403020204" pitchFamily="34" charset="0"/>
              </a:rPr>
              <a:t>Stock transfer</a:t>
            </a:r>
            <a:r>
              <a:rPr lang="en-US" b="0" i="0" dirty="0">
                <a:solidFill>
                  <a:srgbClr val="000000"/>
                </a:solidFill>
                <a:effectLst/>
                <a:latin typeface="Source Sans Pro" panose="020B0503030403020204" pitchFamily="34" charset="0"/>
                <a:ea typeface="Source Sans Pro" panose="020B0503030403020204" pitchFamily="34" charset="0"/>
              </a:rPr>
              <a:t> − Getting material from within the organization.</a:t>
            </a:r>
          </a:p>
          <a:p>
            <a:pPr marL="742950" lvl="1" indent="-285750" algn="just">
              <a:buFont typeface="Arial" panose="020B0604020202020204" pitchFamily="34" charset="0"/>
              <a:buChar char="•"/>
            </a:pPr>
            <a:r>
              <a:rPr lang="en-US" b="1" i="0" dirty="0">
                <a:solidFill>
                  <a:srgbClr val="000000"/>
                </a:solidFill>
                <a:effectLst/>
                <a:latin typeface="Source Sans Pro" panose="020B0503030403020204" pitchFamily="34" charset="0"/>
                <a:ea typeface="Source Sans Pro" panose="020B0503030403020204" pitchFamily="34" charset="0"/>
              </a:rPr>
              <a:t>External service</a:t>
            </a:r>
            <a:r>
              <a:rPr lang="en-US" b="0" i="0" dirty="0">
                <a:solidFill>
                  <a:srgbClr val="000000"/>
                </a:solidFill>
                <a:effectLst/>
                <a:latin typeface="Source Sans Pro" panose="020B0503030403020204" pitchFamily="34" charset="0"/>
                <a:ea typeface="Source Sans Pro" panose="020B0503030403020204" pitchFamily="34" charset="0"/>
              </a:rPr>
              <a:t> − Getting services like maintenance from third party vendor</a:t>
            </a:r>
          </a:p>
        </p:txBody>
      </p:sp>
    </p:spTree>
    <p:extLst>
      <p:ext uri="{BB962C8B-B14F-4D97-AF65-F5344CB8AC3E}">
        <p14:creationId xmlns:p14="http://schemas.microsoft.com/office/powerpoint/2010/main" val="13930861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05" name="TextBox 304">
            <a:extLst>
              <a:ext uri="{FF2B5EF4-FFF2-40B4-BE49-F238E27FC236}">
                <a16:creationId xmlns:a16="http://schemas.microsoft.com/office/drawing/2014/main" id="{655C2CF0-C9C7-9913-444B-A3B777558570}"/>
              </a:ext>
            </a:extLst>
          </p:cNvPr>
          <p:cNvSpPr txBox="1"/>
          <p:nvPr/>
        </p:nvSpPr>
        <p:spPr>
          <a:xfrm>
            <a:off x="274421" y="958086"/>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Request for quotation/ quotation</a:t>
            </a:r>
          </a:p>
        </p:txBody>
      </p:sp>
      <p:pic>
        <p:nvPicPr>
          <p:cNvPr id="3" name="Picture 2">
            <a:extLst>
              <a:ext uri="{FF2B5EF4-FFF2-40B4-BE49-F238E27FC236}">
                <a16:creationId xmlns:a16="http://schemas.microsoft.com/office/drawing/2014/main" id="{4BE0C076-6AFC-659E-E23B-40FF0A37F222}"/>
              </a:ext>
            </a:extLst>
          </p:cNvPr>
          <p:cNvPicPr>
            <a:picLocks noChangeAspect="1"/>
          </p:cNvPicPr>
          <p:nvPr/>
        </p:nvPicPr>
        <p:blipFill>
          <a:blip r:embed="rId2"/>
          <a:stretch>
            <a:fillRect/>
          </a:stretch>
        </p:blipFill>
        <p:spPr>
          <a:xfrm>
            <a:off x="2546834" y="1727527"/>
            <a:ext cx="6582417" cy="4709737"/>
          </a:xfrm>
          <a:prstGeom prst="rect">
            <a:avLst/>
          </a:prstGeom>
        </p:spPr>
      </p:pic>
    </p:spTree>
    <p:extLst>
      <p:ext uri="{BB962C8B-B14F-4D97-AF65-F5344CB8AC3E}">
        <p14:creationId xmlns:p14="http://schemas.microsoft.com/office/powerpoint/2010/main" val="370751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4" name="TextBox 3"/>
          <p:cNvSpPr txBox="1"/>
          <p:nvPr/>
        </p:nvSpPr>
        <p:spPr>
          <a:xfrm>
            <a:off x="338301" y="1490050"/>
            <a:ext cx="11515397" cy="4239622"/>
          </a:xfrm>
          <a:prstGeom prst="rect">
            <a:avLst/>
          </a:prstGeom>
          <a:noFill/>
        </p:spPr>
        <p:txBody>
          <a:bodyPr wrap="square" rtlCol="0">
            <a:spAutoFit/>
          </a:bodyPr>
          <a:lstStyle/>
          <a:p>
            <a:r>
              <a:rPr lang="en-US" sz="3200" b="1" dirty="0">
                <a:latin typeface="Source Serif Pro" panose="020B0604020202020204" pitchFamily="18" charset="0"/>
              </a:rPr>
              <a:t>Plant</a:t>
            </a:r>
            <a:endParaRPr lang="en-US" sz="3200" b="1" i="0" dirty="0">
              <a:effectLst/>
              <a:latin typeface="Source Serif Pro" panose="020B0604020202020204" pitchFamily="18" charset="0"/>
            </a:endParaRPr>
          </a:p>
          <a:p>
            <a:pPr marL="342900" indent="-342900">
              <a:lnSpc>
                <a:spcPct val="150000"/>
              </a:lnSpc>
              <a:buFont typeface="Arial" panose="020B0604020202020204" pitchFamily="34" charset="0"/>
              <a:buChar char="•"/>
            </a:pPr>
            <a:r>
              <a:rPr lang="en-US" sz="2000" b="0" i="0" dirty="0">
                <a:effectLst/>
                <a:latin typeface="Source Serif Pro" panose="020B0604020202020204" pitchFamily="18" charset="0"/>
              </a:rPr>
              <a:t>Plant is an independent, physical and highest organizational unit in MM module. </a:t>
            </a:r>
          </a:p>
          <a:p>
            <a:pPr marL="1254125" indent="-442913">
              <a:lnSpc>
                <a:spcPct val="150000"/>
              </a:lnSpc>
              <a:buFont typeface="Wingdings" panose="05000000000000000000" pitchFamily="2" charset="2"/>
              <a:buChar char="v"/>
            </a:pPr>
            <a:r>
              <a:rPr lang="en-US" sz="2000" dirty="0">
                <a:latin typeface="Source Serif Pro" panose="020B0604020202020204" pitchFamily="18" charset="0"/>
              </a:rPr>
              <a:t>O</a:t>
            </a:r>
            <a:r>
              <a:rPr lang="en-US" sz="2000" b="0" i="0" dirty="0">
                <a:effectLst/>
                <a:latin typeface="Source Serif Pro" panose="020B0604020202020204" pitchFamily="18" charset="0"/>
              </a:rPr>
              <a:t>perational unit</a:t>
            </a:r>
          </a:p>
          <a:p>
            <a:pPr marL="1254125" indent="-442913">
              <a:lnSpc>
                <a:spcPct val="150000"/>
              </a:lnSpc>
              <a:buFont typeface="Wingdings" panose="05000000000000000000" pitchFamily="2" charset="2"/>
              <a:buChar char="v"/>
            </a:pPr>
            <a:r>
              <a:rPr lang="en-US" sz="2000" b="0" i="0" dirty="0">
                <a:effectLst/>
                <a:latin typeface="Source Serif Pro" panose="020B0604020202020204" pitchFamily="18" charset="0"/>
              </a:rPr>
              <a:t>Manufacturing unit </a:t>
            </a:r>
          </a:p>
          <a:p>
            <a:pPr marL="1254125" indent="-442913">
              <a:lnSpc>
                <a:spcPct val="150000"/>
              </a:lnSpc>
              <a:buFont typeface="Wingdings" panose="05000000000000000000" pitchFamily="2" charset="2"/>
              <a:buChar char="v"/>
            </a:pPr>
            <a:r>
              <a:rPr lang="en-US" sz="2000" dirty="0">
                <a:latin typeface="Source Serif Pro" panose="020B0604020202020204" pitchFamily="18" charset="0"/>
              </a:rPr>
              <a:t>S</a:t>
            </a:r>
            <a:r>
              <a:rPr lang="en-US" sz="2000" b="0" i="0" dirty="0">
                <a:effectLst/>
                <a:latin typeface="Source Serif Pro" panose="020B0604020202020204" pitchFamily="18" charset="0"/>
              </a:rPr>
              <a:t>ales branch</a:t>
            </a:r>
          </a:p>
          <a:p>
            <a:pPr marL="342900" indent="-342900">
              <a:lnSpc>
                <a:spcPct val="150000"/>
              </a:lnSpc>
              <a:buFont typeface="Arial" panose="020B0604020202020204" pitchFamily="34" charset="0"/>
              <a:buChar char="•"/>
            </a:pPr>
            <a:r>
              <a:rPr lang="en-US" sz="2000" b="0" i="0" dirty="0">
                <a:effectLst/>
                <a:latin typeface="Source Serif Pro" panose="020B0604020202020204" pitchFamily="18" charset="0"/>
              </a:rPr>
              <a:t>Plant is responsible for planning, procurement, distribution of goods &amp; services to customers or other resources of an organization under one company code.</a:t>
            </a:r>
          </a:p>
          <a:p>
            <a:pPr marL="342900" indent="-342900">
              <a:lnSpc>
                <a:spcPct val="150000"/>
              </a:lnSpc>
              <a:buFont typeface="Arial" panose="020B0604020202020204" pitchFamily="34" charset="0"/>
              <a:buChar char="•"/>
            </a:pPr>
            <a:r>
              <a:rPr lang="en-US" sz="2000" b="0" i="0" dirty="0">
                <a:effectLst/>
                <a:latin typeface="Source Serif Pro" panose="020B0604020202020204" pitchFamily="18" charset="0"/>
              </a:rPr>
              <a:t>From material management view, plant can be defined as a location that holds valued stock.</a:t>
            </a:r>
          </a:p>
          <a:p>
            <a:pPr marL="342900" indent="-342900">
              <a:lnSpc>
                <a:spcPct val="150000"/>
              </a:lnSpc>
              <a:buFont typeface="Arial" panose="020B0604020202020204" pitchFamily="34" charset="0"/>
              <a:buChar char="•"/>
            </a:pPr>
            <a:endParaRPr lang="en-US" sz="2000" dirty="0">
              <a:latin typeface="Source Serif Pro" panose="020B0604020202020204" pitchFamily="18" charset="0"/>
            </a:endParaRPr>
          </a:p>
        </p:txBody>
      </p:sp>
    </p:spTree>
    <p:extLst>
      <p:ext uri="{BB962C8B-B14F-4D97-AF65-F5344CB8AC3E}">
        <p14:creationId xmlns:p14="http://schemas.microsoft.com/office/powerpoint/2010/main" val="17086092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05" name="TextBox 304">
            <a:extLst>
              <a:ext uri="{FF2B5EF4-FFF2-40B4-BE49-F238E27FC236}">
                <a16:creationId xmlns:a16="http://schemas.microsoft.com/office/drawing/2014/main" id="{655C2CF0-C9C7-9913-444B-A3B777558570}"/>
              </a:ext>
            </a:extLst>
          </p:cNvPr>
          <p:cNvSpPr txBox="1"/>
          <p:nvPr/>
        </p:nvSpPr>
        <p:spPr>
          <a:xfrm>
            <a:off x="118622" y="866660"/>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Request for quotation/ quotation</a:t>
            </a:r>
          </a:p>
        </p:txBody>
      </p:sp>
      <p:sp>
        <p:nvSpPr>
          <p:cNvPr id="4" name="TextBox 3">
            <a:extLst>
              <a:ext uri="{FF2B5EF4-FFF2-40B4-BE49-F238E27FC236}">
                <a16:creationId xmlns:a16="http://schemas.microsoft.com/office/drawing/2014/main" id="{DE112A64-ED21-95BE-F27F-71D169B3D9AA}"/>
              </a:ext>
            </a:extLst>
          </p:cNvPr>
          <p:cNvSpPr txBox="1"/>
          <p:nvPr/>
        </p:nvSpPr>
        <p:spPr>
          <a:xfrm>
            <a:off x="557980" y="1727527"/>
            <a:ext cx="11076039" cy="3788088"/>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b="0" i="0" dirty="0">
                <a:solidFill>
                  <a:srgbClr val="000000"/>
                </a:solidFill>
                <a:effectLst/>
                <a:latin typeface="Source Sans Pro" panose="020B0503030403020204" pitchFamily="34" charset="0"/>
                <a:ea typeface="Source Sans Pro" panose="020B0503030403020204" pitchFamily="34" charset="0"/>
              </a:rPr>
              <a:t>Request for quotation is a form of invitation that is sent to the vendors to submit a quotation indicating their pricing and terms and conditions.</a:t>
            </a:r>
          </a:p>
          <a:p>
            <a:pPr marL="285750" indent="-285750" algn="just">
              <a:lnSpc>
                <a:spcPct val="150000"/>
              </a:lnSpc>
              <a:buFont typeface="Wingdings" panose="05000000000000000000" pitchFamily="2" charset="2"/>
              <a:buChar char="v"/>
            </a:pPr>
            <a:r>
              <a:rPr lang="en-US" b="0" i="0" dirty="0">
                <a:solidFill>
                  <a:srgbClr val="000000"/>
                </a:solidFill>
                <a:effectLst/>
                <a:latin typeface="Source Sans Pro" panose="020B0503030403020204" pitchFamily="34" charset="0"/>
                <a:ea typeface="Source Sans Pro" panose="020B0503030403020204" pitchFamily="34" charset="0"/>
              </a:rPr>
              <a:t>It contains details about goods or services, quantity, date of delivery, and date of bid on which it is to be submitted.</a:t>
            </a:r>
          </a:p>
          <a:p>
            <a:pPr marL="285750" indent="-285750" algn="just">
              <a:lnSpc>
                <a:spcPct val="150000"/>
              </a:lnSpc>
              <a:buFont typeface="Wingdings" panose="05000000000000000000" pitchFamily="2" charset="2"/>
              <a:buChar char="v"/>
            </a:pPr>
            <a:r>
              <a:rPr lang="en-US" b="0" i="0" dirty="0">
                <a:solidFill>
                  <a:srgbClr val="000000"/>
                </a:solidFill>
                <a:effectLst/>
                <a:latin typeface="Source Sans Pro" panose="020B0503030403020204" pitchFamily="34" charset="0"/>
                <a:ea typeface="Source Sans Pro" panose="020B0503030403020204" pitchFamily="34" charset="0"/>
              </a:rPr>
              <a:t>Quotation is a reply by a vendor in response to a request for quotation.</a:t>
            </a:r>
          </a:p>
          <a:p>
            <a:pPr marL="285750" indent="-285750" algn="just">
              <a:lnSpc>
                <a:spcPct val="150000"/>
              </a:lnSpc>
              <a:buFont typeface="Wingdings" panose="05000000000000000000" pitchFamily="2" charset="2"/>
              <a:buChar char="v"/>
            </a:pPr>
            <a:endParaRPr lang="en-US" b="0" i="0" dirty="0">
              <a:solidFill>
                <a:srgbClr val="000000"/>
              </a:solidFill>
              <a:effectLst/>
              <a:latin typeface="Source Sans Pro" panose="020B0503030403020204" pitchFamily="34" charset="0"/>
              <a:ea typeface="Source Sans Pro" panose="020B0503030403020204" pitchFamily="34" charset="0"/>
            </a:endParaRPr>
          </a:p>
          <a:p>
            <a:pPr algn="just">
              <a:lnSpc>
                <a:spcPct val="150000"/>
              </a:lnSpc>
            </a:pPr>
            <a:r>
              <a:rPr lang="en-US" b="0" i="0" dirty="0">
                <a:solidFill>
                  <a:srgbClr val="000000"/>
                </a:solidFill>
                <a:effectLst/>
                <a:latin typeface="Source Sans Pro" panose="020B0503030403020204" pitchFamily="34" charset="0"/>
                <a:ea typeface="Source Sans Pro" panose="020B0503030403020204" pitchFamily="34" charset="0"/>
              </a:rPr>
              <a:t>An RFQ can be created by the following two ways −</a:t>
            </a:r>
          </a:p>
          <a:p>
            <a:pPr marL="742950" lvl="1" indent="-285750" algn="just">
              <a:lnSpc>
                <a:spcPct val="150000"/>
              </a:lnSpc>
              <a:buFont typeface="Arial" panose="020B0604020202020204" pitchFamily="34" charset="0"/>
              <a:buChar char="•"/>
            </a:pPr>
            <a:r>
              <a:rPr lang="en-US" b="0" i="0" dirty="0">
                <a:solidFill>
                  <a:srgbClr val="000000"/>
                </a:solidFill>
                <a:effectLst/>
                <a:latin typeface="Source Sans Pro" panose="020B0503030403020204" pitchFamily="34" charset="0"/>
                <a:ea typeface="Source Sans Pro" panose="020B0503030403020204" pitchFamily="34" charset="0"/>
              </a:rPr>
              <a:t>Manually</a:t>
            </a:r>
          </a:p>
          <a:p>
            <a:pPr marL="742950" lvl="1" indent="-285750" algn="just">
              <a:lnSpc>
                <a:spcPct val="150000"/>
              </a:lnSpc>
              <a:buFont typeface="Arial" panose="020B0604020202020204" pitchFamily="34" charset="0"/>
              <a:buChar char="•"/>
            </a:pPr>
            <a:r>
              <a:rPr lang="en-US" b="0" i="0" dirty="0">
                <a:solidFill>
                  <a:srgbClr val="000000"/>
                </a:solidFill>
                <a:effectLst/>
                <a:latin typeface="Source Sans Pro" panose="020B0503030403020204" pitchFamily="34" charset="0"/>
                <a:ea typeface="Source Sans Pro" panose="020B0503030403020204" pitchFamily="34" charset="0"/>
              </a:rPr>
              <a:t>Automatically from Purchase Requisition</a:t>
            </a:r>
          </a:p>
        </p:txBody>
      </p:sp>
    </p:spTree>
    <p:extLst>
      <p:ext uri="{BB962C8B-B14F-4D97-AF65-F5344CB8AC3E}">
        <p14:creationId xmlns:p14="http://schemas.microsoft.com/office/powerpoint/2010/main" val="3620956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05" name="TextBox 304">
            <a:extLst>
              <a:ext uri="{FF2B5EF4-FFF2-40B4-BE49-F238E27FC236}">
                <a16:creationId xmlns:a16="http://schemas.microsoft.com/office/drawing/2014/main" id="{655C2CF0-C9C7-9913-444B-A3B777558570}"/>
              </a:ext>
            </a:extLst>
          </p:cNvPr>
          <p:cNvSpPr txBox="1"/>
          <p:nvPr/>
        </p:nvSpPr>
        <p:spPr>
          <a:xfrm>
            <a:off x="274421" y="958086"/>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Processing Quotations</a:t>
            </a:r>
          </a:p>
        </p:txBody>
      </p:sp>
      <p:pic>
        <p:nvPicPr>
          <p:cNvPr id="4" name="Picture 3">
            <a:extLst>
              <a:ext uri="{FF2B5EF4-FFF2-40B4-BE49-F238E27FC236}">
                <a16:creationId xmlns:a16="http://schemas.microsoft.com/office/drawing/2014/main" id="{88335CC0-BAF0-A719-0370-5AB6247C642C}"/>
              </a:ext>
            </a:extLst>
          </p:cNvPr>
          <p:cNvPicPr>
            <a:picLocks noChangeAspect="1"/>
          </p:cNvPicPr>
          <p:nvPr/>
        </p:nvPicPr>
        <p:blipFill>
          <a:blip r:embed="rId2"/>
          <a:stretch>
            <a:fillRect/>
          </a:stretch>
        </p:blipFill>
        <p:spPr>
          <a:xfrm>
            <a:off x="2005781" y="1650068"/>
            <a:ext cx="7885308" cy="4784520"/>
          </a:xfrm>
          <a:prstGeom prst="rect">
            <a:avLst/>
          </a:prstGeom>
        </p:spPr>
      </p:pic>
    </p:spTree>
    <p:extLst>
      <p:ext uri="{BB962C8B-B14F-4D97-AF65-F5344CB8AC3E}">
        <p14:creationId xmlns:p14="http://schemas.microsoft.com/office/powerpoint/2010/main" val="435988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05" name="TextBox 304">
            <a:extLst>
              <a:ext uri="{FF2B5EF4-FFF2-40B4-BE49-F238E27FC236}">
                <a16:creationId xmlns:a16="http://schemas.microsoft.com/office/drawing/2014/main" id="{655C2CF0-C9C7-9913-444B-A3B777558570}"/>
              </a:ext>
            </a:extLst>
          </p:cNvPr>
          <p:cNvSpPr txBox="1"/>
          <p:nvPr/>
        </p:nvSpPr>
        <p:spPr>
          <a:xfrm>
            <a:off x="274421" y="958086"/>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Processing Purchase Orders</a:t>
            </a:r>
          </a:p>
        </p:txBody>
      </p:sp>
      <p:pic>
        <p:nvPicPr>
          <p:cNvPr id="3" name="Picture 2">
            <a:extLst>
              <a:ext uri="{FF2B5EF4-FFF2-40B4-BE49-F238E27FC236}">
                <a16:creationId xmlns:a16="http://schemas.microsoft.com/office/drawing/2014/main" id="{61633005-701E-237C-18C2-B84FF8AC9070}"/>
              </a:ext>
            </a:extLst>
          </p:cNvPr>
          <p:cNvPicPr>
            <a:picLocks noChangeAspect="1"/>
          </p:cNvPicPr>
          <p:nvPr/>
        </p:nvPicPr>
        <p:blipFill>
          <a:blip r:embed="rId2"/>
          <a:stretch>
            <a:fillRect/>
          </a:stretch>
        </p:blipFill>
        <p:spPr>
          <a:xfrm>
            <a:off x="1989615" y="1902542"/>
            <a:ext cx="8212769" cy="4321296"/>
          </a:xfrm>
          <a:prstGeom prst="rect">
            <a:avLst/>
          </a:prstGeom>
        </p:spPr>
      </p:pic>
    </p:spTree>
    <p:extLst>
      <p:ext uri="{BB962C8B-B14F-4D97-AF65-F5344CB8AC3E}">
        <p14:creationId xmlns:p14="http://schemas.microsoft.com/office/powerpoint/2010/main" val="3643473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05" name="TextBox 304">
            <a:extLst>
              <a:ext uri="{FF2B5EF4-FFF2-40B4-BE49-F238E27FC236}">
                <a16:creationId xmlns:a16="http://schemas.microsoft.com/office/drawing/2014/main" id="{655C2CF0-C9C7-9913-444B-A3B777558570}"/>
              </a:ext>
            </a:extLst>
          </p:cNvPr>
          <p:cNvSpPr txBox="1"/>
          <p:nvPr/>
        </p:nvSpPr>
        <p:spPr>
          <a:xfrm>
            <a:off x="274421" y="958086"/>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Inventory management</a:t>
            </a:r>
          </a:p>
        </p:txBody>
      </p:sp>
      <p:pic>
        <p:nvPicPr>
          <p:cNvPr id="4" name="Picture 3">
            <a:extLst>
              <a:ext uri="{FF2B5EF4-FFF2-40B4-BE49-F238E27FC236}">
                <a16:creationId xmlns:a16="http://schemas.microsoft.com/office/drawing/2014/main" id="{0448DC59-A63F-B273-73CD-404699ADF349}"/>
              </a:ext>
            </a:extLst>
          </p:cNvPr>
          <p:cNvPicPr>
            <a:picLocks noChangeAspect="1"/>
          </p:cNvPicPr>
          <p:nvPr/>
        </p:nvPicPr>
        <p:blipFill>
          <a:blip r:embed="rId2"/>
          <a:stretch>
            <a:fillRect/>
          </a:stretch>
        </p:blipFill>
        <p:spPr>
          <a:xfrm>
            <a:off x="1769618" y="1843548"/>
            <a:ext cx="8888738" cy="4513007"/>
          </a:xfrm>
          <a:prstGeom prst="rect">
            <a:avLst/>
          </a:prstGeom>
        </p:spPr>
      </p:pic>
    </p:spTree>
    <p:extLst>
      <p:ext uri="{BB962C8B-B14F-4D97-AF65-F5344CB8AC3E}">
        <p14:creationId xmlns:p14="http://schemas.microsoft.com/office/powerpoint/2010/main" val="24898436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05" name="TextBox 304">
            <a:extLst>
              <a:ext uri="{FF2B5EF4-FFF2-40B4-BE49-F238E27FC236}">
                <a16:creationId xmlns:a16="http://schemas.microsoft.com/office/drawing/2014/main" id="{655C2CF0-C9C7-9913-444B-A3B777558570}"/>
              </a:ext>
            </a:extLst>
          </p:cNvPr>
          <p:cNvSpPr txBox="1"/>
          <p:nvPr/>
        </p:nvSpPr>
        <p:spPr>
          <a:xfrm>
            <a:off x="274421" y="958086"/>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Documents for goods movements</a:t>
            </a:r>
          </a:p>
        </p:txBody>
      </p:sp>
      <p:pic>
        <p:nvPicPr>
          <p:cNvPr id="3" name="Picture 2">
            <a:extLst>
              <a:ext uri="{FF2B5EF4-FFF2-40B4-BE49-F238E27FC236}">
                <a16:creationId xmlns:a16="http://schemas.microsoft.com/office/drawing/2014/main" id="{56F71960-817E-265C-A116-A45F5A0D37B3}"/>
              </a:ext>
            </a:extLst>
          </p:cNvPr>
          <p:cNvPicPr>
            <a:picLocks noChangeAspect="1"/>
          </p:cNvPicPr>
          <p:nvPr/>
        </p:nvPicPr>
        <p:blipFill>
          <a:blip r:embed="rId2"/>
          <a:stretch>
            <a:fillRect/>
          </a:stretch>
        </p:blipFill>
        <p:spPr>
          <a:xfrm>
            <a:off x="2483807" y="1870000"/>
            <a:ext cx="7224386" cy="4474852"/>
          </a:xfrm>
          <a:prstGeom prst="rect">
            <a:avLst/>
          </a:prstGeom>
        </p:spPr>
      </p:pic>
    </p:spTree>
    <p:extLst>
      <p:ext uri="{BB962C8B-B14F-4D97-AF65-F5344CB8AC3E}">
        <p14:creationId xmlns:p14="http://schemas.microsoft.com/office/powerpoint/2010/main" val="15875674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05" name="TextBox 304">
            <a:extLst>
              <a:ext uri="{FF2B5EF4-FFF2-40B4-BE49-F238E27FC236}">
                <a16:creationId xmlns:a16="http://schemas.microsoft.com/office/drawing/2014/main" id="{655C2CF0-C9C7-9913-444B-A3B777558570}"/>
              </a:ext>
            </a:extLst>
          </p:cNvPr>
          <p:cNvSpPr txBox="1"/>
          <p:nvPr/>
        </p:nvSpPr>
        <p:spPr>
          <a:xfrm>
            <a:off x="274421" y="958086"/>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Inventory management</a:t>
            </a:r>
          </a:p>
        </p:txBody>
      </p:sp>
      <p:sp>
        <p:nvSpPr>
          <p:cNvPr id="5" name="TextBox 4">
            <a:extLst>
              <a:ext uri="{FF2B5EF4-FFF2-40B4-BE49-F238E27FC236}">
                <a16:creationId xmlns:a16="http://schemas.microsoft.com/office/drawing/2014/main" id="{0A62F8CC-5574-5EC0-A4B3-4261216BAF1E}"/>
              </a:ext>
            </a:extLst>
          </p:cNvPr>
          <p:cNvSpPr txBox="1"/>
          <p:nvPr/>
        </p:nvSpPr>
        <p:spPr>
          <a:xfrm>
            <a:off x="722671" y="1997839"/>
            <a:ext cx="11067147" cy="4342086"/>
          </a:xfrm>
          <a:prstGeom prst="rect">
            <a:avLst/>
          </a:prstGeom>
          <a:noFill/>
        </p:spPr>
        <p:txBody>
          <a:bodyPr wrap="square">
            <a:spAutoFit/>
          </a:bodyPr>
          <a:lstStyle/>
          <a:p>
            <a:pPr marL="354013" indent="-354013" algn="just">
              <a:lnSpc>
                <a:spcPct val="150000"/>
              </a:lnSpc>
              <a:buFont typeface="Wingdings" panose="05000000000000000000" pitchFamily="2" charset="2"/>
              <a:buChar char="v"/>
            </a:pPr>
            <a:r>
              <a:rPr lang="en-US" b="0" i="0" dirty="0">
                <a:solidFill>
                  <a:srgbClr val="000000"/>
                </a:solidFill>
                <a:effectLst/>
                <a:latin typeface="Source Sans Pro" panose="020B0503030403020204" pitchFamily="34" charset="0"/>
                <a:ea typeface="Source Sans Pro" panose="020B0503030403020204" pitchFamily="34" charset="0"/>
              </a:rPr>
              <a:t>Inventory management deals with the management of stock, either on value or quantity basis.</a:t>
            </a:r>
          </a:p>
          <a:p>
            <a:pPr marL="354013" indent="-354013" algn="just">
              <a:lnSpc>
                <a:spcPct val="150000"/>
              </a:lnSpc>
              <a:buFont typeface="Wingdings" panose="05000000000000000000" pitchFamily="2" charset="2"/>
              <a:buChar char="v"/>
            </a:pPr>
            <a:r>
              <a:rPr lang="en-US" b="0" i="0" dirty="0">
                <a:solidFill>
                  <a:srgbClr val="000000"/>
                </a:solidFill>
                <a:effectLst/>
                <a:latin typeface="Source Sans Pro" panose="020B0503030403020204" pitchFamily="34" charset="0"/>
                <a:ea typeface="Source Sans Pro" panose="020B0503030403020204" pitchFamily="34" charset="0"/>
              </a:rPr>
              <a:t>It includes planning, entry, and keeping records of all the movements of goods.</a:t>
            </a:r>
          </a:p>
          <a:p>
            <a:pPr marL="354013" indent="-354013" algn="just">
              <a:lnSpc>
                <a:spcPct val="150000"/>
              </a:lnSpc>
              <a:buFont typeface="Wingdings" panose="05000000000000000000" pitchFamily="2" charset="2"/>
              <a:buChar char="v"/>
            </a:pPr>
            <a:r>
              <a:rPr lang="en-US" b="0" i="0" dirty="0">
                <a:solidFill>
                  <a:srgbClr val="000000"/>
                </a:solidFill>
                <a:effectLst/>
                <a:latin typeface="Source Sans Pro" panose="020B0503030403020204" pitchFamily="34" charset="0"/>
                <a:ea typeface="Source Sans Pro" panose="020B0503030403020204" pitchFamily="34" charset="0"/>
              </a:rPr>
              <a:t>Goods movement creates a document that updates all the stock quantity and value in the inventory that is known as the </a:t>
            </a:r>
            <a:r>
              <a:rPr lang="en-US" b="1" i="0" dirty="0">
                <a:solidFill>
                  <a:srgbClr val="000000"/>
                </a:solidFill>
                <a:effectLst/>
                <a:latin typeface="Source Sans Pro" panose="020B0503030403020204" pitchFamily="34" charset="0"/>
                <a:ea typeface="Source Sans Pro" panose="020B0503030403020204" pitchFamily="34" charset="0"/>
              </a:rPr>
              <a:t>material document</a:t>
            </a:r>
            <a:r>
              <a:rPr lang="en-US" b="0" i="0" dirty="0">
                <a:solidFill>
                  <a:srgbClr val="000000"/>
                </a:solidFill>
                <a:effectLst/>
                <a:latin typeface="Source Sans Pro" panose="020B0503030403020204" pitchFamily="34" charset="0"/>
                <a:ea typeface="Source Sans Pro" panose="020B0503030403020204" pitchFamily="34" charset="0"/>
              </a:rPr>
              <a:t>.</a:t>
            </a:r>
          </a:p>
          <a:p>
            <a:pPr marL="354013" indent="-354013" algn="just">
              <a:lnSpc>
                <a:spcPct val="150000"/>
              </a:lnSpc>
              <a:buFont typeface="Wingdings" panose="05000000000000000000" pitchFamily="2" charset="2"/>
              <a:buChar char="v"/>
            </a:pPr>
            <a:r>
              <a:rPr lang="en-US" b="0" i="0" dirty="0">
                <a:solidFill>
                  <a:srgbClr val="000000"/>
                </a:solidFill>
                <a:effectLst/>
                <a:latin typeface="Source Sans Pro" panose="020B0503030403020204" pitchFamily="34" charset="0"/>
                <a:ea typeface="Source Sans Pro" panose="020B0503030403020204" pitchFamily="34" charset="0"/>
              </a:rPr>
              <a:t>A material document is referred by a document number and document year.</a:t>
            </a:r>
          </a:p>
          <a:p>
            <a:pPr algn="just"/>
            <a:endParaRPr lang="en-US" b="0" i="0" dirty="0">
              <a:solidFill>
                <a:srgbClr val="000000"/>
              </a:solidFill>
              <a:effectLst/>
              <a:latin typeface="Source Sans Pro" panose="020B0503030403020204" pitchFamily="34" charset="0"/>
              <a:ea typeface="Source Sans Pro" panose="020B0503030403020204" pitchFamily="34" charset="0"/>
            </a:endParaRPr>
          </a:p>
          <a:p>
            <a:pPr algn="just"/>
            <a:r>
              <a:rPr lang="en-US" b="0" i="0" dirty="0">
                <a:solidFill>
                  <a:srgbClr val="000000"/>
                </a:solidFill>
                <a:effectLst/>
                <a:latin typeface="Source Sans Pro" panose="020B0503030403020204" pitchFamily="34" charset="0"/>
                <a:ea typeface="Source Sans Pro" panose="020B0503030403020204" pitchFamily="34" charset="0"/>
              </a:rPr>
              <a:t>One normally comes across the following terms while doing inventory management −</a:t>
            </a:r>
          </a:p>
          <a:p>
            <a:pPr marL="1254125" lvl="2" indent="-339725">
              <a:lnSpc>
                <a:spcPct val="150000"/>
              </a:lnSpc>
              <a:buFont typeface="Arial" panose="020B0604020202020204" pitchFamily="34" charset="0"/>
              <a:buChar char="•"/>
            </a:pPr>
            <a:r>
              <a:rPr lang="en-US" b="0" i="0" dirty="0">
                <a:solidFill>
                  <a:srgbClr val="000000"/>
                </a:solidFill>
                <a:effectLst/>
                <a:latin typeface="Source Sans Pro" panose="020B0503030403020204" pitchFamily="34" charset="0"/>
                <a:ea typeface="Source Sans Pro" panose="020B0503030403020204" pitchFamily="34" charset="0"/>
              </a:rPr>
              <a:t>Movement Type</a:t>
            </a:r>
          </a:p>
          <a:p>
            <a:pPr marL="1254125" lvl="2" indent="-339725">
              <a:lnSpc>
                <a:spcPct val="150000"/>
              </a:lnSpc>
              <a:buFont typeface="Arial" panose="020B0604020202020204" pitchFamily="34" charset="0"/>
              <a:buChar char="•"/>
            </a:pPr>
            <a:r>
              <a:rPr lang="en-US" b="0" i="0" dirty="0">
                <a:solidFill>
                  <a:srgbClr val="000000"/>
                </a:solidFill>
                <a:effectLst/>
                <a:latin typeface="Source Sans Pro" panose="020B0503030403020204" pitchFamily="34" charset="0"/>
                <a:ea typeface="Source Sans Pro" panose="020B0503030403020204" pitchFamily="34" charset="0"/>
              </a:rPr>
              <a:t>Goods Receipt</a:t>
            </a:r>
          </a:p>
          <a:p>
            <a:pPr marL="1254125" lvl="2" indent="-339725">
              <a:lnSpc>
                <a:spcPct val="150000"/>
              </a:lnSpc>
              <a:buFont typeface="Arial" panose="020B0604020202020204" pitchFamily="34" charset="0"/>
              <a:buChar char="•"/>
            </a:pPr>
            <a:r>
              <a:rPr lang="en-US" b="0" i="0" dirty="0">
                <a:solidFill>
                  <a:srgbClr val="000000"/>
                </a:solidFill>
                <a:effectLst/>
                <a:latin typeface="Source Sans Pro" panose="020B0503030403020204" pitchFamily="34" charset="0"/>
                <a:ea typeface="Source Sans Pro" panose="020B0503030403020204" pitchFamily="34" charset="0"/>
              </a:rPr>
              <a:t>Reservation</a:t>
            </a:r>
          </a:p>
          <a:p>
            <a:pPr marL="1254125" lvl="2" indent="-339725">
              <a:lnSpc>
                <a:spcPct val="150000"/>
              </a:lnSpc>
              <a:buFont typeface="Arial" panose="020B0604020202020204" pitchFamily="34" charset="0"/>
              <a:buChar char="•"/>
            </a:pPr>
            <a:r>
              <a:rPr lang="en-US" b="0" i="0" dirty="0">
                <a:solidFill>
                  <a:srgbClr val="000000"/>
                </a:solidFill>
                <a:effectLst/>
                <a:latin typeface="Source Sans Pro" panose="020B0503030403020204" pitchFamily="34" charset="0"/>
                <a:ea typeface="Source Sans Pro" panose="020B0503030403020204" pitchFamily="34" charset="0"/>
              </a:rPr>
              <a:t>Goods Issue</a:t>
            </a:r>
          </a:p>
        </p:txBody>
      </p:sp>
    </p:spTree>
    <p:extLst>
      <p:ext uri="{BB962C8B-B14F-4D97-AF65-F5344CB8AC3E}">
        <p14:creationId xmlns:p14="http://schemas.microsoft.com/office/powerpoint/2010/main" val="833592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05" name="TextBox 304">
            <a:extLst>
              <a:ext uri="{FF2B5EF4-FFF2-40B4-BE49-F238E27FC236}">
                <a16:creationId xmlns:a16="http://schemas.microsoft.com/office/drawing/2014/main" id="{655C2CF0-C9C7-9913-444B-A3B777558570}"/>
              </a:ext>
            </a:extLst>
          </p:cNvPr>
          <p:cNvSpPr txBox="1"/>
          <p:nvPr/>
        </p:nvSpPr>
        <p:spPr>
          <a:xfrm>
            <a:off x="274421" y="958086"/>
            <a:ext cx="11515397" cy="769441"/>
          </a:xfrm>
          <a:prstGeom prst="rect">
            <a:avLst/>
          </a:prstGeom>
          <a:noFill/>
        </p:spPr>
        <p:txBody>
          <a:bodyPr wrap="square" rtlCol="0">
            <a:spAutoFit/>
          </a:bodyPr>
          <a:lstStyle/>
          <a:p>
            <a:pPr>
              <a:lnSpc>
                <a:spcPct val="150000"/>
              </a:lnSpc>
              <a:spcAft>
                <a:spcPts val="800"/>
              </a:spcAft>
            </a:pPr>
            <a:r>
              <a:rPr lang="en-US" sz="3200" b="1" dirty="0">
                <a:latin typeface="Source Serif Pro" panose="020B0604020202020204" pitchFamily="18" charset="0"/>
              </a:rPr>
              <a:t>Posting procedure for goods receipt</a:t>
            </a:r>
            <a:endParaRPr lang="en-IN" sz="3200" b="1" dirty="0">
              <a:latin typeface="Source Serif Pro" panose="020B0604020202020204" pitchFamily="18" charset="0"/>
            </a:endParaRPr>
          </a:p>
        </p:txBody>
      </p:sp>
      <p:sp>
        <p:nvSpPr>
          <p:cNvPr id="26" name="object 3">
            <a:extLst>
              <a:ext uri="{FF2B5EF4-FFF2-40B4-BE49-F238E27FC236}">
                <a16:creationId xmlns:a16="http://schemas.microsoft.com/office/drawing/2014/main" id="{6FAEFE50-5324-EFFE-273E-A8DFBB1A5D3E}"/>
              </a:ext>
            </a:extLst>
          </p:cNvPr>
          <p:cNvSpPr/>
          <p:nvPr/>
        </p:nvSpPr>
        <p:spPr>
          <a:xfrm>
            <a:off x="3330972" y="1986609"/>
            <a:ext cx="2825750" cy="1564005"/>
          </a:xfrm>
          <a:custGeom>
            <a:avLst/>
            <a:gdLst/>
            <a:ahLst/>
            <a:cxnLst/>
            <a:rect l="l" t="t" r="r" b="b"/>
            <a:pathLst>
              <a:path w="2825750" h="1564004">
                <a:moveTo>
                  <a:pt x="2825496" y="0"/>
                </a:moveTo>
                <a:lnTo>
                  <a:pt x="0" y="0"/>
                </a:lnTo>
                <a:lnTo>
                  <a:pt x="0" y="1563624"/>
                </a:lnTo>
                <a:lnTo>
                  <a:pt x="2825496" y="1563624"/>
                </a:lnTo>
                <a:lnTo>
                  <a:pt x="2825496" y="0"/>
                </a:lnTo>
                <a:close/>
              </a:path>
            </a:pathLst>
          </a:custGeom>
          <a:solidFill>
            <a:srgbClr val="CECECE"/>
          </a:solidFill>
        </p:spPr>
        <p:txBody>
          <a:bodyPr wrap="square" lIns="0" tIns="0" rIns="0" bIns="0" rtlCol="0"/>
          <a:lstStyle/>
          <a:p>
            <a:endParaRPr/>
          </a:p>
        </p:txBody>
      </p:sp>
      <p:sp>
        <p:nvSpPr>
          <p:cNvPr id="27" name="object 4">
            <a:extLst>
              <a:ext uri="{FF2B5EF4-FFF2-40B4-BE49-F238E27FC236}">
                <a16:creationId xmlns:a16="http://schemas.microsoft.com/office/drawing/2014/main" id="{5AE5D0BF-A7D5-7BE7-F9FF-DE8C4BFD3463}"/>
              </a:ext>
            </a:extLst>
          </p:cNvPr>
          <p:cNvSpPr txBox="1"/>
          <p:nvPr/>
        </p:nvSpPr>
        <p:spPr>
          <a:xfrm>
            <a:off x="3348245" y="1968892"/>
            <a:ext cx="2798445" cy="600710"/>
          </a:xfrm>
          <a:prstGeom prst="rect">
            <a:avLst/>
          </a:prstGeom>
        </p:spPr>
        <p:txBody>
          <a:bodyPr vert="horz" wrap="square" lIns="0" tIns="73025" rIns="0" bIns="0" rtlCol="0">
            <a:spAutoFit/>
          </a:bodyPr>
          <a:lstStyle/>
          <a:p>
            <a:pPr marL="649605" marR="481330" indent="-165100">
              <a:lnSpc>
                <a:spcPts val="2020"/>
              </a:lnSpc>
              <a:spcBef>
                <a:spcPts val="575"/>
              </a:spcBef>
            </a:pPr>
            <a:r>
              <a:rPr sz="2100" b="1" spc="-10" dirty="0">
                <a:latin typeface="Arial"/>
                <a:cs typeface="Arial"/>
              </a:rPr>
              <a:t>Stock</a:t>
            </a:r>
            <a:r>
              <a:rPr sz="2100" b="1" dirty="0">
                <a:latin typeface="Arial"/>
                <a:cs typeface="Arial"/>
              </a:rPr>
              <a:t> </a:t>
            </a:r>
            <a:r>
              <a:rPr sz="2100" b="1" spc="-10" dirty="0">
                <a:latin typeface="Arial"/>
                <a:cs typeface="Arial"/>
              </a:rPr>
              <a:t>account </a:t>
            </a:r>
            <a:r>
              <a:rPr sz="2100" b="1" spc="-570" dirty="0">
                <a:latin typeface="Arial"/>
                <a:cs typeface="Arial"/>
              </a:rPr>
              <a:t> </a:t>
            </a:r>
            <a:r>
              <a:rPr sz="2100" b="1" spc="-5" dirty="0">
                <a:latin typeface="Arial"/>
                <a:cs typeface="Arial"/>
              </a:rPr>
              <a:t>Stock</a:t>
            </a:r>
            <a:r>
              <a:rPr sz="2100" b="1" spc="25" dirty="0">
                <a:latin typeface="Arial"/>
                <a:cs typeface="Arial"/>
              </a:rPr>
              <a:t> </a:t>
            </a:r>
            <a:r>
              <a:rPr sz="2100" b="1" spc="5" dirty="0">
                <a:latin typeface="Arial"/>
                <a:cs typeface="Arial"/>
              </a:rPr>
              <a:t>value</a:t>
            </a:r>
            <a:endParaRPr sz="2100">
              <a:latin typeface="Arial"/>
              <a:cs typeface="Arial"/>
            </a:endParaRPr>
          </a:p>
        </p:txBody>
      </p:sp>
      <p:grpSp>
        <p:nvGrpSpPr>
          <p:cNvPr id="28" name="object 5">
            <a:extLst>
              <a:ext uri="{FF2B5EF4-FFF2-40B4-BE49-F238E27FC236}">
                <a16:creationId xmlns:a16="http://schemas.microsoft.com/office/drawing/2014/main" id="{A8224B87-ED5A-0B0F-B5A1-BA5C9915C68B}"/>
              </a:ext>
            </a:extLst>
          </p:cNvPr>
          <p:cNvGrpSpPr/>
          <p:nvPr/>
        </p:nvGrpSpPr>
        <p:grpSpPr>
          <a:xfrm>
            <a:off x="3322845" y="1941904"/>
            <a:ext cx="2849245" cy="1633220"/>
            <a:chOff x="869696" y="1646935"/>
            <a:chExt cx="2849245" cy="1633220"/>
          </a:xfrm>
        </p:grpSpPr>
        <p:sp>
          <p:nvSpPr>
            <p:cNvPr id="29" name="object 6">
              <a:extLst>
                <a:ext uri="{FF2B5EF4-FFF2-40B4-BE49-F238E27FC236}">
                  <a16:creationId xmlns:a16="http://schemas.microsoft.com/office/drawing/2014/main" id="{AD5270D2-B43E-BF34-318D-75249E7E46E0}"/>
                </a:ext>
              </a:extLst>
            </p:cNvPr>
            <p:cNvSpPr/>
            <p:nvPr/>
          </p:nvSpPr>
          <p:spPr>
            <a:xfrm>
              <a:off x="882396" y="1677923"/>
              <a:ext cx="2823845" cy="1589405"/>
            </a:xfrm>
            <a:custGeom>
              <a:avLst/>
              <a:gdLst/>
              <a:ahLst/>
              <a:cxnLst/>
              <a:rect l="l" t="t" r="r" b="b"/>
              <a:pathLst>
                <a:path w="2823845" h="1589404">
                  <a:moveTo>
                    <a:pt x="2823844" y="0"/>
                  </a:moveTo>
                  <a:lnTo>
                    <a:pt x="0" y="0"/>
                  </a:lnTo>
                  <a:lnTo>
                    <a:pt x="0" y="1589404"/>
                  </a:lnTo>
                </a:path>
              </a:pathLst>
            </a:custGeom>
            <a:ln w="25400">
              <a:solidFill>
                <a:srgbClr val="FFFFFF"/>
              </a:solidFill>
            </a:ln>
          </p:spPr>
          <p:txBody>
            <a:bodyPr wrap="square" lIns="0" tIns="0" rIns="0" bIns="0" rtlCol="0"/>
            <a:lstStyle/>
            <a:p>
              <a:endParaRPr/>
            </a:p>
          </p:txBody>
        </p:sp>
        <p:sp>
          <p:nvSpPr>
            <p:cNvPr id="30" name="object 7">
              <a:extLst>
                <a:ext uri="{FF2B5EF4-FFF2-40B4-BE49-F238E27FC236}">
                  <a16:creationId xmlns:a16="http://schemas.microsoft.com/office/drawing/2014/main" id="{CFD6B74B-C491-A46E-6760-61A024573EAF}"/>
                </a:ext>
              </a:extLst>
            </p:cNvPr>
            <p:cNvSpPr/>
            <p:nvPr/>
          </p:nvSpPr>
          <p:spPr>
            <a:xfrm>
              <a:off x="882396" y="1659635"/>
              <a:ext cx="2823845" cy="1598930"/>
            </a:xfrm>
            <a:custGeom>
              <a:avLst/>
              <a:gdLst/>
              <a:ahLst/>
              <a:cxnLst/>
              <a:rect l="l" t="t" r="r" b="b"/>
              <a:pathLst>
                <a:path w="2823845" h="1598929">
                  <a:moveTo>
                    <a:pt x="0" y="1598549"/>
                  </a:moveTo>
                  <a:lnTo>
                    <a:pt x="2823844" y="1598549"/>
                  </a:lnTo>
                  <a:lnTo>
                    <a:pt x="2823844" y="0"/>
                  </a:lnTo>
                </a:path>
              </a:pathLst>
            </a:custGeom>
            <a:ln w="25400">
              <a:solidFill>
                <a:srgbClr val="5390A8"/>
              </a:solidFill>
            </a:ln>
          </p:spPr>
          <p:txBody>
            <a:bodyPr wrap="square" lIns="0" tIns="0" rIns="0" bIns="0" rtlCol="0"/>
            <a:lstStyle/>
            <a:p>
              <a:endParaRPr/>
            </a:p>
          </p:txBody>
        </p:sp>
        <p:sp>
          <p:nvSpPr>
            <p:cNvPr id="31" name="object 8">
              <a:extLst>
                <a:ext uri="{FF2B5EF4-FFF2-40B4-BE49-F238E27FC236}">
                  <a16:creationId xmlns:a16="http://schemas.microsoft.com/office/drawing/2014/main" id="{173C7C37-02A0-0CFB-1C64-C19A9BDD8F8B}"/>
                </a:ext>
              </a:extLst>
            </p:cNvPr>
            <p:cNvSpPr/>
            <p:nvPr/>
          </p:nvSpPr>
          <p:spPr>
            <a:xfrm>
              <a:off x="1046988" y="2290571"/>
              <a:ext cx="2505710" cy="850900"/>
            </a:xfrm>
            <a:custGeom>
              <a:avLst/>
              <a:gdLst/>
              <a:ahLst/>
              <a:cxnLst/>
              <a:rect l="l" t="t" r="r" b="b"/>
              <a:pathLst>
                <a:path w="2505710" h="850900">
                  <a:moveTo>
                    <a:pt x="0" y="0"/>
                  </a:moveTo>
                  <a:lnTo>
                    <a:pt x="2505456" y="0"/>
                  </a:lnTo>
                </a:path>
                <a:path w="2505710" h="850900">
                  <a:moveTo>
                    <a:pt x="1252728" y="27431"/>
                  </a:moveTo>
                  <a:lnTo>
                    <a:pt x="1252728" y="850391"/>
                  </a:lnTo>
                </a:path>
              </a:pathLst>
            </a:custGeom>
            <a:ln w="25400">
              <a:solidFill>
                <a:srgbClr val="000000"/>
              </a:solidFill>
            </a:ln>
          </p:spPr>
          <p:txBody>
            <a:bodyPr wrap="square" lIns="0" tIns="0" rIns="0" bIns="0" rtlCol="0"/>
            <a:lstStyle/>
            <a:p>
              <a:endParaRPr/>
            </a:p>
          </p:txBody>
        </p:sp>
        <p:sp>
          <p:nvSpPr>
            <p:cNvPr id="32" name="object 9">
              <a:extLst>
                <a:ext uri="{FF2B5EF4-FFF2-40B4-BE49-F238E27FC236}">
                  <a16:creationId xmlns:a16="http://schemas.microsoft.com/office/drawing/2014/main" id="{83D7A14D-2CC5-614D-0FCC-D2C319041C06}"/>
                </a:ext>
              </a:extLst>
            </p:cNvPr>
            <p:cNvSpPr/>
            <p:nvPr/>
          </p:nvSpPr>
          <p:spPr>
            <a:xfrm>
              <a:off x="1444752" y="2514599"/>
              <a:ext cx="329565" cy="457200"/>
            </a:xfrm>
            <a:custGeom>
              <a:avLst/>
              <a:gdLst/>
              <a:ahLst/>
              <a:cxnLst/>
              <a:rect l="l" t="t" r="r" b="b"/>
              <a:pathLst>
                <a:path w="329564" h="457200">
                  <a:moveTo>
                    <a:pt x="164591" y="0"/>
                  </a:moveTo>
                  <a:lnTo>
                    <a:pt x="0" y="227964"/>
                  </a:lnTo>
                  <a:lnTo>
                    <a:pt x="82295" y="227964"/>
                  </a:lnTo>
                  <a:lnTo>
                    <a:pt x="82295" y="457200"/>
                  </a:lnTo>
                  <a:lnTo>
                    <a:pt x="246887" y="457200"/>
                  </a:lnTo>
                  <a:lnTo>
                    <a:pt x="246887" y="227964"/>
                  </a:lnTo>
                  <a:lnTo>
                    <a:pt x="329184" y="227964"/>
                  </a:lnTo>
                  <a:lnTo>
                    <a:pt x="164591" y="0"/>
                  </a:lnTo>
                  <a:close/>
                </a:path>
              </a:pathLst>
            </a:custGeom>
            <a:solidFill>
              <a:srgbClr val="003366"/>
            </a:solidFill>
          </p:spPr>
          <p:txBody>
            <a:bodyPr wrap="square" lIns="0" tIns="0" rIns="0" bIns="0" rtlCol="0"/>
            <a:lstStyle/>
            <a:p>
              <a:endParaRPr/>
            </a:p>
          </p:txBody>
        </p:sp>
      </p:grpSp>
      <p:sp>
        <p:nvSpPr>
          <p:cNvPr id="33" name="object 10">
            <a:extLst>
              <a:ext uri="{FF2B5EF4-FFF2-40B4-BE49-F238E27FC236}">
                <a16:creationId xmlns:a16="http://schemas.microsoft.com/office/drawing/2014/main" id="{81952414-F01E-2FFF-EB68-94C2E087F1AC}"/>
              </a:ext>
            </a:extLst>
          </p:cNvPr>
          <p:cNvSpPr/>
          <p:nvPr/>
        </p:nvSpPr>
        <p:spPr>
          <a:xfrm>
            <a:off x="7326900" y="1895170"/>
            <a:ext cx="2825750" cy="1564005"/>
          </a:xfrm>
          <a:custGeom>
            <a:avLst/>
            <a:gdLst/>
            <a:ahLst/>
            <a:cxnLst/>
            <a:rect l="l" t="t" r="r" b="b"/>
            <a:pathLst>
              <a:path w="2825750" h="1564005">
                <a:moveTo>
                  <a:pt x="2825496" y="0"/>
                </a:moveTo>
                <a:lnTo>
                  <a:pt x="0" y="0"/>
                </a:lnTo>
                <a:lnTo>
                  <a:pt x="0" y="1563624"/>
                </a:lnTo>
                <a:lnTo>
                  <a:pt x="2825496" y="1563624"/>
                </a:lnTo>
                <a:lnTo>
                  <a:pt x="2825496" y="0"/>
                </a:lnTo>
                <a:close/>
              </a:path>
            </a:pathLst>
          </a:custGeom>
          <a:solidFill>
            <a:srgbClr val="CECECE"/>
          </a:solidFill>
        </p:spPr>
        <p:txBody>
          <a:bodyPr wrap="square" lIns="0" tIns="0" rIns="0" bIns="0" rtlCol="0"/>
          <a:lstStyle/>
          <a:p>
            <a:endParaRPr/>
          </a:p>
        </p:txBody>
      </p:sp>
      <p:sp>
        <p:nvSpPr>
          <p:cNvPr id="34" name="object 11">
            <a:extLst>
              <a:ext uri="{FF2B5EF4-FFF2-40B4-BE49-F238E27FC236}">
                <a16:creationId xmlns:a16="http://schemas.microsoft.com/office/drawing/2014/main" id="{578EC1CE-9DD6-78D8-F517-A62233D5C161}"/>
              </a:ext>
            </a:extLst>
          </p:cNvPr>
          <p:cNvSpPr txBox="1"/>
          <p:nvPr/>
        </p:nvSpPr>
        <p:spPr>
          <a:xfrm>
            <a:off x="7344172" y="2129674"/>
            <a:ext cx="2798445" cy="344170"/>
          </a:xfrm>
          <a:prstGeom prst="rect">
            <a:avLst/>
          </a:prstGeom>
        </p:spPr>
        <p:txBody>
          <a:bodyPr vert="horz" wrap="square" lIns="0" tIns="11430" rIns="0" bIns="0" rtlCol="0">
            <a:spAutoFit/>
          </a:bodyPr>
          <a:lstStyle/>
          <a:p>
            <a:pPr marL="151765">
              <a:spcBef>
                <a:spcPts val="90"/>
              </a:spcBef>
              <a:tabLst>
                <a:tab pos="488950" algn="l"/>
                <a:tab pos="2656840" algn="l"/>
              </a:tabLst>
            </a:pPr>
            <a:r>
              <a:rPr sz="2100" b="1" u="heavy" spc="-5" dirty="0">
                <a:uFill>
                  <a:solidFill>
                    <a:srgbClr val="000000"/>
                  </a:solidFill>
                </a:uFill>
                <a:latin typeface="Arial"/>
                <a:cs typeface="Arial"/>
              </a:rPr>
              <a:t> 	GR/IR</a:t>
            </a:r>
            <a:r>
              <a:rPr sz="2100" b="1" u="heavy" spc="-25" dirty="0">
                <a:uFill>
                  <a:solidFill>
                    <a:srgbClr val="000000"/>
                  </a:solidFill>
                </a:uFill>
                <a:latin typeface="Arial"/>
                <a:cs typeface="Arial"/>
              </a:rPr>
              <a:t> </a:t>
            </a:r>
            <a:r>
              <a:rPr sz="2100" b="1" u="heavy" spc="-15" dirty="0">
                <a:uFill>
                  <a:solidFill>
                    <a:srgbClr val="000000"/>
                  </a:solidFill>
                </a:uFill>
                <a:latin typeface="Arial"/>
                <a:cs typeface="Arial"/>
              </a:rPr>
              <a:t>clearing	</a:t>
            </a:r>
            <a:endParaRPr sz="2100">
              <a:latin typeface="Arial"/>
              <a:cs typeface="Arial"/>
            </a:endParaRPr>
          </a:p>
        </p:txBody>
      </p:sp>
      <p:grpSp>
        <p:nvGrpSpPr>
          <p:cNvPr id="35" name="object 12">
            <a:extLst>
              <a:ext uri="{FF2B5EF4-FFF2-40B4-BE49-F238E27FC236}">
                <a16:creationId xmlns:a16="http://schemas.microsoft.com/office/drawing/2014/main" id="{A40F5A1E-B50B-2172-D791-844E50C8484B}"/>
              </a:ext>
            </a:extLst>
          </p:cNvPr>
          <p:cNvGrpSpPr/>
          <p:nvPr/>
        </p:nvGrpSpPr>
        <p:grpSpPr>
          <a:xfrm>
            <a:off x="7318772" y="1850465"/>
            <a:ext cx="2849245" cy="1624330"/>
            <a:chOff x="4865623" y="1555496"/>
            <a:chExt cx="2849245" cy="1624330"/>
          </a:xfrm>
        </p:grpSpPr>
        <p:sp>
          <p:nvSpPr>
            <p:cNvPr id="36" name="object 13">
              <a:extLst>
                <a:ext uri="{FF2B5EF4-FFF2-40B4-BE49-F238E27FC236}">
                  <a16:creationId xmlns:a16="http://schemas.microsoft.com/office/drawing/2014/main" id="{7423648E-B820-0981-4E39-8A5E401B3008}"/>
                </a:ext>
              </a:extLst>
            </p:cNvPr>
            <p:cNvSpPr/>
            <p:nvPr/>
          </p:nvSpPr>
          <p:spPr>
            <a:xfrm>
              <a:off x="4878323" y="1586484"/>
              <a:ext cx="2823845" cy="1580515"/>
            </a:xfrm>
            <a:custGeom>
              <a:avLst/>
              <a:gdLst/>
              <a:ahLst/>
              <a:cxnLst/>
              <a:rect l="l" t="t" r="r" b="b"/>
              <a:pathLst>
                <a:path w="2823845" h="1580514">
                  <a:moveTo>
                    <a:pt x="2823845" y="0"/>
                  </a:moveTo>
                  <a:lnTo>
                    <a:pt x="0" y="0"/>
                  </a:lnTo>
                  <a:lnTo>
                    <a:pt x="0" y="1580388"/>
                  </a:lnTo>
                </a:path>
              </a:pathLst>
            </a:custGeom>
            <a:ln w="25400">
              <a:solidFill>
                <a:srgbClr val="FFFFFF"/>
              </a:solidFill>
            </a:ln>
          </p:spPr>
          <p:txBody>
            <a:bodyPr wrap="square" lIns="0" tIns="0" rIns="0" bIns="0" rtlCol="0"/>
            <a:lstStyle/>
            <a:p>
              <a:endParaRPr/>
            </a:p>
          </p:txBody>
        </p:sp>
        <p:sp>
          <p:nvSpPr>
            <p:cNvPr id="37" name="object 14">
              <a:extLst>
                <a:ext uri="{FF2B5EF4-FFF2-40B4-BE49-F238E27FC236}">
                  <a16:creationId xmlns:a16="http://schemas.microsoft.com/office/drawing/2014/main" id="{8380F1DF-7283-B1B7-9356-1B3DAFC6BA23}"/>
                </a:ext>
              </a:extLst>
            </p:cNvPr>
            <p:cNvSpPr/>
            <p:nvPr/>
          </p:nvSpPr>
          <p:spPr>
            <a:xfrm>
              <a:off x="4878323" y="1568196"/>
              <a:ext cx="2823845" cy="1590040"/>
            </a:xfrm>
            <a:custGeom>
              <a:avLst/>
              <a:gdLst/>
              <a:ahLst/>
              <a:cxnLst/>
              <a:rect l="l" t="t" r="r" b="b"/>
              <a:pathLst>
                <a:path w="2823845" h="1590039">
                  <a:moveTo>
                    <a:pt x="0" y="1589531"/>
                  </a:moveTo>
                  <a:lnTo>
                    <a:pt x="2823845" y="1589531"/>
                  </a:lnTo>
                  <a:lnTo>
                    <a:pt x="2823845" y="0"/>
                  </a:lnTo>
                </a:path>
              </a:pathLst>
            </a:custGeom>
            <a:ln w="25400">
              <a:solidFill>
                <a:srgbClr val="5390A8"/>
              </a:solidFill>
            </a:ln>
          </p:spPr>
          <p:txBody>
            <a:bodyPr wrap="square" lIns="0" tIns="0" rIns="0" bIns="0" rtlCol="0"/>
            <a:lstStyle/>
            <a:p>
              <a:endParaRPr/>
            </a:p>
          </p:txBody>
        </p:sp>
        <p:sp>
          <p:nvSpPr>
            <p:cNvPr id="38" name="object 15">
              <a:extLst>
                <a:ext uri="{FF2B5EF4-FFF2-40B4-BE49-F238E27FC236}">
                  <a16:creationId xmlns:a16="http://schemas.microsoft.com/office/drawing/2014/main" id="{317498DB-9B92-176C-21B2-85CDDFEFFFAF}"/>
                </a:ext>
              </a:extLst>
            </p:cNvPr>
            <p:cNvSpPr/>
            <p:nvPr/>
          </p:nvSpPr>
          <p:spPr>
            <a:xfrm>
              <a:off x="6295643" y="2217420"/>
              <a:ext cx="0" cy="822960"/>
            </a:xfrm>
            <a:custGeom>
              <a:avLst/>
              <a:gdLst/>
              <a:ahLst/>
              <a:cxnLst/>
              <a:rect l="l" t="t" r="r" b="b"/>
              <a:pathLst>
                <a:path h="822960">
                  <a:moveTo>
                    <a:pt x="0" y="0"/>
                  </a:moveTo>
                  <a:lnTo>
                    <a:pt x="0" y="822959"/>
                  </a:lnTo>
                </a:path>
              </a:pathLst>
            </a:custGeom>
            <a:ln w="25400">
              <a:solidFill>
                <a:srgbClr val="000000"/>
              </a:solidFill>
            </a:ln>
          </p:spPr>
          <p:txBody>
            <a:bodyPr wrap="square" lIns="0" tIns="0" rIns="0" bIns="0" rtlCol="0"/>
            <a:lstStyle/>
            <a:p>
              <a:endParaRPr/>
            </a:p>
          </p:txBody>
        </p:sp>
        <p:sp>
          <p:nvSpPr>
            <p:cNvPr id="39" name="object 16">
              <a:extLst>
                <a:ext uri="{FF2B5EF4-FFF2-40B4-BE49-F238E27FC236}">
                  <a16:creationId xmlns:a16="http://schemas.microsoft.com/office/drawing/2014/main" id="{F88A86B4-3FAD-B884-8ECC-7DC19777C65B}"/>
                </a:ext>
              </a:extLst>
            </p:cNvPr>
            <p:cNvSpPr/>
            <p:nvPr/>
          </p:nvSpPr>
          <p:spPr>
            <a:xfrm>
              <a:off x="6803135" y="2423160"/>
              <a:ext cx="329565" cy="457200"/>
            </a:xfrm>
            <a:custGeom>
              <a:avLst/>
              <a:gdLst/>
              <a:ahLst/>
              <a:cxnLst/>
              <a:rect l="l" t="t" r="r" b="b"/>
              <a:pathLst>
                <a:path w="329565" h="457200">
                  <a:moveTo>
                    <a:pt x="164592" y="0"/>
                  </a:moveTo>
                  <a:lnTo>
                    <a:pt x="0" y="227964"/>
                  </a:lnTo>
                  <a:lnTo>
                    <a:pt x="82296" y="227964"/>
                  </a:lnTo>
                  <a:lnTo>
                    <a:pt x="82296" y="457200"/>
                  </a:lnTo>
                  <a:lnTo>
                    <a:pt x="246888" y="457200"/>
                  </a:lnTo>
                  <a:lnTo>
                    <a:pt x="246888" y="227964"/>
                  </a:lnTo>
                  <a:lnTo>
                    <a:pt x="329184" y="227964"/>
                  </a:lnTo>
                  <a:lnTo>
                    <a:pt x="164592" y="0"/>
                  </a:lnTo>
                  <a:close/>
                </a:path>
              </a:pathLst>
            </a:custGeom>
            <a:solidFill>
              <a:srgbClr val="003366"/>
            </a:solidFill>
          </p:spPr>
          <p:txBody>
            <a:bodyPr wrap="square" lIns="0" tIns="0" rIns="0" bIns="0" rtlCol="0"/>
            <a:lstStyle/>
            <a:p>
              <a:endParaRPr/>
            </a:p>
          </p:txBody>
        </p:sp>
      </p:grpSp>
      <p:grpSp>
        <p:nvGrpSpPr>
          <p:cNvPr id="40" name="object 17">
            <a:extLst>
              <a:ext uri="{FF2B5EF4-FFF2-40B4-BE49-F238E27FC236}">
                <a16:creationId xmlns:a16="http://schemas.microsoft.com/office/drawing/2014/main" id="{8F593B94-A776-192E-D286-A9C046B90802}"/>
              </a:ext>
            </a:extLst>
          </p:cNvPr>
          <p:cNvGrpSpPr/>
          <p:nvPr/>
        </p:nvGrpSpPr>
        <p:grpSpPr>
          <a:xfrm>
            <a:off x="5343669" y="3944440"/>
            <a:ext cx="2840355" cy="1633220"/>
            <a:chOff x="2890520" y="3649471"/>
            <a:chExt cx="2840355" cy="1633220"/>
          </a:xfrm>
        </p:grpSpPr>
        <p:sp>
          <p:nvSpPr>
            <p:cNvPr id="41" name="object 18">
              <a:extLst>
                <a:ext uri="{FF2B5EF4-FFF2-40B4-BE49-F238E27FC236}">
                  <a16:creationId xmlns:a16="http://schemas.microsoft.com/office/drawing/2014/main" id="{67B3AFF2-68AD-BE15-E9B9-71E98AB2E201}"/>
                </a:ext>
              </a:extLst>
            </p:cNvPr>
            <p:cNvSpPr/>
            <p:nvPr/>
          </p:nvSpPr>
          <p:spPr>
            <a:xfrm>
              <a:off x="2898648" y="3694175"/>
              <a:ext cx="2816860" cy="1564005"/>
            </a:xfrm>
            <a:custGeom>
              <a:avLst/>
              <a:gdLst/>
              <a:ahLst/>
              <a:cxnLst/>
              <a:rect l="l" t="t" r="r" b="b"/>
              <a:pathLst>
                <a:path w="2816860" h="1564004">
                  <a:moveTo>
                    <a:pt x="2816352" y="0"/>
                  </a:moveTo>
                  <a:lnTo>
                    <a:pt x="0" y="0"/>
                  </a:lnTo>
                  <a:lnTo>
                    <a:pt x="0" y="1563624"/>
                  </a:lnTo>
                  <a:lnTo>
                    <a:pt x="2816352" y="1563624"/>
                  </a:lnTo>
                  <a:lnTo>
                    <a:pt x="2816352" y="0"/>
                  </a:lnTo>
                  <a:close/>
                </a:path>
              </a:pathLst>
            </a:custGeom>
            <a:solidFill>
              <a:srgbClr val="CECECE"/>
            </a:solidFill>
          </p:spPr>
          <p:txBody>
            <a:bodyPr wrap="square" lIns="0" tIns="0" rIns="0" bIns="0" rtlCol="0"/>
            <a:lstStyle/>
            <a:p>
              <a:endParaRPr/>
            </a:p>
          </p:txBody>
        </p:sp>
        <p:sp>
          <p:nvSpPr>
            <p:cNvPr id="42" name="object 19">
              <a:extLst>
                <a:ext uri="{FF2B5EF4-FFF2-40B4-BE49-F238E27FC236}">
                  <a16:creationId xmlns:a16="http://schemas.microsoft.com/office/drawing/2014/main" id="{2AFA4679-BB54-4D6C-F595-80B5B2C22FDE}"/>
                </a:ext>
              </a:extLst>
            </p:cNvPr>
            <p:cNvSpPr/>
            <p:nvPr/>
          </p:nvSpPr>
          <p:spPr>
            <a:xfrm>
              <a:off x="2903220" y="3680459"/>
              <a:ext cx="2814955" cy="1589405"/>
            </a:xfrm>
            <a:custGeom>
              <a:avLst/>
              <a:gdLst/>
              <a:ahLst/>
              <a:cxnLst/>
              <a:rect l="l" t="t" r="r" b="b"/>
              <a:pathLst>
                <a:path w="2814954" h="1589404">
                  <a:moveTo>
                    <a:pt x="2814828" y="0"/>
                  </a:moveTo>
                  <a:lnTo>
                    <a:pt x="0" y="0"/>
                  </a:lnTo>
                  <a:lnTo>
                    <a:pt x="0" y="1589405"/>
                  </a:lnTo>
                </a:path>
              </a:pathLst>
            </a:custGeom>
            <a:ln w="25400">
              <a:solidFill>
                <a:srgbClr val="FFFFFF"/>
              </a:solidFill>
            </a:ln>
          </p:spPr>
          <p:txBody>
            <a:bodyPr wrap="square" lIns="0" tIns="0" rIns="0" bIns="0" rtlCol="0"/>
            <a:lstStyle/>
            <a:p>
              <a:endParaRPr/>
            </a:p>
          </p:txBody>
        </p:sp>
        <p:sp>
          <p:nvSpPr>
            <p:cNvPr id="43" name="object 20">
              <a:extLst>
                <a:ext uri="{FF2B5EF4-FFF2-40B4-BE49-F238E27FC236}">
                  <a16:creationId xmlns:a16="http://schemas.microsoft.com/office/drawing/2014/main" id="{42A6C355-2A2E-738D-CBE6-0677C96E6FEA}"/>
                </a:ext>
              </a:extLst>
            </p:cNvPr>
            <p:cNvSpPr/>
            <p:nvPr/>
          </p:nvSpPr>
          <p:spPr>
            <a:xfrm>
              <a:off x="2903220" y="3662171"/>
              <a:ext cx="2814955" cy="1590040"/>
            </a:xfrm>
            <a:custGeom>
              <a:avLst/>
              <a:gdLst/>
              <a:ahLst/>
              <a:cxnLst/>
              <a:rect l="l" t="t" r="r" b="b"/>
              <a:pathLst>
                <a:path w="2814954" h="1590039">
                  <a:moveTo>
                    <a:pt x="0" y="1589531"/>
                  </a:moveTo>
                  <a:lnTo>
                    <a:pt x="2814828" y="1589531"/>
                  </a:lnTo>
                  <a:lnTo>
                    <a:pt x="2814828" y="0"/>
                  </a:lnTo>
                </a:path>
              </a:pathLst>
            </a:custGeom>
            <a:ln w="25400">
              <a:solidFill>
                <a:srgbClr val="5390A8"/>
              </a:solidFill>
            </a:ln>
          </p:spPr>
          <p:txBody>
            <a:bodyPr wrap="square" lIns="0" tIns="0" rIns="0" bIns="0" rtlCol="0"/>
            <a:lstStyle/>
            <a:p>
              <a:endParaRPr/>
            </a:p>
          </p:txBody>
        </p:sp>
        <p:sp>
          <p:nvSpPr>
            <p:cNvPr id="44" name="object 21">
              <a:extLst>
                <a:ext uri="{FF2B5EF4-FFF2-40B4-BE49-F238E27FC236}">
                  <a16:creationId xmlns:a16="http://schemas.microsoft.com/office/drawing/2014/main" id="{CAF4229E-F9C2-042C-3E7F-C1C3B174A88D}"/>
                </a:ext>
              </a:extLst>
            </p:cNvPr>
            <p:cNvSpPr/>
            <p:nvPr/>
          </p:nvSpPr>
          <p:spPr>
            <a:xfrm>
              <a:off x="4311396" y="4311395"/>
              <a:ext cx="0" cy="822960"/>
            </a:xfrm>
            <a:custGeom>
              <a:avLst/>
              <a:gdLst/>
              <a:ahLst/>
              <a:cxnLst/>
              <a:rect l="l" t="t" r="r" b="b"/>
              <a:pathLst>
                <a:path h="822960">
                  <a:moveTo>
                    <a:pt x="0" y="0"/>
                  </a:moveTo>
                  <a:lnTo>
                    <a:pt x="0" y="822959"/>
                  </a:lnTo>
                </a:path>
              </a:pathLst>
            </a:custGeom>
            <a:ln w="25400">
              <a:solidFill>
                <a:srgbClr val="000000"/>
              </a:solidFill>
            </a:ln>
          </p:spPr>
          <p:txBody>
            <a:bodyPr wrap="square" lIns="0" tIns="0" rIns="0" bIns="0" rtlCol="0"/>
            <a:lstStyle/>
            <a:p>
              <a:endParaRPr/>
            </a:p>
          </p:txBody>
        </p:sp>
        <p:sp>
          <p:nvSpPr>
            <p:cNvPr id="45" name="object 22">
              <a:extLst>
                <a:ext uri="{FF2B5EF4-FFF2-40B4-BE49-F238E27FC236}">
                  <a16:creationId xmlns:a16="http://schemas.microsoft.com/office/drawing/2014/main" id="{A35B3510-9AC7-2B44-F023-31D86111A41B}"/>
                </a:ext>
              </a:extLst>
            </p:cNvPr>
            <p:cNvSpPr/>
            <p:nvPr/>
          </p:nvSpPr>
          <p:spPr>
            <a:xfrm>
              <a:off x="3465576" y="4517135"/>
              <a:ext cx="1682750" cy="457200"/>
            </a:xfrm>
            <a:custGeom>
              <a:avLst/>
              <a:gdLst/>
              <a:ahLst/>
              <a:cxnLst/>
              <a:rect l="l" t="t" r="r" b="b"/>
              <a:pathLst>
                <a:path w="1682750" h="457200">
                  <a:moveTo>
                    <a:pt x="329184" y="227965"/>
                  </a:moveTo>
                  <a:lnTo>
                    <a:pt x="164592" y="0"/>
                  </a:lnTo>
                  <a:lnTo>
                    <a:pt x="0" y="227965"/>
                  </a:lnTo>
                  <a:lnTo>
                    <a:pt x="82296" y="227965"/>
                  </a:lnTo>
                  <a:lnTo>
                    <a:pt x="82296" y="457200"/>
                  </a:lnTo>
                  <a:lnTo>
                    <a:pt x="246888" y="457200"/>
                  </a:lnTo>
                  <a:lnTo>
                    <a:pt x="246888" y="227965"/>
                  </a:lnTo>
                  <a:lnTo>
                    <a:pt x="329184" y="227965"/>
                  </a:lnTo>
                  <a:close/>
                </a:path>
                <a:path w="1682750" h="457200">
                  <a:moveTo>
                    <a:pt x="1682496" y="227965"/>
                  </a:moveTo>
                  <a:lnTo>
                    <a:pt x="1517904" y="0"/>
                  </a:lnTo>
                  <a:lnTo>
                    <a:pt x="1353312" y="227965"/>
                  </a:lnTo>
                  <a:lnTo>
                    <a:pt x="1435608" y="227965"/>
                  </a:lnTo>
                  <a:lnTo>
                    <a:pt x="1435608" y="457200"/>
                  </a:lnTo>
                  <a:lnTo>
                    <a:pt x="1600200" y="457200"/>
                  </a:lnTo>
                  <a:lnTo>
                    <a:pt x="1600200" y="227965"/>
                  </a:lnTo>
                  <a:lnTo>
                    <a:pt x="1682496" y="227965"/>
                  </a:lnTo>
                  <a:close/>
                </a:path>
              </a:pathLst>
            </a:custGeom>
            <a:solidFill>
              <a:srgbClr val="003366"/>
            </a:solidFill>
          </p:spPr>
          <p:txBody>
            <a:bodyPr wrap="square" lIns="0" tIns="0" rIns="0" bIns="0" rtlCol="0"/>
            <a:lstStyle/>
            <a:p>
              <a:endParaRPr/>
            </a:p>
          </p:txBody>
        </p:sp>
      </p:grpSp>
      <p:sp>
        <p:nvSpPr>
          <p:cNvPr id="46" name="object 23">
            <a:extLst>
              <a:ext uri="{FF2B5EF4-FFF2-40B4-BE49-F238E27FC236}">
                <a16:creationId xmlns:a16="http://schemas.microsoft.com/office/drawing/2014/main" id="{F848215D-4304-0A5F-7776-4BB3958193E3}"/>
              </a:ext>
            </a:extLst>
          </p:cNvPr>
          <p:cNvSpPr txBox="1"/>
          <p:nvPr/>
        </p:nvSpPr>
        <p:spPr>
          <a:xfrm>
            <a:off x="3473402" y="4110050"/>
            <a:ext cx="4556760" cy="2272417"/>
          </a:xfrm>
          <a:prstGeom prst="rect">
            <a:avLst/>
          </a:prstGeom>
        </p:spPr>
        <p:txBody>
          <a:bodyPr vert="horz" wrap="square" lIns="0" tIns="129540" rIns="0" bIns="0" rtlCol="0">
            <a:spAutoFit/>
          </a:bodyPr>
          <a:lstStyle/>
          <a:p>
            <a:pPr marL="2025650" algn="ctr">
              <a:spcBef>
                <a:spcPts val="1020"/>
              </a:spcBef>
              <a:tabLst>
                <a:tab pos="4530725" algn="l"/>
              </a:tabLst>
            </a:pPr>
            <a:r>
              <a:rPr sz="2100" b="1" u="heavy" spc="-5" dirty="0">
                <a:uFill>
                  <a:solidFill>
                    <a:srgbClr val="000000"/>
                  </a:solidFill>
                </a:uFill>
                <a:latin typeface="Arial"/>
                <a:cs typeface="Arial"/>
              </a:rPr>
              <a:t> </a:t>
            </a:r>
            <a:r>
              <a:rPr sz="2100" b="1" u="heavy" spc="270" dirty="0">
                <a:uFill>
                  <a:solidFill>
                    <a:srgbClr val="000000"/>
                  </a:solidFill>
                </a:uFill>
                <a:latin typeface="Arial"/>
                <a:cs typeface="Arial"/>
              </a:rPr>
              <a:t> </a:t>
            </a:r>
            <a:r>
              <a:rPr sz="2100" b="1" u="heavy" spc="-20" dirty="0">
                <a:uFill>
                  <a:solidFill>
                    <a:srgbClr val="000000"/>
                  </a:solidFill>
                </a:uFill>
                <a:latin typeface="Arial"/>
                <a:cs typeface="Arial"/>
              </a:rPr>
              <a:t>Price</a:t>
            </a:r>
            <a:r>
              <a:rPr sz="2100" b="1" u="heavy" spc="25" dirty="0">
                <a:uFill>
                  <a:solidFill>
                    <a:srgbClr val="000000"/>
                  </a:solidFill>
                </a:uFill>
                <a:latin typeface="Arial"/>
                <a:cs typeface="Arial"/>
              </a:rPr>
              <a:t> </a:t>
            </a:r>
            <a:r>
              <a:rPr sz="2100" b="1" u="heavy" spc="-10" dirty="0">
                <a:uFill>
                  <a:solidFill>
                    <a:srgbClr val="000000"/>
                  </a:solidFill>
                </a:uFill>
                <a:latin typeface="Arial"/>
                <a:cs typeface="Arial"/>
              </a:rPr>
              <a:t>differences	</a:t>
            </a:r>
            <a:endParaRPr sz="2100" dirty="0">
              <a:latin typeface="Arial"/>
              <a:cs typeface="Arial"/>
            </a:endParaRPr>
          </a:p>
          <a:p>
            <a:pPr marL="2070100" algn="ctr">
              <a:spcBef>
                <a:spcPts val="1660"/>
              </a:spcBef>
              <a:tabLst>
                <a:tab pos="2746375" algn="l"/>
                <a:tab pos="3387725" algn="l"/>
                <a:tab pos="4064000" algn="l"/>
              </a:tabLst>
            </a:pPr>
            <a:r>
              <a:rPr sz="3650" b="1" spc="5" dirty="0">
                <a:latin typeface="Arial"/>
                <a:cs typeface="Arial"/>
              </a:rPr>
              <a:t>(	)	(	)</a:t>
            </a:r>
            <a:endParaRPr sz="3650" dirty="0">
              <a:latin typeface="Arial"/>
              <a:cs typeface="Arial"/>
            </a:endParaRPr>
          </a:p>
          <a:p>
            <a:pPr>
              <a:spcBef>
                <a:spcPts val="20"/>
              </a:spcBef>
            </a:pPr>
            <a:endParaRPr sz="4650" dirty="0">
              <a:latin typeface="Arial"/>
              <a:cs typeface="Arial"/>
            </a:endParaRPr>
          </a:p>
          <a:p>
            <a:pPr marL="12700"/>
            <a:r>
              <a:rPr sz="2100" b="1" dirty="0">
                <a:latin typeface="Arial"/>
                <a:cs typeface="Arial"/>
              </a:rPr>
              <a:t>Update</a:t>
            </a:r>
            <a:r>
              <a:rPr sz="2100" b="1" spc="-35" dirty="0">
                <a:latin typeface="Arial"/>
                <a:cs typeface="Arial"/>
              </a:rPr>
              <a:t> </a:t>
            </a:r>
            <a:r>
              <a:rPr sz="2100" b="1" spc="5" dirty="0">
                <a:latin typeface="Arial"/>
                <a:cs typeface="Arial"/>
              </a:rPr>
              <a:t>for</a:t>
            </a:r>
            <a:r>
              <a:rPr sz="2100" b="1" spc="-45" dirty="0">
                <a:latin typeface="Arial"/>
                <a:cs typeface="Arial"/>
              </a:rPr>
              <a:t> </a:t>
            </a:r>
            <a:r>
              <a:rPr sz="2100" b="1" spc="5" dirty="0">
                <a:latin typeface="Arial"/>
                <a:cs typeface="Arial"/>
              </a:rPr>
              <a:t>goods</a:t>
            </a:r>
            <a:r>
              <a:rPr sz="2100" b="1" spc="-35" dirty="0">
                <a:latin typeface="Arial"/>
                <a:cs typeface="Arial"/>
              </a:rPr>
              <a:t> </a:t>
            </a:r>
            <a:r>
              <a:rPr sz="2100" b="1" spc="-15" dirty="0">
                <a:latin typeface="Arial"/>
                <a:cs typeface="Arial"/>
              </a:rPr>
              <a:t>receipt</a:t>
            </a:r>
            <a:endParaRPr sz="2100" dirty="0">
              <a:latin typeface="Arial"/>
              <a:cs typeface="Arial"/>
            </a:endParaRPr>
          </a:p>
        </p:txBody>
      </p:sp>
      <p:sp>
        <p:nvSpPr>
          <p:cNvPr id="47" name="object 24">
            <a:extLst>
              <a:ext uri="{FF2B5EF4-FFF2-40B4-BE49-F238E27FC236}">
                <a16:creationId xmlns:a16="http://schemas.microsoft.com/office/drawing/2014/main" id="{27AEEF60-2A85-0CE7-A0E6-2F48FCD49157}"/>
              </a:ext>
            </a:extLst>
          </p:cNvPr>
          <p:cNvSpPr/>
          <p:nvPr/>
        </p:nvSpPr>
        <p:spPr>
          <a:xfrm>
            <a:off x="2837195" y="5854521"/>
            <a:ext cx="320040" cy="457200"/>
          </a:xfrm>
          <a:custGeom>
            <a:avLst/>
            <a:gdLst/>
            <a:ahLst/>
            <a:cxnLst/>
            <a:rect l="l" t="t" r="r" b="b"/>
            <a:pathLst>
              <a:path w="320040" h="457200">
                <a:moveTo>
                  <a:pt x="160020" y="0"/>
                </a:moveTo>
                <a:lnTo>
                  <a:pt x="0" y="222796"/>
                </a:lnTo>
                <a:lnTo>
                  <a:pt x="80010" y="222796"/>
                </a:lnTo>
                <a:lnTo>
                  <a:pt x="80010" y="457200"/>
                </a:lnTo>
                <a:lnTo>
                  <a:pt x="240030" y="457200"/>
                </a:lnTo>
                <a:lnTo>
                  <a:pt x="240030" y="222796"/>
                </a:lnTo>
                <a:lnTo>
                  <a:pt x="320040" y="222796"/>
                </a:lnTo>
                <a:lnTo>
                  <a:pt x="160020" y="0"/>
                </a:lnTo>
                <a:close/>
              </a:path>
            </a:pathLst>
          </a:custGeom>
          <a:solidFill>
            <a:srgbClr val="003366"/>
          </a:solidFill>
        </p:spPr>
        <p:txBody>
          <a:bodyPr wrap="square" lIns="0" tIns="0" rIns="0" bIns="0" rtlCol="0"/>
          <a:lstStyle/>
          <a:p>
            <a:endParaRPr/>
          </a:p>
        </p:txBody>
      </p:sp>
    </p:spTree>
    <p:extLst>
      <p:ext uri="{BB962C8B-B14F-4D97-AF65-F5344CB8AC3E}">
        <p14:creationId xmlns:p14="http://schemas.microsoft.com/office/powerpoint/2010/main" val="31530392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05" name="TextBox 304">
            <a:extLst>
              <a:ext uri="{FF2B5EF4-FFF2-40B4-BE49-F238E27FC236}">
                <a16:creationId xmlns:a16="http://schemas.microsoft.com/office/drawing/2014/main" id="{655C2CF0-C9C7-9913-444B-A3B777558570}"/>
              </a:ext>
            </a:extLst>
          </p:cNvPr>
          <p:cNvSpPr txBox="1"/>
          <p:nvPr/>
        </p:nvSpPr>
        <p:spPr>
          <a:xfrm>
            <a:off x="274421" y="958086"/>
            <a:ext cx="11515397" cy="769441"/>
          </a:xfrm>
          <a:prstGeom prst="rect">
            <a:avLst/>
          </a:prstGeom>
          <a:noFill/>
        </p:spPr>
        <p:txBody>
          <a:bodyPr wrap="square" rtlCol="0">
            <a:spAutoFit/>
          </a:bodyPr>
          <a:lstStyle/>
          <a:p>
            <a:pPr>
              <a:lnSpc>
                <a:spcPct val="150000"/>
              </a:lnSpc>
              <a:spcAft>
                <a:spcPts val="800"/>
              </a:spcAft>
            </a:pPr>
            <a:r>
              <a:rPr lang="en-US" sz="3200" b="1" dirty="0">
                <a:latin typeface="Source Serif Pro" panose="020B0604020202020204" pitchFamily="18" charset="0"/>
              </a:rPr>
              <a:t>Valuation in the Case of Stock Transfer</a:t>
            </a:r>
            <a:endParaRPr lang="en-IN" sz="3200" b="1" dirty="0">
              <a:latin typeface="Source Serif Pro" panose="020B0604020202020204" pitchFamily="18" charset="0"/>
            </a:endParaRPr>
          </a:p>
        </p:txBody>
      </p:sp>
      <p:pic>
        <p:nvPicPr>
          <p:cNvPr id="291" name="Picture 290">
            <a:extLst>
              <a:ext uri="{FF2B5EF4-FFF2-40B4-BE49-F238E27FC236}">
                <a16:creationId xmlns:a16="http://schemas.microsoft.com/office/drawing/2014/main" id="{1AE9DB8C-EC9B-CFDA-A5C8-B7E38771C031}"/>
              </a:ext>
            </a:extLst>
          </p:cNvPr>
          <p:cNvPicPr>
            <a:picLocks noChangeAspect="1"/>
          </p:cNvPicPr>
          <p:nvPr/>
        </p:nvPicPr>
        <p:blipFill>
          <a:blip r:embed="rId2"/>
          <a:stretch>
            <a:fillRect/>
          </a:stretch>
        </p:blipFill>
        <p:spPr>
          <a:xfrm>
            <a:off x="2288718" y="1727528"/>
            <a:ext cx="7614564" cy="4649416"/>
          </a:xfrm>
          <a:prstGeom prst="rect">
            <a:avLst/>
          </a:prstGeom>
        </p:spPr>
      </p:pic>
    </p:spTree>
    <p:extLst>
      <p:ext uri="{BB962C8B-B14F-4D97-AF65-F5344CB8AC3E}">
        <p14:creationId xmlns:p14="http://schemas.microsoft.com/office/powerpoint/2010/main" val="1334945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B5D671EB-A584-2275-B014-EFB277F5860D}"/>
              </a:ext>
            </a:extLst>
          </p:cNvPr>
          <p:cNvSpPr txBox="1"/>
          <p:nvPr/>
        </p:nvSpPr>
        <p:spPr>
          <a:xfrm>
            <a:off x="274421" y="958086"/>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Physical Inventory</a:t>
            </a:r>
          </a:p>
        </p:txBody>
      </p:sp>
      <p:sp>
        <p:nvSpPr>
          <p:cNvPr id="7" name="TextBox 6">
            <a:extLst>
              <a:ext uri="{FF2B5EF4-FFF2-40B4-BE49-F238E27FC236}">
                <a16:creationId xmlns:a16="http://schemas.microsoft.com/office/drawing/2014/main" id="{1B879B58-5CA9-A5F3-A9C6-B73B1F54E760}"/>
              </a:ext>
            </a:extLst>
          </p:cNvPr>
          <p:cNvSpPr txBox="1"/>
          <p:nvPr/>
        </p:nvSpPr>
        <p:spPr>
          <a:xfrm>
            <a:off x="737420" y="1864767"/>
            <a:ext cx="10058400" cy="3337965"/>
          </a:xfrm>
          <a:prstGeom prst="rect">
            <a:avLst/>
          </a:prstGeom>
          <a:noFill/>
        </p:spPr>
        <p:txBody>
          <a:bodyPr wrap="square">
            <a:spAutoFit/>
          </a:bodyPr>
          <a:lstStyle/>
          <a:p>
            <a:pPr>
              <a:lnSpc>
                <a:spcPct val="200000"/>
              </a:lnSpc>
            </a:pPr>
            <a:r>
              <a:rPr lang="en-US" i="0" dirty="0">
                <a:solidFill>
                  <a:srgbClr val="202124"/>
                </a:solidFill>
                <a:effectLst/>
                <a:latin typeface="Source Sans Pro" panose="020B0503030403020204" pitchFamily="34" charset="0"/>
                <a:ea typeface="Source Sans Pro" panose="020B0503030403020204" pitchFamily="34" charset="0"/>
              </a:rPr>
              <a:t>Physical inventory is a process of determining that the inventory quantities are exact, or if there are differences in quantity mentioned physically present and that mentioned in the SAP system.</a:t>
            </a:r>
          </a:p>
          <a:p>
            <a:pPr marL="900113" indent="-369888">
              <a:lnSpc>
                <a:spcPct val="200000"/>
              </a:lnSpc>
              <a:buFont typeface="Wingdings" panose="05000000000000000000" pitchFamily="2" charset="2"/>
              <a:buChar char="v"/>
            </a:pPr>
            <a:r>
              <a:rPr lang="en-US" b="0" i="0" dirty="0">
                <a:solidFill>
                  <a:srgbClr val="202124"/>
                </a:solidFill>
                <a:effectLst/>
                <a:latin typeface="Source Sans Pro" panose="020B0503030403020204" pitchFamily="34" charset="0"/>
                <a:ea typeface="Source Sans Pro" panose="020B0503030403020204" pitchFamily="34" charset="0"/>
              </a:rPr>
              <a:t>Periodic inventory  </a:t>
            </a:r>
          </a:p>
          <a:p>
            <a:pPr marL="900113" indent="-369888">
              <a:lnSpc>
                <a:spcPct val="200000"/>
              </a:lnSpc>
              <a:buFont typeface="Wingdings" panose="05000000000000000000" pitchFamily="2" charset="2"/>
              <a:buChar char="v"/>
            </a:pPr>
            <a:r>
              <a:rPr lang="en-US" b="0" i="0" dirty="0">
                <a:solidFill>
                  <a:srgbClr val="202124"/>
                </a:solidFill>
                <a:effectLst/>
                <a:latin typeface="Source Sans Pro" panose="020B0503030403020204" pitchFamily="34" charset="0"/>
                <a:ea typeface="Source Sans Pro" panose="020B0503030403020204" pitchFamily="34" charset="0"/>
              </a:rPr>
              <a:t>Continuous inventory  </a:t>
            </a:r>
          </a:p>
          <a:p>
            <a:pPr marL="900113" indent="-369888">
              <a:lnSpc>
                <a:spcPct val="200000"/>
              </a:lnSpc>
              <a:buFont typeface="Wingdings" panose="05000000000000000000" pitchFamily="2" charset="2"/>
              <a:buChar char="v"/>
            </a:pPr>
            <a:r>
              <a:rPr lang="en-US" b="0" i="0" dirty="0">
                <a:solidFill>
                  <a:srgbClr val="202124"/>
                </a:solidFill>
                <a:effectLst/>
                <a:latin typeface="Source Sans Pro" panose="020B0503030403020204" pitchFamily="34" charset="0"/>
                <a:ea typeface="Source Sans Pro" panose="020B0503030403020204" pitchFamily="34" charset="0"/>
              </a:rPr>
              <a:t>Cycle counting  </a:t>
            </a:r>
          </a:p>
          <a:p>
            <a:pPr marL="900113" indent="-369888">
              <a:lnSpc>
                <a:spcPct val="200000"/>
              </a:lnSpc>
              <a:buFont typeface="Wingdings" panose="05000000000000000000" pitchFamily="2" charset="2"/>
              <a:buChar char="v"/>
            </a:pPr>
            <a:r>
              <a:rPr lang="en-US" b="0" i="0" dirty="0">
                <a:solidFill>
                  <a:srgbClr val="202124"/>
                </a:solidFill>
                <a:effectLst/>
                <a:latin typeface="Source Sans Pro" panose="020B0503030403020204" pitchFamily="34" charset="0"/>
                <a:ea typeface="Source Sans Pro" panose="020B0503030403020204" pitchFamily="34" charset="0"/>
              </a:rPr>
              <a:t>Inventory sampling</a:t>
            </a:r>
          </a:p>
        </p:txBody>
      </p:sp>
    </p:spTree>
    <p:extLst>
      <p:ext uri="{BB962C8B-B14F-4D97-AF65-F5344CB8AC3E}">
        <p14:creationId xmlns:p14="http://schemas.microsoft.com/office/powerpoint/2010/main" val="40815391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B5D671EB-A584-2275-B014-EFB277F5860D}"/>
              </a:ext>
            </a:extLst>
          </p:cNvPr>
          <p:cNvSpPr txBox="1"/>
          <p:nvPr/>
        </p:nvSpPr>
        <p:spPr>
          <a:xfrm>
            <a:off x="274421" y="958086"/>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Physical inventory procedure</a:t>
            </a:r>
          </a:p>
        </p:txBody>
      </p:sp>
      <p:pic>
        <p:nvPicPr>
          <p:cNvPr id="4" name="Picture 3">
            <a:extLst>
              <a:ext uri="{FF2B5EF4-FFF2-40B4-BE49-F238E27FC236}">
                <a16:creationId xmlns:a16="http://schemas.microsoft.com/office/drawing/2014/main" id="{C20EF20C-0A84-7501-8A1E-ED56551EAF4F}"/>
              </a:ext>
            </a:extLst>
          </p:cNvPr>
          <p:cNvPicPr>
            <a:picLocks noChangeAspect="1"/>
          </p:cNvPicPr>
          <p:nvPr/>
        </p:nvPicPr>
        <p:blipFill>
          <a:blip r:embed="rId2"/>
          <a:stretch>
            <a:fillRect/>
          </a:stretch>
        </p:blipFill>
        <p:spPr>
          <a:xfrm>
            <a:off x="2266049" y="1803236"/>
            <a:ext cx="7532139" cy="4553320"/>
          </a:xfrm>
          <a:prstGeom prst="rect">
            <a:avLst/>
          </a:prstGeom>
        </p:spPr>
      </p:pic>
    </p:spTree>
    <p:extLst>
      <p:ext uri="{BB962C8B-B14F-4D97-AF65-F5344CB8AC3E}">
        <p14:creationId xmlns:p14="http://schemas.microsoft.com/office/powerpoint/2010/main" val="3773674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4" name="TextBox 3"/>
          <p:cNvSpPr txBox="1"/>
          <p:nvPr/>
        </p:nvSpPr>
        <p:spPr>
          <a:xfrm>
            <a:off x="338301" y="1490050"/>
            <a:ext cx="11515397" cy="4239622"/>
          </a:xfrm>
          <a:prstGeom prst="rect">
            <a:avLst/>
          </a:prstGeom>
          <a:noFill/>
        </p:spPr>
        <p:txBody>
          <a:bodyPr wrap="square" rtlCol="0">
            <a:spAutoFit/>
          </a:bodyPr>
          <a:lstStyle/>
          <a:p>
            <a:r>
              <a:rPr lang="en-US" sz="3200" b="1" i="0" dirty="0">
                <a:effectLst/>
                <a:latin typeface="Source Serif Pro" panose="020B0604020202020204" pitchFamily="18" charset="0"/>
              </a:rPr>
              <a:t>Storage Location</a:t>
            </a:r>
          </a:p>
          <a:p>
            <a:pPr marL="342900" indent="-342900">
              <a:lnSpc>
                <a:spcPct val="150000"/>
              </a:lnSpc>
              <a:buFont typeface="Arial" panose="020B0604020202020204" pitchFamily="34" charset="0"/>
              <a:buChar char="•"/>
            </a:pPr>
            <a:r>
              <a:rPr lang="en-US" sz="2000" b="0" i="0" dirty="0">
                <a:effectLst/>
                <a:latin typeface="Source Serif Pro" panose="020B0604020202020204" pitchFamily="18" charset="0"/>
              </a:rPr>
              <a:t>Storage Location is an organizational unit in logistics which is assigned to a plant where the stock is kept, and inventory is managed. </a:t>
            </a:r>
          </a:p>
          <a:p>
            <a:pPr marL="342900" indent="-342900">
              <a:lnSpc>
                <a:spcPct val="150000"/>
              </a:lnSpc>
              <a:buFont typeface="Arial" panose="020B0604020202020204" pitchFamily="34" charset="0"/>
              <a:buChar char="•"/>
            </a:pPr>
            <a:r>
              <a:rPr lang="en-US" sz="2000" b="0" i="0" dirty="0">
                <a:effectLst/>
                <a:latin typeface="Source Serif Pro" panose="020B0604020202020204" pitchFamily="18" charset="0"/>
              </a:rPr>
              <a:t>Storage Location are maintaining the materials like </a:t>
            </a:r>
          </a:p>
          <a:p>
            <a:pPr>
              <a:lnSpc>
                <a:spcPct val="150000"/>
              </a:lnSpc>
            </a:pPr>
            <a:r>
              <a:rPr lang="en-US" sz="2000" dirty="0">
                <a:latin typeface="Source Serif Pro" panose="020B0604020202020204" pitchFamily="18" charset="0"/>
              </a:rPr>
              <a:t>	</a:t>
            </a:r>
            <a:r>
              <a:rPr lang="en-US" sz="2000" b="0" i="0" dirty="0">
                <a:effectLst/>
                <a:latin typeface="Source Serif Pro" panose="020B0604020202020204" pitchFamily="18" charset="0"/>
              </a:rPr>
              <a:t>Raw Material, </a:t>
            </a:r>
          </a:p>
          <a:p>
            <a:pPr>
              <a:lnSpc>
                <a:spcPct val="150000"/>
              </a:lnSpc>
            </a:pPr>
            <a:r>
              <a:rPr lang="en-US" sz="2000" dirty="0">
                <a:latin typeface="Source Serif Pro" panose="020B0604020202020204" pitchFamily="18" charset="0"/>
              </a:rPr>
              <a:t>	</a:t>
            </a:r>
            <a:r>
              <a:rPr lang="en-US" sz="2000" b="0" i="0" dirty="0">
                <a:effectLst/>
                <a:latin typeface="Source Serif Pro" panose="020B0604020202020204" pitchFamily="18" charset="0"/>
              </a:rPr>
              <a:t>Finished Goods, </a:t>
            </a:r>
          </a:p>
          <a:p>
            <a:pPr>
              <a:lnSpc>
                <a:spcPct val="150000"/>
              </a:lnSpc>
            </a:pPr>
            <a:r>
              <a:rPr lang="en-US" sz="2000" dirty="0">
                <a:latin typeface="Source Serif Pro" panose="020B0604020202020204" pitchFamily="18" charset="0"/>
              </a:rPr>
              <a:t>	</a:t>
            </a:r>
            <a:r>
              <a:rPr lang="en-US" sz="2000" b="0" i="0" dirty="0">
                <a:effectLst/>
                <a:latin typeface="Source Serif Pro" panose="020B0604020202020204" pitchFamily="18" charset="0"/>
              </a:rPr>
              <a:t>Spares Goods </a:t>
            </a:r>
          </a:p>
          <a:p>
            <a:pPr>
              <a:lnSpc>
                <a:spcPct val="150000"/>
              </a:lnSpc>
            </a:pPr>
            <a:r>
              <a:rPr lang="en-US" sz="2000" dirty="0">
                <a:latin typeface="Source Serif Pro" panose="020B0604020202020204" pitchFamily="18" charset="0"/>
              </a:rPr>
              <a:t>	</a:t>
            </a:r>
            <a:r>
              <a:rPr lang="en-US" sz="2000" b="0" i="0" dirty="0">
                <a:effectLst/>
                <a:latin typeface="Source Serif Pro" panose="020B0604020202020204" pitchFamily="18" charset="0"/>
              </a:rPr>
              <a:t>Returns Sales Goods, </a:t>
            </a:r>
          </a:p>
          <a:p>
            <a:pPr>
              <a:lnSpc>
                <a:spcPct val="150000"/>
              </a:lnSpc>
            </a:pPr>
            <a:r>
              <a:rPr lang="en-US" sz="2000" dirty="0">
                <a:latin typeface="Source Serif Pro" panose="020B0604020202020204" pitchFamily="18" charset="0"/>
              </a:rPr>
              <a:t>	</a:t>
            </a:r>
            <a:r>
              <a:rPr lang="en-US" sz="2000" b="0" i="0" dirty="0">
                <a:effectLst/>
                <a:latin typeface="Source Serif Pro" panose="020B0604020202020204" pitchFamily="18" charset="0"/>
              </a:rPr>
              <a:t>Temperature Controlled Storage Location, etc.</a:t>
            </a:r>
            <a:endParaRPr lang="en-US" sz="2000" dirty="0">
              <a:latin typeface="Source Serif Pro" panose="020B0604020202020204" pitchFamily="18" charset="0"/>
            </a:endParaRPr>
          </a:p>
        </p:txBody>
      </p:sp>
    </p:spTree>
    <p:extLst>
      <p:ext uri="{BB962C8B-B14F-4D97-AF65-F5344CB8AC3E}">
        <p14:creationId xmlns:p14="http://schemas.microsoft.com/office/powerpoint/2010/main" val="1318862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D0EEAC3A-9634-7706-9973-E613501BB6FA}"/>
              </a:ext>
            </a:extLst>
          </p:cNvPr>
          <p:cNvSpPr txBox="1"/>
          <p:nvPr/>
        </p:nvSpPr>
        <p:spPr>
          <a:xfrm>
            <a:off x="485785" y="972183"/>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Physical Count</a:t>
            </a:r>
          </a:p>
        </p:txBody>
      </p:sp>
      <p:pic>
        <p:nvPicPr>
          <p:cNvPr id="6" name="Picture 5">
            <a:extLst>
              <a:ext uri="{FF2B5EF4-FFF2-40B4-BE49-F238E27FC236}">
                <a16:creationId xmlns:a16="http://schemas.microsoft.com/office/drawing/2014/main" id="{9732BED0-DBA4-CB79-3034-0DC306384F59}"/>
              </a:ext>
            </a:extLst>
          </p:cNvPr>
          <p:cNvPicPr>
            <a:picLocks noChangeAspect="1"/>
          </p:cNvPicPr>
          <p:nvPr/>
        </p:nvPicPr>
        <p:blipFill>
          <a:blip r:embed="rId2"/>
          <a:stretch>
            <a:fillRect/>
          </a:stretch>
        </p:blipFill>
        <p:spPr>
          <a:xfrm>
            <a:off x="1804219" y="1777531"/>
            <a:ext cx="8583562" cy="4549527"/>
          </a:xfrm>
          <a:prstGeom prst="rect">
            <a:avLst/>
          </a:prstGeom>
        </p:spPr>
      </p:pic>
    </p:spTree>
    <p:extLst>
      <p:ext uri="{BB962C8B-B14F-4D97-AF65-F5344CB8AC3E}">
        <p14:creationId xmlns:p14="http://schemas.microsoft.com/office/powerpoint/2010/main" val="25510536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B5D671EB-A584-2275-B014-EFB277F5860D}"/>
              </a:ext>
            </a:extLst>
          </p:cNvPr>
          <p:cNvSpPr txBox="1"/>
          <p:nvPr/>
        </p:nvSpPr>
        <p:spPr>
          <a:xfrm>
            <a:off x="274421" y="958086"/>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Types of invoice verification</a:t>
            </a:r>
          </a:p>
        </p:txBody>
      </p:sp>
      <p:pic>
        <p:nvPicPr>
          <p:cNvPr id="5" name="Picture 4">
            <a:extLst>
              <a:ext uri="{FF2B5EF4-FFF2-40B4-BE49-F238E27FC236}">
                <a16:creationId xmlns:a16="http://schemas.microsoft.com/office/drawing/2014/main" id="{EE418A20-EC9E-3F3A-7D3F-09877A573A19}"/>
              </a:ext>
            </a:extLst>
          </p:cNvPr>
          <p:cNvPicPr>
            <a:picLocks noChangeAspect="1"/>
          </p:cNvPicPr>
          <p:nvPr/>
        </p:nvPicPr>
        <p:blipFill>
          <a:blip r:embed="rId2"/>
          <a:stretch>
            <a:fillRect/>
          </a:stretch>
        </p:blipFill>
        <p:spPr>
          <a:xfrm>
            <a:off x="2045129" y="1727527"/>
            <a:ext cx="7792045" cy="4325245"/>
          </a:xfrm>
          <a:prstGeom prst="rect">
            <a:avLst/>
          </a:prstGeom>
        </p:spPr>
      </p:pic>
    </p:spTree>
    <p:extLst>
      <p:ext uri="{BB962C8B-B14F-4D97-AF65-F5344CB8AC3E}">
        <p14:creationId xmlns:p14="http://schemas.microsoft.com/office/powerpoint/2010/main" val="38321362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B5D671EB-A584-2275-B014-EFB277F5860D}"/>
              </a:ext>
            </a:extLst>
          </p:cNvPr>
          <p:cNvSpPr txBox="1"/>
          <p:nvPr/>
        </p:nvSpPr>
        <p:spPr>
          <a:xfrm>
            <a:off x="274421" y="958086"/>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Invoice verification environment</a:t>
            </a:r>
          </a:p>
        </p:txBody>
      </p:sp>
      <p:pic>
        <p:nvPicPr>
          <p:cNvPr id="4" name="Picture 3">
            <a:extLst>
              <a:ext uri="{FF2B5EF4-FFF2-40B4-BE49-F238E27FC236}">
                <a16:creationId xmlns:a16="http://schemas.microsoft.com/office/drawing/2014/main" id="{131F9563-EAB7-1BD0-9D95-7C6FC284306E}"/>
              </a:ext>
            </a:extLst>
          </p:cNvPr>
          <p:cNvPicPr>
            <a:picLocks noChangeAspect="1"/>
          </p:cNvPicPr>
          <p:nvPr/>
        </p:nvPicPr>
        <p:blipFill>
          <a:blip r:embed="rId2"/>
          <a:stretch>
            <a:fillRect/>
          </a:stretch>
        </p:blipFill>
        <p:spPr>
          <a:xfrm>
            <a:off x="1794899" y="1887793"/>
            <a:ext cx="8602202" cy="4395019"/>
          </a:xfrm>
          <a:prstGeom prst="rect">
            <a:avLst/>
          </a:prstGeom>
        </p:spPr>
      </p:pic>
    </p:spTree>
    <p:extLst>
      <p:ext uri="{BB962C8B-B14F-4D97-AF65-F5344CB8AC3E}">
        <p14:creationId xmlns:p14="http://schemas.microsoft.com/office/powerpoint/2010/main" val="37165548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B5D671EB-A584-2275-B014-EFB277F5860D}"/>
              </a:ext>
            </a:extLst>
          </p:cNvPr>
          <p:cNvSpPr txBox="1"/>
          <p:nvPr/>
        </p:nvSpPr>
        <p:spPr>
          <a:xfrm>
            <a:off x="274421" y="958086"/>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Posting an invoice</a:t>
            </a:r>
          </a:p>
        </p:txBody>
      </p:sp>
      <p:pic>
        <p:nvPicPr>
          <p:cNvPr id="5" name="Picture 4">
            <a:extLst>
              <a:ext uri="{FF2B5EF4-FFF2-40B4-BE49-F238E27FC236}">
                <a16:creationId xmlns:a16="http://schemas.microsoft.com/office/drawing/2014/main" id="{C5F8806F-6F1A-A84E-67F3-761FE223CC28}"/>
              </a:ext>
            </a:extLst>
          </p:cNvPr>
          <p:cNvPicPr>
            <a:picLocks noChangeAspect="1"/>
          </p:cNvPicPr>
          <p:nvPr/>
        </p:nvPicPr>
        <p:blipFill>
          <a:blip r:embed="rId2"/>
          <a:stretch>
            <a:fillRect/>
          </a:stretch>
        </p:blipFill>
        <p:spPr>
          <a:xfrm>
            <a:off x="1926324" y="1727527"/>
            <a:ext cx="8211590" cy="4514702"/>
          </a:xfrm>
          <a:prstGeom prst="rect">
            <a:avLst/>
          </a:prstGeom>
        </p:spPr>
      </p:pic>
    </p:spTree>
    <p:extLst>
      <p:ext uri="{BB962C8B-B14F-4D97-AF65-F5344CB8AC3E}">
        <p14:creationId xmlns:p14="http://schemas.microsoft.com/office/powerpoint/2010/main" val="15316715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B5D671EB-A584-2275-B014-EFB277F5860D}"/>
              </a:ext>
            </a:extLst>
          </p:cNvPr>
          <p:cNvSpPr txBox="1"/>
          <p:nvPr/>
        </p:nvSpPr>
        <p:spPr>
          <a:xfrm>
            <a:off x="274421" y="958086"/>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Variances</a:t>
            </a:r>
          </a:p>
        </p:txBody>
      </p:sp>
      <p:pic>
        <p:nvPicPr>
          <p:cNvPr id="4" name="Picture 3">
            <a:extLst>
              <a:ext uri="{FF2B5EF4-FFF2-40B4-BE49-F238E27FC236}">
                <a16:creationId xmlns:a16="http://schemas.microsoft.com/office/drawing/2014/main" id="{086AF478-BAC1-A354-1AB6-55E70E1DB95B}"/>
              </a:ext>
            </a:extLst>
          </p:cNvPr>
          <p:cNvPicPr>
            <a:picLocks noChangeAspect="1"/>
          </p:cNvPicPr>
          <p:nvPr/>
        </p:nvPicPr>
        <p:blipFill>
          <a:blip r:embed="rId2"/>
          <a:stretch>
            <a:fillRect/>
          </a:stretch>
        </p:blipFill>
        <p:spPr>
          <a:xfrm>
            <a:off x="2418734" y="1650068"/>
            <a:ext cx="8039331" cy="4787931"/>
          </a:xfrm>
          <a:prstGeom prst="rect">
            <a:avLst/>
          </a:prstGeom>
        </p:spPr>
      </p:pic>
    </p:spTree>
    <p:extLst>
      <p:ext uri="{BB962C8B-B14F-4D97-AF65-F5344CB8AC3E}">
        <p14:creationId xmlns:p14="http://schemas.microsoft.com/office/powerpoint/2010/main" val="9040253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B5D671EB-A584-2275-B014-EFB277F5860D}"/>
              </a:ext>
            </a:extLst>
          </p:cNvPr>
          <p:cNvSpPr txBox="1"/>
          <p:nvPr/>
        </p:nvSpPr>
        <p:spPr>
          <a:xfrm>
            <a:off x="274421" y="958086"/>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Invoice receipt postings</a:t>
            </a:r>
          </a:p>
        </p:txBody>
      </p:sp>
      <p:pic>
        <p:nvPicPr>
          <p:cNvPr id="40" name="Picture 39">
            <a:extLst>
              <a:ext uri="{FF2B5EF4-FFF2-40B4-BE49-F238E27FC236}">
                <a16:creationId xmlns:a16="http://schemas.microsoft.com/office/drawing/2014/main" id="{6A4E4B63-86BD-9E78-055C-56300793AE4B}"/>
              </a:ext>
            </a:extLst>
          </p:cNvPr>
          <p:cNvPicPr>
            <a:picLocks noChangeAspect="1"/>
          </p:cNvPicPr>
          <p:nvPr/>
        </p:nvPicPr>
        <p:blipFill>
          <a:blip r:embed="rId2"/>
          <a:stretch>
            <a:fillRect/>
          </a:stretch>
        </p:blipFill>
        <p:spPr>
          <a:xfrm>
            <a:off x="2008277" y="1727527"/>
            <a:ext cx="8175445" cy="4304149"/>
          </a:xfrm>
          <a:prstGeom prst="rect">
            <a:avLst/>
          </a:prstGeom>
        </p:spPr>
      </p:pic>
    </p:spTree>
    <p:extLst>
      <p:ext uri="{BB962C8B-B14F-4D97-AF65-F5344CB8AC3E}">
        <p14:creationId xmlns:p14="http://schemas.microsoft.com/office/powerpoint/2010/main" val="23488440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B5D671EB-A584-2275-B014-EFB277F5860D}"/>
              </a:ext>
            </a:extLst>
          </p:cNvPr>
          <p:cNvSpPr txBox="1"/>
          <p:nvPr/>
        </p:nvSpPr>
        <p:spPr>
          <a:xfrm>
            <a:off x="274421" y="958086"/>
            <a:ext cx="11515397" cy="769441"/>
          </a:xfrm>
          <a:prstGeom prst="rect">
            <a:avLst/>
          </a:prstGeom>
          <a:noFill/>
        </p:spPr>
        <p:txBody>
          <a:bodyPr wrap="square" rtlCol="0">
            <a:spAutoFit/>
          </a:bodyPr>
          <a:lstStyle/>
          <a:p>
            <a:pPr>
              <a:lnSpc>
                <a:spcPct val="150000"/>
              </a:lnSpc>
              <a:spcAft>
                <a:spcPts val="800"/>
              </a:spcAft>
            </a:pPr>
            <a:r>
              <a:rPr lang="en-IN" sz="3200" b="1" dirty="0">
                <a:latin typeface="Source Serif Pro" panose="020B0604020202020204" pitchFamily="18" charset="0"/>
              </a:rPr>
              <a:t>Postings at Standard Price</a:t>
            </a:r>
          </a:p>
        </p:txBody>
      </p:sp>
      <p:pic>
        <p:nvPicPr>
          <p:cNvPr id="27" name="Picture 26">
            <a:extLst>
              <a:ext uri="{FF2B5EF4-FFF2-40B4-BE49-F238E27FC236}">
                <a16:creationId xmlns:a16="http://schemas.microsoft.com/office/drawing/2014/main" id="{F0A139FE-0954-EDBB-3C7E-3EA72702D33E}"/>
              </a:ext>
            </a:extLst>
          </p:cNvPr>
          <p:cNvPicPr>
            <a:picLocks noChangeAspect="1"/>
          </p:cNvPicPr>
          <p:nvPr/>
        </p:nvPicPr>
        <p:blipFill>
          <a:blip r:embed="rId2"/>
          <a:stretch>
            <a:fillRect/>
          </a:stretch>
        </p:blipFill>
        <p:spPr>
          <a:xfrm>
            <a:off x="1810140" y="1727527"/>
            <a:ext cx="8571719" cy="4610282"/>
          </a:xfrm>
          <a:prstGeom prst="rect">
            <a:avLst/>
          </a:prstGeom>
        </p:spPr>
      </p:pic>
    </p:spTree>
    <p:extLst>
      <p:ext uri="{BB962C8B-B14F-4D97-AF65-F5344CB8AC3E}">
        <p14:creationId xmlns:p14="http://schemas.microsoft.com/office/powerpoint/2010/main" val="2919342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B5D671EB-A584-2275-B014-EFB277F5860D}"/>
              </a:ext>
            </a:extLst>
          </p:cNvPr>
          <p:cNvSpPr txBox="1"/>
          <p:nvPr/>
        </p:nvSpPr>
        <p:spPr>
          <a:xfrm>
            <a:off x="274421" y="958086"/>
            <a:ext cx="11515397" cy="769441"/>
          </a:xfrm>
          <a:prstGeom prst="rect">
            <a:avLst/>
          </a:prstGeom>
          <a:noFill/>
        </p:spPr>
        <p:txBody>
          <a:bodyPr wrap="square" rtlCol="0">
            <a:spAutoFit/>
          </a:bodyPr>
          <a:lstStyle/>
          <a:p>
            <a:pPr>
              <a:lnSpc>
                <a:spcPct val="150000"/>
              </a:lnSpc>
              <a:spcAft>
                <a:spcPts val="800"/>
              </a:spcAft>
            </a:pPr>
            <a:r>
              <a:rPr lang="en-US" sz="3200" b="1" dirty="0">
                <a:latin typeface="Source Serif Pro" panose="020B0604020202020204" pitchFamily="18" charset="0"/>
              </a:rPr>
              <a:t>Postings at Moving Average Price</a:t>
            </a:r>
            <a:endParaRPr lang="en-IN" sz="3200" b="1" dirty="0">
              <a:latin typeface="Source Serif Pro" panose="020B0604020202020204" pitchFamily="18" charset="0"/>
            </a:endParaRPr>
          </a:p>
        </p:txBody>
      </p:sp>
      <p:pic>
        <p:nvPicPr>
          <p:cNvPr id="4" name="Picture 3">
            <a:extLst>
              <a:ext uri="{FF2B5EF4-FFF2-40B4-BE49-F238E27FC236}">
                <a16:creationId xmlns:a16="http://schemas.microsoft.com/office/drawing/2014/main" id="{BB4576E3-19B7-7BA0-9D69-5F1989394483}"/>
              </a:ext>
            </a:extLst>
          </p:cNvPr>
          <p:cNvPicPr>
            <a:picLocks noChangeAspect="1"/>
          </p:cNvPicPr>
          <p:nvPr/>
        </p:nvPicPr>
        <p:blipFill>
          <a:blip r:embed="rId2"/>
          <a:stretch>
            <a:fillRect/>
          </a:stretch>
        </p:blipFill>
        <p:spPr>
          <a:xfrm>
            <a:off x="1805705" y="1727526"/>
            <a:ext cx="8341186" cy="4669301"/>
          </a:xfrm>
          <a:prstGeom prst="rect">
            <a:avLst/>
          </a:prstGeom>
        </p:spPr>
      </p:pic>
    </p:spTree>
    <p:extLst>
      <p:ext uri="{BB962C8B-B14F-4D97-AF65-F5344CB8AC3E}">
        <p14:creationId xmlns:p14="http://schemas.microsoft.com/office/powerpoint/2010/main" val="18517392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3" name="TextBox 2">
            <a:extLst>
              <a:ext uri="{FF2B5EF4-FFF2-40B4-BE49-F238E27FC236}">
                <a16:creationId xmlns:a16="http://schemas.microsoft.com/office/drawing/2014/main" id="{B5D671EB-A584-2275-B014-EFB277F5860D}"/>
              </a:ext>
            </a:extLst>
          </p:cNvPr>
          <p:cNvSpPr txBox="1"/>
          <p:nvPr/>
        </p:nvSpPr>
        <p:spPr>
          <a:xfrm>
            <a:off x="274421" y="958086"/>
            <a:ext cx="11515397" cy="769441"/>
          </a:xfrm>
          <a:prstGeom prst="rect">
            <a:avLst/>
          </a:prstGeom>
          <a:noFill/>
        </p:spPr>
        <p:txBody>
          <a:bodyPr wrap="square" rtlCol="0">
            <a:spAutoFit/>
          </a:bodyPr>
          <a:lstStyle/>
          <a:p>
            <a:pPr>
              <a:lnSpc>
                <a:spcPct val="150000"/>
              </a:lnSpc>
              <a:spcAft>
                <a:spcPts val="800"/>
              </a:spcAft>
            </a:pPr>
            <a:r>
              <a:rPr lang="en-US" sz="3200" b="1" dirty="0">
                <a:latin typeface="Source Serif Pro" panose="020B0604020202020204" pitchFamily="18" charset="0"/>
              </a:rPr>
              <a:t>INVOICING PLANS</a:t>
            </a:r>
            <a:endParaRPr lang="en-IN" sz="3200" b="1" dirty="0">
              <a:latin typeface="Source Serif Pro" panose="020B0604020202020204" pitchFamily="18" charset="0"/>
            </a:endParaRPr>
          </a:p>
        </p:txBody>
      </p:sp>
      <p:sp>
        <p:nvSpPr>
          <p:cNvPr id="5" name="object 3">
            <a:extLst>
              <a:ext uri="{FF2B5EF4-FFF2-40B4-BE49-F238E27FC236}">
                <a16:creationId xmlns:a16="http://schemas.microsoft.com/office/drawing/2014/main" id="{6D1AE260-B8E6-E2BE-58E4-988245FFBCCB}"/>
              </a:ext>
            </a:extLst>
          </p:cNvPr>
          <p:cNvSpPr txBox="1">
            <a:spLocks/>
          </p:cNvSpPr>
          <p:nvPr/>
        </p:nvSpPr>
        <p:spPr>
          <a:xfrm>
            <a:off x="838200" y="2076348"/>
            <a:ext cx="10515600" cy="1570173"/>
          </a:xfrm>
          <a:prstGeom prst="rect">
            <a:avLst/>
          </a:prstGeom>
        </p:spPr>
        <p:txBody>
          <a:bodyPr vert="horz" wrap="square" lIns="0" tIns="27305"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080" indent="0">
              <a:lnSpc>
                <a:spcPts val="2380"/>
              </a:lnSpc>
              <a:spcBef>
                <a:spcPts val="215"/>
              </a:spcBef>
              <a:buNone/>
            </a:pPr>
            <a:r>
              <a:rPr lang="en-US" sz="1800" spc="-5" dirty="0">
                <a:latin typeface="Source Sans Pro" panose="020B0503030403020204" pitchFamily="34" charset="0"/>
                <a:ea typeface="Source Sans Pro" panose="020B0503030403020204" pitchFamily="34" charset="0"/>
              </a:rPr>
              <a:t>Facility</a:t>
            </a:r>
            <a:r>
              <a:rPr lang="en-US" sz="1800" spc="30" dirty="0">
                <a:latin typeface="Source Sans Pro" panose="020B0503030403020204" pitchFamily="34" charset="0"/>
                <a:ea typeface="Source Sans Pro" panose="020B0503030403020204" pitchFamily="34" charset="0"/>
              </a:rPr>
              <a:t> </a:t>
            </a:r>
            <a:r>
              <a:rPr lang="en-US" sz="1800" spc="-20" dirty="0">
                <a:latin typeface="Source Sans Pro" panose="020B0503030403020204" pitchFamily="34" charset="0"/>
                <a:ea typeface="Source Sans Pro" panose="020B0503030403020204" pitchFamily="34" charset="0"/>
              </a:rPr>
              <a:t>to</a:t>
            </a:r>
            <a:r>
              <a:rPr lang="en-US" sz="1800" spc="30" dirty="0">
                <a:latin typeface="Source Sans Pro" panose="020B0503030403020204" pitchFamily="34" charset="0"/>
                <a:ea typeface="Source Sans Pro" panose="020B0503030403020204" pitchFamily="34" charset="0"/>
              </a:rPr>
              <a:t> </a:t>
            </a:r>
            <a:r>
              <a:rPr lang="en-US" sz="1800" spc="-10" dirty="0">
                <a:latin typeface="Source Sans Pro" panose="020B0503030403020204" pitchFamily="34" charset="0"/>
                <a:ea typeface="Source Sans Pro" panose="020B0503030403020204" pitchFamily="34" charset="0"/>
              </a:rPr>
              <a:t>schedule</a:t>
            </a:r>
            <a:r>
              <a:rPr lang="en-US" sz="1800" spc="30" dirty="0">
                <a:latin typeface="Source Sans Pro" panose="020B0503030403020204" pitchFamily="34" charset="0"/>
                <a:ea typeface="Source Sans Pro" panose="020B0503030403020204" pitchFamily="34" charset="0"/>
              </a:rPr>
              <a:t> </a:t>
            </a:r>
            <a:r>
              <a:rPr lang="en-US" sz="1800" spc="-10" dirty="0">
                <a:latin typeface="Source Sans Pro" panose="020B0503030403020204" pitchFamily="34" charset="0"/>
                <a:ea typeface="Source Sans Pro" panose="020B0503030403020204" pitchFamily="34" charset="0"/>
              </a:rPr>
              <a:t>Invoicing</a:t>
            </a:r>
            <a:r>
              <a:rPr lang="en-US" sz="1800" spc="-35" dirty="0">
                <a:latin typeface="Source Sans Pro" panose="020B0503030403020204" pitchFamily="34" charset="0"/>
                <a:ea typeface="Source Sans Pro" panose="020B0503030403020204" pitchFamily="34" charset="0"/>
              </a:rPr>
              <a:t> </a:t>
            </a:r>
            <a:r>
              <a:rPr lang="en-US" sz="1800" dirty="0">
                <a:latin typeface="Source Sans Pro" panose="020B0503030403020204" pitchFamily="34" charset="0"/>
                <a:ea typeface="Source Sans Pro" panose="020B0503030403020204" pitchFamily="34" charset="0"/>
              </a:rPr>
              <a:t>dates</a:t>
            </a:r>
            <a:r>
              <a:rPr lang="en-US" sz="1800" spc="-40" dirty="0">
                <a:latin typeface="Source Sans Pro" panose="020B0503030403020204" pitchFamily="34" charset="0"/>
                <a:ea typeface="Source Sans Pro" panose="020B0503030403020204" pitchFamily="34" charset="0"/>
              </a:rPr>
              <a:t> </a:t>
            </a:r>
            <a:r>
              <a:rPr lang="en-US" sz="1800" spc="10" dirty="0">
                <a:latin typeface="Source Sans Pro" panose="020B0503030403020204" pitchFamily="34" charset="0"/>
                <a:ea typeface="Source Sans Pro" panose="020B0503030403020204" pitchFamily="34" charset="0"/>
              </a:rPr>
              <a:t>for</a:t>
            </a:r>
            <a:r>
              <a:rPr lang="en-US" sz="1800" spc="-40" dirty="0">
                <a:latin typeface="Source Sans Pro" panose="020B0503030403020204" pitchFamily="34" charset="0"/>
                <a:ea typeface="Source Sans Pro" panose="020B0503030403020204" pitchFamily="34" charset="0"/>
              </a:rPr>
              <a:t> </a:t>
            </a:r>
            <a:r>
              <a:rPr lang="en-US" sz="1800" spc="-5" dirty="0">
                <a:latin typeface="Source Sans Pro" panose="020B0503030403020204" pitchFamily="34" charset="0"/>
                <a:ea typeface="Source Sans Pro" panose="020B0503030403020204" pitchFamily="34" charset="0"/>
              </a:rPr>
              <a:t>planned </a:t>
            </a:r>
            <a:r>
              <a:rPr lang="en-US" sz="1800" dirty="0">
                <a:latin typeface="Source Sans Pro" panose="020B0503030403020204" pitchFamily="34" charset="0"/>
                <a:ea typeface="Source Sans Pro" panose="020B0503030403020204" pitchFamily="34" charset="0"/>
              </a:rPr>
              <a:t> </a:t>
            </a:r>
            <a:r>
              <a:rPr lang="en-US" sz="1800" spc="-5" dirty="0">
                <a:latin typeface="Source Sans Pro" panose="020B0503030403020204" pitchFamily="34" charset="0"/>
                <a:ea typeface="Source Sans Pro" panose="020B0503030403020204" pitchFamily="34" charset="0"/>
              </a:rPr>
              <a:t>procurement</a:t>
            </a:r>
            <a:r>
              <a:rPr lang="en-US" sz="1800" spc="30" dirty="0">
                <a:latin typeface="Source Sans Pro" panose="020B0503030403020204" pitchFamily="34" charset="0"/>
                <a:ea typeface="Source Sans Pro" panose="020B0503030403020204" pitchFamily="34" charset="0"/>
              </a:rPr>
              <a:t> </a:t>
            </a:r>
            <a:r>
              <a:rPr lang="en-US" sz="1800" spc="-10" dirty="0">
                <a:latin typeface="Source Sans Pro" panose="020B0503030403020204" pitchFamily="34" charset="0"/>
                <a:ea typeface="Source Sans Pro" panose="020B0503030403020204" pitchFamily="34" charset="0"/>
              </a:rPr>
              <a:t>independent</a:t>
            </a:r>
            <a:r>
              <a:rPr lang="en-US" sz="1800" spc="30" dirty="0">
                <a:latin typeface="Source Sans Pro" panose="020B0503030403020204" pitchFamily="34" charset="0"/>
                <a:ea typeface="Source Sans Pro" panose="020B0503030403020204" pitchFamily="34" charset="0"/>
              </a:rPr>
              <a:t> </a:t>
            </a:r>
            <a:r>
              <a:rPr lang="en-US" sz="1800" spc="-20" dirty="0">
                <a:latin typeface="Source Sans Pro" panose="020B0503030403020204" pitchFamily="34" charset="0"/>
                <a:ea typeface="Source Sans Pro" panose="020B0503030403020204" pitchFamily="34" charset="0"/>
              </a:rPr>
              <a:t>of</a:t>
            </a:r>
            <a:r>
              <a:rPr lang="en-US" sz="1800" spc="30" dirty="0">
                <a:latin typeface="Source Sans Pro" panose="020B0503030403020204" pitchFamily="34" charset="0"/>
                <a:ea typeface="Source Sans Pro" panose="020B0503030403020204" pitchFamily="34" charset="0"/>
              </a:rPr>
              <a:t> </a:t>
            </a:r>
            <a:r>
              <a:rPr lang="en-US" sz="1800" spc="-15" dirty="0">
                <a:latin typeface="Source Sans Pro" panose="020B0503030403020204" pitchFamily="34" charset="0"/>
                <a:ea typeface="Source Sans Pro" panose="020B0503030403020204" pitchFamily="34" charset="0"/>
              </a:rPr>
              <a:t>goods</a:t>
            </a:r>
            <a:r>
              <a:rPr lang="en-US" sz="1800" spc="30" dirty="0">
                <a:latin typeface="Source Sans Pro" panose="020B0503030403020204" pitchFamily="34" charset="0"/>
                <a:ea typeface="Source Sans Pro" panose="020B0503030403020204" pitchFamily="34" charset="0"/>
              </a:rPr>
              <a:t> </a:t>
            </a:r>
            <a:r>
              <a:rPr lang="en-US" sz="1800" spc="-10" dirty="0">
                <a:latin typeface="Source Sans Pro" panose="020B0503030403020204" pitchFamily="34" charset="0"/>
                <a:ea typeface="Source Sans Pro" panose="020B0503030403020204" pitchFamily="34" charset="0"/>
              </a:rPr>
              <a:t>and</a:t>
            </a:r>
            <a:r>
              <a:rPr lang="en-US" sz="1800" spc="-35" dirty="0">
                <a:latin typeface="Source Sans Pro" panose="020B0503030403020204" pitchFamily="34" charset="0"/>
                <a:ea typeface="Source Sans Pro" panose="020B0503030403020204" pitchFamily="34" charset="0"/>
              </a:rPr>
              <a:t> </a:t>
            </a:r>
            <a:r>
              <a:rPr lang="en-US" sz="1800" spc="-5" dirty="0">
                <a:latin typeface="Source Sans Pro" panose="020B0503030403020204" pitchFamily="34" charset="0"/>
                <a:ea typeface="Source Sans Pro" panose="020B0503030403020204" pitchFamily="34" charset="0"/>
              </a:rPr>
              <a:t>service</a:t>
            </a:r>
            <a:r>
              <a:rPr lang="en-US" sz="1800" spc="30" dirty="0">
                <a:latin typeface="Source Sans Pro" panose="020B0503030403020204" pitchFamily="34" charset="0"/>
                <a:ea typeface="Source Sans Pro" panose="020B0503030403020204" pitchFamily="34" charset="0"/>
              </a:rPr>
              <a:t> </a:t>
            </a:r>
            <a:r>
              <a:rPr lang="en-US" sz="1800" spc="-10" dirty="0">
                <a:latin typeface="Source Sans Pro" panose="020B0503030403020204" pitchFamily="34" charset="0"/>
                <a:ea typeface="Source Sans Pro" panose="020B0503030403020204" pitchFamily="34" charset="0"/>
              </a:rPr>
              <a:t>receipts</a:t>
            </a:r>
          </a:p>
          <a:p>
            <a:pPr marL="953135" marR="3655060">
              <a:lnSpc>
                <a:spcPct val="200000"/>
              </a:lnSpc>
              <a:spcBef>
                <a:spcPts val="760"/>
              </a:spcBef>
            </a:pPr>
            <a:r>
              <a:rPr lang="en-US" sz="1800" spc="-5" dirty="0">
                <a:latin typeface="Source Sans Pro" panose="020B0503030403020204" pitchFamily="34" charset="0"/>
                <a:ea typeface="Source Sans Pro" panose="020B0503030403020204" pitchFamily="34" charset="0"/>
              </a:rPr>
              <a:t>Periodic </a:t>
            </a:r>
            <a:r>
              <a:rPr lang="en-US" sz="1800" spc="-10" dirty="0">
                <a:latin typeface="Source Sans Pro" panose="020B0503030403020204" pitchFamily="34" charset="0"/>
                <a:ea typeface="Source Sans Pro" panose="020B0503030403020204" pitchFamily="34" charset="0"/>
              </a:rPr>
              <a:t>Invoicing </a:t>
            </a:r>
            <a:r>
              <a:rPr lang="en-US" sz="1800" spc="-5" dirty="0">
                <a:latin typeface="Source Sans Pro" panose="020B0503030403020204" pitchFamily="34" charset="0"/>
                <a:ea typeface="Source Sans Pro" panose="020B0503030403020204" pitchFamily="34" charset="0"/>
              </a:rPr>
              <a:t>Plan </a:t>
            </a:r>
          </a:p>
          <a:p>
            <a:pPr marL="953135" marR="3655060">
              <a:lnSpc>
                <a:spcPct val="200000"/>
              </a:lnSpc>
              <a:spcBef>
                <a:spcPts val="760"/>
              </a:spcBef>
            </a:pPr>
            <a:r>
              <a:rPr lang="en-US" sz="1800" spc="-1190" dirty="0">
                <a:latin typeface="Source Sans Pro" panose="020B0503030403020204" pitchFamily="34" charset="0"/>
                <a:ea typeface="Source Sans Pro" panose="020B0503030403020204" pitchFamily="34" charset="0"/>
              </a:rPr>
              <a:t> </a:t>
            </a:r>
            <a:r>
              <a:rPr lang="en-US" sz="1800" spc="5" dirty="0">
                <a:latin typeface="Source Sans Pro" panose="020B0503030403020204" pitchFamily="34" charset="0"/>
                <a:ea typeface="Source Sans Pro" panose="020B0503030403020204" pitchFamily="34" charset="0"/>
              </a:rPr>
              <a:t>Partial</a:t>
            </a:r>
            <a:r>
              <a:rPr lang="en-US" sz="1800" spc="-55" dirty="0">
                <a:latin typeface="Source Sans Pro" panose="020B0503030403020204" pitchFamily="34" charset="0"/>
                <a:ea typeface="Source Sans Pro" panose="020B0503030403020204" pitchFamily="34" charset="0"/>
              </a:rPr>
              <a:t> </a:t>
            </a:r>
            <a:r>
              <a:rPr lang="en-US" sz="1800" spc="-10" dirty="0">
                <a:latin typeface="Source Sans Pro" panose="020B0503030403020204" pitchFamily="34" charset="0"/>
                <a:ea typeface="Source Sans Pro" panose="020B0503030403020204" pitchFamily="34" charset="0"/>
              </a:rPr>
              <a:t>Invoicing</a:t>
            </a:r>
            <a:r>
              <a:rPr lang="en-US" sz="1800" spc="15" dirty="0">
                <a:latin typeface="Source Sans Pro" panose="020B0503030403020204" pitchFamily="34" charset="0"/>
                <a:ea typeface="Source Sans Pro" panose="020B0503030403020204" pitchFamily="34" charset="0"/>
              </a:rPr>
              <a:t> </a:t>
            </a:r>
            <a:r>
              <a:rPr lang="en-US" sz="1800" spc="-5" dirty="0">
                <a:latin typeface="Source Sans Pro" panose="020B0503030403020204" pitchFamily="34" charset="0"/>
                <a:ea typeface="Source Sans Pro" panose="020B0503030403020204" pitchFamily="34" charset="0"/>
              </a:rPr>
              <a:t>Plan</a:t>
            </a:r>
          </a:p>
        </p:txBody>
      </p:sp>
    </p:spTree>
    <p:extLst>
      <p:ext uri="{BB962C8B-B14F-4D97-AF65-F5344CB8AC3E}">
        <p14:creationId xmlns:p14="http://schemas.microsoft.com/office/powerpoint/2010/main" val="972935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sp>
        <p:nvSpPr>
          <p:cNvPr id="4" name="TextBox 3"/>
          <p:cNvSpPr txBox="1"/>
          <p:nvPr/>
        </p:nvSpPr>
        <p:spPr>
          <a:xfrm>
            <a:off x="338301" y="1115505"/>
            <a:ext cx="11515397" cy="5162952"/>
          </a:xfrm>
          <a:prstGeom prst="rect">
            <a:avLst/>
          </a:prstGeom>
          <a:noFill/>
        </p:spPr>
        <p:txBody>
          <a:bodyPr wrap="square" rtlCol="0">
            <a:spAutoFit/>
          </a:bodyPr>
          <a:lstStyle/>
          <a:p>
            <a:r>
              <a:rPr lang="en-US" sz="3200" b="1" dirty="0">
                <a:latin typeface="Source Serif Pro" panose="020B0604020202020204" pitchFamily="18" charset="0"/>
              </a:rPr>
              <a:t>Purchase Organization</a:t>
            </a:r>
            <a:endParaRPr lang="en-US" sz="3200" b="1" i="0" dirty="0">
              <a:effectLst/>
              <a:latin typeface="Source Serif Pro" panose="020B0604020202020204" pitchFamily="18" charset="0"/>
            </a:endParaRPr>
          </a:p>
          <a:p>
            <a:pPr marL="342900" indent="-342900">
              <a:lnSpc>
                <a:spcPct val="150000"/>
              </a:lnSpc>
              <a:buFont typeface="Arial" panose="020B0604020202020204" pitchFamily="34" charset="0"/>
              <a:buChar char="•"/>
            </a:pPr>
            <a:r>
              <a:rPr lang="en-US" sz="2000" b="0" i="0" dirty="0">
                <a:effectLst/>
                <a:latin typeface="Source Serif Pro" panose="020B0604020202020204" pitchFamily="18" charset="0"/>
              </a:rPr>
              <a:t>A purchasing organization is responsible for all purchasing activities within a company</a:t>
            </a:r>
          </a:p>
          <a:p>
            <a:pPr marL="342900" indent="-342900">
              <a:lnSpc>
                <a:spcPct val="150000"/>
              </a:lnSpc>
              <a:buFont typeface="Arial" panose="020B0604020202020204" pitchFamily="34" charset="0"/>
              <a:buChar char="•"/>
            </a:pPr>
            <a:r>
              <a:rPr lang="en-US" sz="2000" dirty="0">
                <a:latin typeface="Source Serif Pro" panose="020B0604020202020204" pitchFamily="18" charset="0"/>
              </a:rPr>
              <a:t>It</a:t>
            </a:r>
            <a:r>
              <a:rPr lang="en-US" sz="2000" b="0" i="0" dirty="0">
                <a:effectLst/>
                <a:latin typeface="Source Serif Pro" panose="020B0604020202020204" pitchFamily="18" charset="0"/>
              </a:rPr>
              <a:t>s responsible for handling procurement activities and documentation such as RFQ, contracts, purchase orders, etc. </a:t>
            </a:r>
          </a:p>
          <a:p>
            <a:pPr marL="342900" indent="-342900">
              <a:lnSpc>
                <a:spcPct val="150000"/>
              </a:lnSpc>
              <a:buFont typeface="Arial" panose="020B0604020202020204" pitchFamily="34" charset="0"/>
              <a:buChar char="•"/>
            </a:pPr>
            <a:r>
              <a:rPr lang="en-US" sz="2000" b="0" i="0" dirty="0">
                <a:effectLst/>
                <a:latin typeface="Source Serif Pro" panose="020B0604020202020204" pitchFamily="18" charset="0"/>
              </a:rPr>
              <a:t>Purchasing Organization is an organizational unit in SAP Materials Management which is responsible for purchasing and carries out procurement activities on behalf of the company.</a:t>
            </a:r>
          </a:p>
          <a:p>
            <a:pPr>
              <a:lnSpc>
                <a:spcPct val="150000"/>
              </a:lnSpc>
            </a:pPr>
            <a:endParaRPr lang="en-US" sz="2000" dirty="0">
              <a:latin typeface="Source Serif Pro" panose="020B0604020202020204" pitchFamily="18" charset="0"/>
            </a:endParaRPr>
          </a:p>
          <a:p>
            <a:pPr>
              <a:lnSpc>
                <a:spcPct val="150000"/>
              </a:lnSpc>
            </a:pPr>
            <a:r>
              <a:rPr lang="en-US" sz="2000" b="1" dirty="0">
                <a:latin typeface="Source Serif Pro" panose="020B0604020202020204" pitchFamily="18" charset="0"/>
              </a:rPr>
              <a:t>Types of Purchase Organization</a:t>
            </a:r>
          </a:p>
          <a:p>
            <a:pPr marL="900113" indent="-369888">
              <a:lnSpc>
                <a:spcPct val="150000"/>
              </a:lnSpc>
              <a:buFont typeface="Wingdings" panose="05000000000000000000" pitchFamily="2" charset="2"/>
              <a:buChar char="v"/>
            </a:pPr>
            <a:r>
              <a:rPr lang="en-US" sz="2000" dirty="0">
                <a:latin typeface="Source Serif Pro" panose="020B0604020202020204" pitchFamily="18" charset="0"/>
              </a:rPr>
              <a:t>	Plant Specific Pur. Org</a:t>
            </a:r>
          </a:p>
          <a:p>
            <a:pPr marL="900113" indent="-369888">
              <a:lnSpc>
                <a:spcPct val="150000"/>
              </a:lnSpc>
              <a:buFont typeface="Wingdings" panose="05000000000000000000" pitchFamily="2" charset="2"/>
              <a:buChar char="v"/>
            </a:pPr>
            <a:r>
              <a:rPr lang="en-US" sz="2000" dirty="0">
                <a:latin typeface="Source Serif Pro" panose="020B0604020202020204" pitchFamily="18" charset="0"/>
              </a:rPr>
              <a:t>	Company Specific Pur. Org</a:t>
            </a:r>
          </a:p>
          <a:p>
            <a:pPr marL="900113" indent="-369888">
              <a:lnSpc>
                <a:spcPct val="150000"/>
              </a:lnSpc>
              <a:buFont typeface="Wingdings" panose="05000000000000000000" pitchFamily="2" charset="2"/>
              <a:buChar char="v"/>
            </a:pPr>
            <a:r>
              <a:rPr lang="en-US" sz="2000" dirty="0">
                <a:latin typeface="Source Serif Pro" panose="020B0604020202020204" pitchFamily="18" charset="0"/>
              </a:rPr>
              <a:t>	Cross Company Pur. Org</a:t>
            </a:r>
          </a:p>
        </p:txBody>
      </p:sp>
    </p:spTree>
    <p:extLst>
      <p:ext uri="{BB962C8B-B14F-4D97-AF65-F5344CB8AC3E}">
        <p14:creationId xmlns:p14="http://schemas.microsoft.com/office/powerpoint/2010/main" val="2876685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1D469-0B2F-4B8B-8CF6-2DB3B65A5E40}"/>
              </a:ext>
            </a:extLst>
          </p:cNvPr>
          <p:cNvSpPr/>
          <p:nvPr/>
        </p:nvSpPr>
        <p:spPr>
          <a:xfrm>
            <a:off x="0" y="280201"/>
            <a:ext cx="12192000" cy="6919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EFEFE"/>
                </a:solidFill>
                <a:latin typeface="+mj-lt"/>
              </a:rPr>
              <a:t>SAP MM Overview</a:t>
            </a:r>
          </a:p>
        </p:txBody>
      </p:sp>
      <p:pic>
        <p:nvPicPr>
          <p:cNvPr id="1026" name="Picture 2" descr="This graphic is explained in the accompanying text.">
            <a:extLst>
              <a:ext uri="{FF2B5EF4-FFF2-40B4-BE49-F238E27FC236}">
                <a16:creationId xmlns:a16="http://schemas.microsoft.com/office/drawing/2014/main" id="{2212B090-2859-2F78-31F6-7F6B6F10B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599" y="1161897"/>
            <a:ext cx="9394723" cy="5165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00637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B9CAC0E64E624398EEB6A02BAB34A3" ma:contentTypeVersion="4" ma:contentTypeDescription="Create a new document." ma:contentTypeScope="" ma:versionID="04addc74fb205be5c711b02ad291eeea">
  <xsd:schema xmlns:xsd="http://www.w3.org/2001/XMLSchema" xmlns:xs="http://www.w3.org/2001/XMLSchema" xmlns:p="http://schemas.microsoft.com/office/2006/metadata/properties" xmlns:ns2="31c266e3-0823-48f3-880d-e5e3b71173b7" xmlns:ns3="6dac3ccb-7f3a-45d5-958c-7b54e19e7e8f" targetNamespace="http://schemas.microsoft.com/office/2006/metadata/properties" ma:root="true" ma:fieldsID="314c8b607d1f7ad7acafa2f09618765e" ns2:_="" ns3:_="">
    <xsd:import namespace="31c266e3-0823-48f3-880d-e5e3b71173b7"/>
    <xsd:import namespace="6dac3ccb-7f3a-45d5-958c-7b54e19e7e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c266e3-0823-48f3-880d-e5e3b71173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ac3ccb-7f3a-45d5-958c-7b54e19e7e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CE4A56-0679-4E11-8DE1-3DB42332CAF1}">
  <ds:schemaRefs>
    <ds:schemaRef ds:uri="http://schemas.microsoft.com/sharepoint/v3/contenttype/forms"/>
  </ds:schemaRefs>
</ds:datastoreItem>
</file>

<file path=customXml/itemProps2.xml><?xml version="1.0" encoding="utf-8"?>
<ds:datastoreItem xmlns:ds="http://schemas.openxmlformats.org/officeDocument/2006/customXml" ds:itemID="{0A66680C-19B4-4838-905E-5CA858512AAF}">
  <ds:schemaRefs>
    <ds:schemaRef ds:uri="http://schemas.microsoft.com/office/2006/documentManagement/types"/>
    <ds:schemaRef ds:uri="http://purl.org/dc/dcmitype/"/>
    <ds:schemaRef ds:uri="http://purl.org/dc/elements/1.1/"/>
    <ds:schemaRef ds:uri="6dac3ccb-7f3a-45d5-958c-7b54e19e7e8f"/>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31c266e3-0823-48f3-880d-e5e3b71173b7"/>
    <ds:schemaRef ds:uri="http://purl.org/dc/terms/"/>
  </ds:schemaRefs>
</ds:datastoreItem>
</file>

<file path=customXml/itemProps3.xml><?xml version="1.0" encoding="utf-8"?>
<ds:datastoreItem xmlns:ds="http://schemas.openxmlformats.org/officeDocument/2006/customXml" ds:itemID="{13CBD054-B667-40C8-AE76-D73E8E3C7874}">
  <ds:schemaRefs>
    <ds:schemaRef ds:uri="31c266e3-0823-48f3-880d-e5e3b71173b7"/>
    <ds:schemaRef ds:uri="6dac3ccb-7f3a-45d5-958c-7b54e19e7e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37980</TotalTime>
  <Words>4343</Words>
  <Application>Microsoft Office PowerPoint</Application>
  <PresentationFormat>Widescreen</PresentationFormat>
  <Paragraphs>604</Paragraphs>
  <Slides>78</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78</vt:i4>
      </vt:variant>
    </vt:vector>
  </HeadingPairs>
  <TitlesOfParts>
    <vt:vector size="91" baseType="lpstr">
      <vt:lpstr>adobe-clean</vt:lpstr>
      <vt:lpstr>Arial</vt:lpstr>
      <vt:lpstr>Arial MT</vt:lpstr>
      <vt:lpstr>Calibri</vt:lpstr>
      <vt:lpstr>Calibri Light</vt:lpstr>
      <vt:lpstr>Roboto</vt:lpstr>
      <vt:lpstr>Segoe UI</vt:lpstr>
      <vt:lpstr>Source Sans Pro</vt:lpstr>
      <vt:lpstr>Source Serif Pro</vt:lpstr>
      <vt:lpstr>Symbol</vt:lpstr>
      <vt:lpstr>Times New Roman</vt:lpstr>
      <vt:lpstr>Wingdings</vt:lpstr>
      <vt:lpstr>Tema di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Purchasing info records</vt:lpstr>
      <vt:lpstr>Data in the purchasing info record</vt:lpstr>
      <vt:lpstr>PowerPoint Presentation</vt:lpstr>
      <vt:lpstr>PowerPoint Presentation</vt:lpstr>
      <vt:lpstr>Source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Antonio Sposato</dc:creator>
  <cp:lastModifiedBy>Senthilkumar C</cp:lastModifiedBy>
  <cp:revision>104</cp:revision>
  <dcterms:created xsi:type="dcterms:W3CDTF">2018-10-02T16:35:18Z</dcterms:created>
  <dcterms:modified xsi:type="dcterms:W3CDTF">2023-02-20T09:31:53Z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0x01010090B9CAC0E64E624398EEB6A02BAB34A3</vt:lpwstr>
  </property>
</Properties>
</file>